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7" r:id="rId3"/>
    <p:sldId id="258" r:id="rId4"/>
    <p:sldId id="260" r:id="rId5"/>
    <p:sldId id="261" r:id="rId6"/>
    <p:sldId id="272" r:id="rId7"/>
    <p:sldId id="273" r:id="rId8"/>
    <p:sldId id="269" r:id="rId9"/>
    <p:sldId id="271"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3" clrIdx="2">
    <p:extLst>
      <p:ext uri="{19B8F6BF-5375-455C-9EA6-DF929625EA0E}">
        <p15:presenceInfo xmlns:p15="http://schemas.microsoft.com/office/powerpoint/2012/main" xmlns="" userId="S-1-5-21-1207783550-2075000910-922709458-347041" providerId="AD"/>
      </p:ext>
    </p:extLst>
  </p:cmAuthor>
  <p:cmAuthor id="8" name="Cohen, Nicole (Nicky) (CDC/OID/NCEZID)" initials="NC" lastIdx="11" clrIdx="3">
    <p:extLst>
      <p:ext uri="{19B8F6BF-5375-455C-9EA6-DF929625EA0E}">
        <p15:presenceInfo xmlns:p15="http://schemas.microsoft.com/office/powerpoint/2012/main" xmlns="" userId="Cohen, Nicole (Nicky) (CDC/OID/NCEZID)" providerId="None"/>
      </p:ext>
    </p:extLst>
  </p:cmAuthor>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68761" autoAdjust="0"/>
  </p:normalViewPr>
  <p:slideViewPr>
    <p:cSldViewPr snapToGrid="0">
      <p:cViewPr varScale="1">
        <p:scale>
          <a:sx n="80" d="100"/>
          <a:sy n="80" d="100"/>
        </p:scale>
        <p:origin x="-1596" y="-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Esta breve apresentação fornece uma rápida visão geral da orientação global no exterior, e vamos partilhar algumas semelhanças entre o trabalho marítimo e o trabalho nas travessias terrestres e aeroportos - e depois algumas diferenças.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a:p>
        </p:txBody>
      </p:sp>
    </p:spTree>
    <p:extLst>
      <p:ext uri="{BB962C8B-B14F-4D97-AF65-F5344CB8AC3E}">
        <p14:creationId xmlns:p14="http://schemas.microsoft.com/office/powerpoint/2010/main" xmlns=""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Como esta é simplesmente uma apresentação sobre a orientação global que a OMI e o RSI oferecem, queremos abordar 4 perguntas simples, mostradas neste slide (leia as perguntas).</a:t>
            </a:r>
            <a:endParaRPr lang="en-US" baseline="0" dirty="0"/>
          </a:p>
          <a:p>
            <a:r>
              <a:rPr lang="pt-BR" baseline="0" dirty="0" smtClean="0"/>
              <a:t>Esta apresentação - e todo este currículo do </a:t>
            </a:r>
            <a:r>
              <a:rPr lang="pt-BR" baseline="0" dirty="0" smtClean="0"/>
              <a:t>PFF </a:t>
            </a:r>
            <a:r>
              <a:rPr lang="pt-BR" baseline="0" dirty="0" smtClean="0"/>
              <a:t>- está focado em transformar o teórico em prático, por isso é muito importante que você compreenda como isto se aplica a si no seu PDE, particularmente aqueles que são oriundos de portos. </a:t>
            </a:r>
          </a:p>
          <a:p>
            <a:endParaRPr lang="en-US" baseline="0" dirty="0" smtClean="0"/>
          </a:p>
          <a:p>
            <a:r>
              <a:rPr lang="pt-PT" baseline="0" dirty="0" smtClean="0"/>
              <a:t>Esta apresentação - e todo o currículo do PFF - está focado em transformar o teórico em prático, por isso é muito importante que compreenda como isto se aplica a si no seu PDE, particularmente aqueles que são oriundos de portos. </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a:p>
        </p:txBody>
      </p:sp>
    </p:spTree>
    <p:extLst>
      <p:ext uri="{BB962C8B-B14F-4D97-AF65-F5344CB8AC3E}">
        <p14:creationId xmlns:p14="http://schemas.microsoft.com/office/powerpoint/2010/main" xmlns=""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sz="1200" kern="1200" dirty="0" smtClean="0">
                <a:solidFill>
                  <a:schemeClr val="tx1"/>
                </a:solidFill>
                <a:latin typeface="+mn-lt"/>
                <a:ea typeface="+mn-ea"/>
                <a:cs typeface="+mn-cs"/>
              </a:rPr>
              <a:t>O transporte marítimo internacional transporta mais de 80% do comércio global para povos e comunidades em todo o mundo. O mundo depende de uma indústria naval internacional segura e eficiente - e isto é proporcionado pelo quadro regulamentar desenvolvido e mantido pela OMI, uma agência especializada da ONU para a orientação global na navegação internacional.</a:t>
            </a:r>
          </a:p>
          <a:p>
            <a:pPr marL="0" indent="0">
              <a:buFont typeface="Arial" panose="020B0604020202020204" pitchFamily="34" charset="0"/>
              <a:buNone/>
            </a:pPr>
            <a:endParaRPr lang="en-US" sz="1200" kern="1200" dirty="0">
              <a:solidFill>
                <a:schemeClr val="tx1"/>
              </a:solidFill>
              <a:latin typeface="+mn-lt"/>
              <a:ea typeface="+mn-ea"/>
              <a:cs typeface="+mn-cs"/>
            </a:endParaRPr>
          </a:p>
          <a:p>
            <a:pPr marL="0" indent="0">
              <a:buFont typeface="Arial" panose="020B0604020202020204" pitchFamily="34" charset="0"/>
              <a:buNone/>
            </a:pPr>
            <a:r>
              <a:rPr lang="pt-BR" sz="1200" kern="1200" dirty="0" smtClean="0">
                <a:solidFill>
                  <a:schemeClr val="tx1"/>
                </a:solidFill>
                <a:latin typeface="+mn-lt"/>
                <a:ea typeface="+mn-ea"/>
                <a:cs typeface="+mn-cs"/>
              </a:rPr>
              <a:t>As medidas da OMI abrangem todos os aspectos da navegação internacional - incluindo a concepção, construção, equipamento, tripulação, segurança, operação e eliminação de navios - para garantir que este sector vital para permanecer seguro, ambientalmente correcto, eficiente em termos energéticos e seguro.</a:t>
            </a:r>
          </a:p>
          <a:p>
            <a:pPr marL="0" indent="0">
              <a:buFont typeface="Arial" panose="020B0604020202020204" pitchFamily="34" charset="0"/>
              <a:buNone/>
            </a:pPr>
            <a:endParaRPr lang="en-US" sz="1200" kern="1200" dirty="0">
              <a:solidFill>
                <a:schemeClr val="tx1"/>
              </a:solidFill>
              <a:latin typeface="+mn-lt"/>
              <a:ea typeface="+mn-ea"/>
              <a:cs typeface="+mn-cs"/>
            </a:endParaRPr>
          </a:p>
          <a:p>
            <a:pPr marL="0" indent="0">
              <a:buFont typeface="Arial" panose="020B0604020202020204" pitchFamily="34" charset="0"/>
              <a:buNone/>
            </a:pPr>
            <a:r>
              <a:rPr lang="pt-BR" sz="1200" kern="1200" dirty="0" smtClean="0">
                <a:solidFill>
                  <a:schemeClr val="tx1"/>
                </a:solidFill>
                <a:latin typeface="+mn-lt"/>
                <a:ea typeface="+mn-ea"/>
                <a:cs typeface="+mn-cs"/>
              </a:rPr>
              <a:t>Dito isto, a OMI oferece pouca ou nenhuma orientação sobre a gestão de doenças infecciosas e remete para a OMS sobre estes assuntos. </a:t>
            </a:r>
          </a:p>
          <a:p>
            <a:pPr marL="0" indent="0">
              <a:buFont typeface="Arial" panose="020B0604020202020204" pitchFamily="34" charset="0"/>
              <a:buNone/>
            </a:pP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a:p>
        </p:txBody>
      </p:sp>
    </p:spTree>
    <p:extLst>
      <p:ext uri="{BB962C8B-B14F-4D97-AF65-F5344CB8AC3E}">
        <p14:creationId xmlns:p14="http://schemas.microsoft.com/office/powerpoint/2010/main" xmlns="" val="269972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Pe</a:t>
            </a:r>
            <a:r>
              <a:rPr lang="pt-BR" dirty="0" smtClean="0"/>
              <a:t>ço</a:t>
            </a:r>
            <a:r>
              <a:rPr lang="pt-BR" baseline="0" dirty="0" smtClean="0"/>
              <a:t> que todos peguem os panfletos que são os documentos de orientação marítima da OMS de interesse para nós hoje. </a:t>
            </a:r>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a:p>
        </p:txBody>
      </p:sp>
    </p:spTree>
    <p:extLst>
      <p:ext uri="{BB962C8B-B14F-4D97-AF65-F5344CB8AC3E}">
        <p14:creationId xmlns:p14="http://schemas.microsoft.com/office/powerpoint/2010/main" xmlns="" val="986597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O Guia Médico Internacional para Navios é fácil de ler e compreender. Ele indica como diagnosticar, tratar e prevenir problemas de saúde nos marinheiros, com enfoque nas primeiras 48 horas após o início de uma lesão ou doença.</a:t>
            </a:r>
          </a:p>
          <a:p>
            <a:endParaRPr lang="pt-BR" sz="1200" b="0" i="0" u="none" strike="noStrike" kern="1200" baseline="0" dirty="0" smtClean="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Embora destinado a indivíduos, médicos ou enfermeiros já a bordo, poderia ser útil para [agência de saúde dos PDE] quando se embarca num navio para realizar uma avaliação de saúde e de risco. </a:t>
            </a:r>
          </a:p>
          <a:p>
            <a:endParaRPr lang="en-US" sz="1200" b="0" i="0" u="none" strike="noStrike" kern="1200" baseline="0" dirty="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É bastante longo e nota-se que os facilitadores apenas imprimiram um excerto deste relacionado com doenças infecciosas. Essa secção inclui definições de termos básicos para doenças infecciosas que são úteis para todos nós, independentemente de estarmos num porto, e também uma longa lista de doenças infecciosas comuns que se vêem nos portos. Fala dos sinais e sintomas específicos dessas doenças e de alguns passos de acção envolvidos em cada uma delas.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a:p>
        </p:txBody>
      </p:sp>
    </p:spTree>
    <p:extLst>
      <p:ext uri="{BB962C8B-B14F-4D97-AF65-F5344CB8AC3E}">
        <p14:creationId xmlns:p14="http://schemas.microsoft.com/office/powerpoint/2010/main" xmlns="" val="100636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Este é outro documento de orientação publicado pela OMS, mas todo o livro está resumido neste diagrama, que julgámos ser digno de incluir aqui. Fizemo-lo porque queremos salientar que embora algumas coisas sejam muito diferentes em portos, fronteiras terrestres e aeroportos, os processos básicos de avaliação e encaminhamento de riscos são semelhantes. </a:t>
            </a:r>
          </a:p>
          <a:p>
            <a:endParaRPr lang="en-US" baseline="0" dirty="0"/>
          </a:p>
          <a:p>
            <a:r>
              <a:rPr lang="pt-BR" baseline="0" dirty="0" smtClean="0"/>
              <a:t>Podemos dar uma olhada nesta orientação, já incluída nos seus panfletos. Mais uma vez, imprimimos apenas as páginas mais relevantes para este extracto, que incluem a detecção de eventos, a avaliação dos riscos, as medidas sanitárias para situações seleccionadas de alto risco, como uma suspeita de doença hemorrágica viral, e mesmo medidas para o rastreio de saída e entrada nos portos.</a:t>
            </a:r>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a:p>
        </p:txBody>
      </p:sp>
    </p:spTree>
    <p:extLst>
      <p:ext uri="{BB962C8B-B14F-4D97-AF65-F5344CB8AC3E}">
        <p14:creationId xmlns:p14="http://schemas.microsoft.com/office/powerpoint/2010/main" xmlns="" val="30039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Este Manual de Inspecção de Navios e Emissão de Certificados de </a:t>
            </a:r>
            <a:r>
              <a:rPr lang="pt-BR" sz="1200" b="0" i="0" u="none" strike="noStrike" kern="1200" baseline="0" dirty="0" smtClean="0">
                <a:solidFill>
                  <a:schemeClr val="tx1"/>
                </a:solidFill>
                <a:latin typeface="+mn-lt"/>
                <a:ea typeface="+mn-ea"/>
                <a:cs typeface="+mn-cs"/>
              </a:rPr>
              <a:t>Sanitário </a:t>
            </a:r>
            <a:r>
              <a:rPr lang="pt-BR" sz="1200" b="0" i="0" u="none" strike="noStrike" kern="1200" baseline="0" dirty="0" smtClean="0">
                <a:solidFill>
                  <a:schemeClr val="tx1"/>
                </a:solidFill>
                <a:latin typeface="+mn-lt"/>
                <a:ea typeface="+mn-ea"/>
                <a:cs typeface="+mn-cs"/>
              </a:rPr>
              <a:t>de Navios ou certificados de isenção fornece orientações para a preparação e realização da inspecção de navios, o preenchimento dos certificados e a aplicação de medidas de saúde pública no quadro do Regulamento Sanitário Internacional (2005). Destina-se a ser utilizado como referênciamaterial para funcionários [agência de saúde dos PDE], reguladores, operadores de navios e outras autoridades competentes encarregadas da implementação das medidas sanitárias a bordo dos navios.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Esta é uma reedição do RSI, mas vale a pena mencionar aqui. Tecnicamente, a agência de saúde do PDE é responsável pelo seguinte, mas podem recorrer a outras agências para obter ajuda: - é responsável pelo controlo da bagagem, carga, contentores, transportadores, mercadorias, encomendas postais e restos mortais humanos que partem e chegam das áreas afectadas, de modo aserem mantidos em condições tais que estejam livres de fontes de infecção - assegurar, na medida do possível, que as instalações utilizadas pelos viajantes nos pontos de entrada sejam mantidas em bom estado sanitário e sejam mantidas livres de fontes de infecção, incluindo - supervisionar qualquer desgasificação, desinfecção, desinsectização ou descontaminação de bagagem, carga, contentores, transportadores, mercadorias, encomendas postais e humanas.</a:t>
            </a:r>
          </a:p>
          <a:p>
            <a:r>
              <a:rPr lang="pt-BR" sz="1200" b="0" i="0" u="none" strike="noStrike" kern="1200" baseline="0" dirty="0" smtClean="0">
                <a:solidFill>
                  <a:schemeClr val="tx1"/>
                </a:solidFill>
                <a:latin typeface="+mn-lt"/>
                <a:ea typeface="+mn-ea"/>
                <a:cs typeface="+mn-cs"/>
              </a:rPr>
              <a:t>Além disso, deve:</a:t>
            </a:r>
          </a:p>
          <a:p>
            <a:r>
              <a:rPr lang="pt-BR" sz="1200" b="0" i="0" u="none" strike="noStrike" kern="1200" baseline="0" dirty="0" smtClean="0">
                <a:solidFill>
                  <a:schemeClr val="tx1"/>
                </a:solidFill>
                <a:latin typeface="+mn-lt"/>
                <a:ea typeface="+mn-ea"/>
                <a:cs typeface="+mn-cs"/>
              </a:rPr>
              <a:t>- aconselhar os operadores de transporte, com a maior antecedência possível, da sua intenção de aplicar medidas de controlo (como o rastreio de entrada e saída) </a:t>
            </a:r>
          </a:p>
          <a:p>
            <a:r>
              <a:rPr lang="pt-BR" sz="1200" b="0" i="0" u="none" strike="noStrike" kern="1200" baseline="0" dirty="0" smtClean="0">
                <a:solidFill>
                  <a:schemeClr val="tx1"/>
                </a:solidFill>
                <a:latin typeface="+mn-lt"/>
                <a:ea typeface="+mn-ea"/>
                <a:cs typeface="+mn-cs"/>
              </a:rPr>
              <a:t>- ser responsável pela supervisão da remoção e eliminação segura de qualquer água ou alimento contaminado, resíduos humanos ou animais de um meio de transporte;</a:t>
            </a:r>
          </a:p>
          <a:p>
            <a:r>
              <a:rPr lang="pt-BR" sz="1200" b="0" i="0" u="none" strike="noStrike" kern="1200" baseline="0" dirty="0" smtClean="0">
                <a:solidFill>
                  <a:schemeClr val="tx1"/>
                </a:solidFill>
                <a:latin typeface="+mn-lt"/>
                <a:ea typeface="+mn-ea"/>
                <a:cs typeface="+mn-cs"/>
              </a:rPr>
              <a:t>- tomar todas as medidas práticas compatíveis com estes regulamentos para monitorizar e controlar a descarga de esgotos por navios</a:t>
            </a:r>
          </a:p>
          <a:p>
            <a:r>
              <a:rPr lang="pt-BR" sz="1200" b="0" i="0" u="none" strike="noStrike" kern="1200" baseline="0" dirty="0" smtClean="0">
                <a:solidFill>
                  <a:schemeClr val="tx1"/>
                </a:solidFill>
                <a:latin typeface="+mn-lt"/>
                <a:ea typeface="+mn-ea"/>
                <a:cs typeface="+mn-cs"/>
              </a:rPr>
              <a:t>- ser responsável pela supervisão dos prestadores de serviços relativos aos viajantes,</a:t>
            </a:r>
          </a:p>
          <a:p>
            <a:r>
              <a:rPr lang="pt-BR" sz="1200" b="0" i="0" u="none" strike="noStrike" kern="1200" baseline="0" dirty="0" smtClean="0">
                <a:solidFill>
                  <a:schemeClr val="tx1"/>
                </a:solidFill>
                <a:latin typeface="+mn-lt"/>
                <a:ea typeface="+mn-ea"/>
                <a:cs typeface="+mn-cs"/>
              </a:rPr>
              <a:t>- ter acordos de contingência eficazes para lidar com um evento inesperado de saúde pública (EISP);</a:t>
            </a:r>
          </a:p>
          <a:p>
            <a:pPr marL="171450" indent="-171450">
              <a:buFontTx/>
              <a:buChar char="-"/>
            </a:pPr>
            <a:r>
              <a:rPr lang="pt-BR" sz="1200" b="0" i="0" u="none" strike="noStrike" kern="1200" baseline="0" dirty="0" smtClean="0">
                <a:solidFill>
                  <a:schemeClr val="tx1"/>
                </a:solidFill>
                <a:latin typeface="+mn-lt"/>
                <a:ea typeface="+mn-ea"/>
                <a:cs typeface="+mn-cs"/>
              </a:rPr>
              <a:t>comunicar com o Ponto Focal Nacional do RSI sobre as medidas de saúde pública relevantes.</a:t>
            </a:r>
          </a:p>
          <a:p>
            <a:pPr marL="0" indent="0">
              <a:buFontTx/>
              <a:buNone/>
            </a:pPr>
            <a:endParaRPr lang="pt-BR" sz="1200" b="0" i="0" u="none" strike="noStrike" kern="1200" baseline="0" dirty="0" smtClean="0">
              <a:solidFill>
                <a:schemeClr val="tx1"/>
              </a:solidFill>
              <a:latin typeface="+mn-lt"/>
              <a:ea typeface="+mn-ea"/>
              <a:cs typeface="+mn-cs"/>
            </a:endParaRPr>
          </a:p>
          <a:p>
            <a:pPr marL="0" indent="0">
              <a:buFontTx/>
              <a:buNone/>
            </a:pPr>
            <a:r>
              <a:rPr lang="pt-BR" sz="1200" b="0" i="0" u="none" strike="noStrike" kern="1200" baseline="0" dirty="0" smtClean="0">
                <a:solidFill>
                  <a:schemeClr val="tx1"/>
                </a:solidFill>
                <a:latin typeface="+mn-lt"/>
                <a:ea typeface="+mn-ea"/>
                <a:cs typeface="+mn-cs"/>
              </a:rPr>
              <a:t>Mencionamos estes papéis, uma vez que se aplicam a todos vós nesta sala. </a:t>
            </a:r>
          </a:p>
          <a:p>
            <a:pPr marL="171450" indent="-171450">
              <a:buFontTx/>
              <a:buChar cha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a:p>
        </p:txBody>
      </p:sp>
    </p:spTree>
    <p:extLst>
      <p:ext uri="{BB962C8B-B14F-4D97-AF65-F5344CB8AC3E}">
        <p14:creationId xmlns:p14="http://schemas.microsoft.com/office/powerpoint/2010/main" xmlns="" val="961002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a:p>
        </p:txBody>
      </p:sp>
    </p:spTree>
    <p:extLst>
      <p:ext uri="{BB962C8B-B14F-4D97-AF65-F5344CB8AC3E}">
        <p14:creationId xmlns:p14="http://schemas.microsoft.com/office/powerpoint/2010/main" xmlns="" val="3343509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Obrigado!</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a:p>
        </p:txBody>
      </p:sp>
    </p:spTree>
    <p:extLst>
      <p:ext uri="{BB962C8B-B14F-4D97-AF65-F5344CB8AC3E}">
        <p14:creationId xmlns:p14="http://schemas.microsoft.com/office/powerpoint/2010/main" xmlns="" val="21902867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BR" dirty="0"/>
              <a:t>A Organização Marítima Internacional (OMI) e as Directrizes da OMS para os Portos</a:t>
            </a:r>
            <a:endParaRPr lang="en-US"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PROGR</a:t>
            </a:r>
            <a:r>
              <a:rPr lang="pt-BR" dirty="0" smtClean="0"/>
              <a:t>AMA DE FORMAÇÃO DE FORMADORES</a:t>
            </a:r>
            <a:endParaRPr lang="en-US" dirty="0"/>
          </a:p>
          <a:p>
            <a:r>
              <a:rPr lang="en-US" dirty="0" smtClean="0"/>
              <a:t>[</a:t>
            </a:r>
            <a:r>
              <a:rPr lang="en-US" dirty="0" smtClean="0">
                <a:solidFill>
                  <a:srgbClr val="FF0000"/>
                </a:solidFill>
              </a:rPr>
              <a:t>Data</a:t>
            </a:r>
            <a:r>
              <a:rPr lang="en-US" dirty="0" smtClean="0"/>
              <a:t>]</a:t>
            </a:r>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99469"/>
            <a:ext cx="8761413" cy="706964"/>
          </a:xfrm>
        </p:spPr>
        <p:txBody>
          <a:bodyPr/>
          <a:lstStyle/>
          <a:p>
            <a:r>
              <a:rPr lang="pt-PT" dirty="0" smtClean="0"/>
              <a:t>Objectivos de aprendizagem</a:t>
            </a:r>
            <a:endParaRPr lang="pt-PT" dirty="0"/>
          </a:p>
        </p:txBody>
      </p:sp>
      <p:sp>
        <p:nvSpPr>
          <p:cNvPr id="3" name="Content Placeholder 2"/>
          <p:cNvSpPr>
            <a:spLocks noGrp="1"/>
          </p:cNvSpPr>
          <p:nvPr>
            <p:ph idx="1"/>
          </p:nvPr>
        </p:nvSpPr>
        <p:spPr>
          <a:xfrm>
            <a:off x="484094" y="2837329"/>
            <a:ext cx="11276770" cy="4410635"/>
          </a:xfrm>
        </p:spPr>
        <p:txBody>
          <a:bodyPr>
            <a:normAutofit/>
          </a:bodyPr>
          <a:lstStyle/>
          <a:p>
            <a:pPr lvl="0"/>
            <a:r>
              <a:rPr lang="pt-BR" sz="2000" dirty="0"/>
              <a:t>Determinar o papel da OMI na saúde e segurança </a:t>
            </a:r>
            <a:r>
              <a:rPr lang="pt-BR" sz="2000" dirty="0" smtClean="0"/>
              <a:t>portuária</a:t>
            </a:r>
          </a:p>
          <a:p>
            <a:pPr lvl="0"/>
            <a:endParaRPr lang="en-US" sz="600" dirty="0"/>
          </a:p>
          <a:p>
            <a:pPr lvl="0"/>
            <a:r>
              <a:rPr lang="pt-BR" sz="2000" dirty="0"/>
              <a:t>Discutir as semelhanças nas funções </a:t>
            </a:r>
            <a:r>
              <a:rPr lang="pt-BR" sz="2000" dirty="0" smtClean="0"/>
              <a:t>da </a:t>
            </a:r>
            <a:r>
              <a:rPr lang="pt-BR" sz="2000" dirty="0" smtClean="0">
                <a:solidFill>
                  <a:srgbClr val="FF0000"/>
                </a:solidFill>
              </a:rPr>
              <a:t>agência </a:t>
            </a:r>
            <a:r>
              <a:rPr lang="pt-BR" sz="2000" dirty="0">
                <a:solidFill>
                  <a:srgbClr val="FF0000"/>
                </a:solidFill>
              </a:rPr>
              <a:t>de </a:t>
            </a:r>
            <a:r>
              <a:rPr lang="pt-BR" sz="2000" dirty="0" smtClean="0">
                <a:solidFill>
                  <a:srgbClr val="FF0000"/>
                </a:solidFill>
              </a:rPr>
              <a:t>saúde do PDE</a:t>
            </a:r>
            <a:r>
              <a:rPr lang="pt-BR" sz="2000" dirty="0" smtClean="0"/>
              <a:t> </a:t>
            </a:r>
            <a:r>
              <a:rPr lang="pt-BR" sz="2000" dirty="0"/>
              <a:t>para agentes portuários específicos e agentes de </a:t>
            </a:r>
            <a:r>
              <a:rPr lang="pt-BR" sz="2000" dirty="0" smtClean="0"/>
              <a:t>fronteiras aéreas/terrestres.</a:t>
            </a:r>
            <a:endParaRPr lang="pt-BR" sz="2000" dirty="0"/>
          </a:p>
          <a:p>
            <a:pPr lvl="0"/>
            <a:r>
              <a:rPr lang="pt-BR" dirty="0"/>
              <a:t>Discutir também as diferenças! </a:t>
            </a:r>
          </a:p>
          <a:p>
            <a:pPr lvl="0"/>
            <a:endParaRPr lang="pt-BR" sz="2000" dirty="0"/>
          </a:p>
          <a:p>
            <a:pPr marL="457200" lvl="1" indent="0">
              <a:buNone/>
            </a:pPr>
            <a:endParaRPr lang="en-US" sz="600" dirty="0"/>
          </a:p>
          <a:p>
            <a:r>
              <a:rPr lang="pt-BR" sz="2000" dirty="0"/>
              <a:t>Partilhar as orientações da OMS para a saúde e segurança marítimas</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xmlns="" val="261000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Contexto da OMI</a:t>
            </a:r>
            <a:endParaRPr lang="pt-PT" dirty="0"/>
          </a:p>
        </p:txBody>
      </p:sp>
      <p:sp>
        <p:nvSpPr>
          <p:cNvPr id="3" name="Content Placeholder 2"/>
          <p:cNvSpPr>
            <a:spLocks noGrp="1"/>
          </p:cNvSpPr>
          <p:nvPr>
            <p:ph idx="1"/>
          </p:nvPr>
        </p:nvSpPr>
        <p:spPr>
          <a:xfrm>
            <a:off x="5951651" y="2603500"/>
            <a:ext cx="5971361" cy="4254500"/>
          </a:xfrm>
        </p:spPr>
        <p:txBody>
          <a:bodyPr>
            <a:normAutofit/>
          </a:bodyPr>
          <a:lstStyle/>
          <a:p>
            <a:r>
              <a:rPr lang="pt-BR" sz="2000" dirty="0"/>
              <a:t>O transporte marítimo internacional transporta mais de 80% </a:t>
            </a:r>
            <a:r>
              <a:rPr lang="pt-BR" sz="2000" dirty="0" smtClean="0"/>
              <a:t>dos produtos para comercialização</a:t>
            </a:r>
            <a:endParaRPr lang="pt-BR" sz="2000" dirty="0"/>
          </a:p>
          <a:p>
            <a:r>
              <a:rPr lang="pt-BR" sz="2000" dirty="0" smtClean="0"/>
              <a:t>A OMI </a:t>
            </a:r>
            <a:r>
              <a:rPr lang="pt-BR" sz="2000" dirty="0"/>
              <a:t>é uma agência especializada das Nações Unidas para a orientação global no transporte marítimo internacional</a:t>
            </a:r>
          </a:p>
          <a:p>
            <a:pPr lvl="1"/>
            <a:r>
              <a:rPr lang="pt-BR" sz="1400" dirty="0"/>
              <a:t>Abrange a concepção, equipamento, operação de tripulação e segurança dos navios</a:t>
            </a:r>
          </a:p>
          <a:p>
            <a:pPr lvl="1"/>
            <a:r>
              <a:rPr lang="pt-BR" sz="1400" dirty="0"/>
              <a:t>Há poucas orientações específicas sobre a gestão de doenças </a:t>
            </a:r>
            <a:r>
              <a:rPr lang="pt-BR" sz="1400" dirty="0" smtClean="0"/>
              <a:t>infecciosas</a:t>
            </a:r>
            <a:endParaRPr lang="en-US" sz="1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220716"/>
            <a:ext cx="5951651" cy="1224777"/>
          </a:xfrm>
          <a:prstGeom prst="rect">
            <a:avLst/>
          </a:prstGeom>
        </p:spPr>
      </p:pic>
    </p:spTree>
    <p:extLst>
      <p:ext uri="{BB962C8B-B14F-4D97-AF65-F5344CB8AC3E}">
        <p14:creationId xmlns:p14="http://schemas.microsoft.com/office/powerpoint/2010/main" xmlns="" val="242713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2118358"/>
            <a:ext cx="5943600" cy="2843109"/>
          </a:xfrm>
        </p:spPr>
        <p:txBody>
          <a:bodyPr/>
          <a:lstStyle/>
          <a:p>
            <a:r>
              <a:rPr lang="pt-PT" dirty="0" smtClean="0"/>
              <a:t>Guia Marítimo </a:t>
            </a:r>
            <a:br>
              <a:rPr lang="pt-PT" dirty="0" smtClean="0"/>
            </a:br>
            <a:r>
              <a:rPr lang="pt-PT" dirty="0" smtClean="0"/>
              <a:t>da OMS</a:t>
            </a:r>
            <a:endParaRPr lang="pt-PT" dirty="0"/>
          </a:p>
        </p:txBody>
      </p:sp>
      <p:sp>
        <p:nvSpPr>
          <p:cNvPr id="3" name="Text Placeholder 2"/>
          <p:cNvSpPr>
            <a:spLocks noGrp="1"/>
          </p:cNvSpPr>
          <p:nvPr>
            <p:ph type="body" idx="1"/>
          </p:nvPr>
        </p:nvSpPr>
        <p:spPr>
          <a:xfrm>
            <a:off x="6895558" y="2677644"/>
            <a:ext cx="4488722" cy="2283823"/>
          </a:xfrm>
        </p:spPr>
        <p:txBody>
          <a:bodyPr>
            <a:normAutofit/>
          </a:bodyPr>
          <a:lstStyle/>
          <a:p>
            <a:r>
              <a:rPr lang="pt-BR" b="1" dirty="0" smtClean="0"/>
              <a:t>Consulte </a:t>
            </a:r>
            <a:r>
              <a:rPr lang="pt-BR" b="1" dirty="0"/>
              <a:t>os seus panfletos!</a:t>
            </a:r>
          </a:p>
          <a:p>
            <a:pPr marL="342900" indent="-342900">
              <a:buFont typeface="Arial" panose="020B0604020202020204" pitchFamily="34" charset="0"/>
              <a:buChar char="•"/>
            </a:pPr>
            <a:r>
              <a:rPr lang="pt-BR" dirty="0"/>
              <a:t>Guia médico para navios</a:t>
            </a:r>
          </a:p>
          <a:p>
            <a:pPr marL="342900" indent="-342900">
              <a:buFont typeface="Arial" panose="020B0604020202020204" pitchFamily="34" charset="0"/>
              <a:buChar char="•"/>
            </a:pPr>
            <a:r>
              <a:rPr lang="pt-BR" dirty="0"/>
              <a:t>Gestão de eventos a bordo</a:t>
            </a:r>
          </a:p>
          <a:p>
            <a:pPr marL="342900" indent="-342900">
              <a:buFont typeface="Arial" panose="020B0604020202020204" pitchFamily="34" charset="0"/>
              <a:buChar char="•"/>
            </a:pPr>
            <a:r>
              <a:rPr lang="pt-BR" dirty="0"/>
              <a:t>Certificados sanitários e de saneamento de </a:t>
            </a:r>
            <a:r>
              <a:rPr lang="pt-BR" dirty="0" smtClean="0"/>
              <a:t>navios</a:t>
            </a:r>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xmlns="" val="1247683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Guia Médico Internacional para Navios</a:t>
            </a:r>
            <a:endParaRPr lang="en-US" dirty="0"/>
          </a:p>
        </p:txBody>
      </p:sp>
      <p:sp>
        <p:nvSpPr>
          <p:cNvPr id="3" name="Content Placeholder 2"/>
          <p:cNvSpPr>
            <a:spLocks noGrp="1"/>
          </p:cNvSpPr>
          <p:nvPr>
            <p:ph idx="1"/>
          </p:nvPr>
        </p:nvSpPr>
        <p:spPr>
          <a:xfrm>
            <a:off x="1154954" y="2603500"/>
            <a:ext cx="6450177" cy="3416300"/>
          </a:xfrm>
        </p:spPr>
        <p:txBody>
          <a:bodyPr>
            <a:normAutofit/>
          </a:bodyPr>
          <a:lstStyle/>
          <a:p>
            <a:r>
              <a:rPr lang="pt-BR" sz="2000" dirty="0"/>
              <a:t>Um livro de referência rápida da OMS para questões de segurança e saúde dos marinheiros </a:t>
            </a:r>
          </a:p>
          <a:p>
            <a:r>
              <a:rPr lang="pt-BR" sz="2000" dirty="0"/>
              <a:t>Secção específica sobre doenças infecciosas</a:t>
            </a:r>
          </a:p>
          <a:p>
            <a:pPr lvl="1"/>
            <a:r>
              <a:rPr lang="pt-BR" dirty="0"/>
              <a:t>Terminologia básica</a:t>
            </a:r>
          </a:p>
          <a:p>
            <a:pPr lvl="1"/>
            <a:r>
              <a:rPr lang="pt-BR" dirty="0"/>
              <a:t>Guia passo-a-passo no diagnóstico clínico de doenças infecciosas comuns observadas em navios</a:t>
            </a:r>
          </a:p>
          <a:p>
            <a:endParaRPr lang="en-US" sz="2000" dirty="0" smtClean="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611847" y="2392187"/>
            <a:ext cx="2609037" cy="3838926"/>
          </a:xfrm>
          <a:prstGeom prst="rect">
            <a:avLst/>
          </a:prstGeom>
        </p:spPr>
      </p:pic>
    </p:spTree>
    <p:extLst>
      <p:ext uri="{BB962C8B-B14F-4D97-AF65-F5344CB8AC3E}">
        <p14:creationId xmlns:p14="http://schemas.microsoft.com/office/powerpoint/2010/main" xmlns="" val="2500924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505613" cy="706964"/>
          </a:xfrm>
        </p:spPr>
        <p:txBody>
          <a:bodyPr/>
          <a:lstStyle/>
          <a:p>
            <a:r>
              <a:rPr lang="pt-BR" dirty="0"/>
              <a:t>Gestão de Eventos a Bordo </a:t>
            </a:r>
            <a:r>
              <a:rPr lang="pt-BR" dirty="0" smtClean="0"/>
              <a:t>dos </a:t>
            </a:r>
            <a:r>
              <a:rPr lang="pt-BR" dirty="0"/>
              <a:t>Navios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904685" y="2358571"/>
            <a:ext cx="8447855" cy="4146834"/>
          </a:xfrm>
        </p:spPr>
      </p:pic>
    </p:spTree>
    <p:extLst>
      <p:ext uri="{BB962C8B-B14F-4D97-AF65-F5344CB8AC3E}">
        <p14:creationId xmlns:p14="http://schemas.microsoft.com/office/powerpoint/2010/main" xmlns="" val="2294818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2553" y="563379"/>
            <a:ext cx="10035786" cy="1236132"/>
          </a:xfrm>
        </p:spPr>
        <p:txBody>
          <a:bodyPr/>
          <a:lstStyle/>
          <a:p>
            <a:r>
              <a:rPr lang="pt-BR" dirty="0"/>
              <a:t>Inspecção de Navios e Emissão de Certificados de Saneamento de </a:t>
            </a:r>
            <a:r>
              <a:rPr lang="pt-BR" dirty="0" smtClean="0"/>
              <a:t>Navios</a:t>
            </a:r>
            <a:r>
              <a:rPr lang="en-US" dirty="0" smtClean="0"/>
              <a:t> (CSN)</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624470" y="1934427"/>
            <a:ext cx="3245316" cy="4579908"/>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6" name="Content Placeholder 2"/>
          <p:cNvSpPr txBox="1">
            <a:spLocks/>
          </p:cNvSpPr>
          <p:nvPr/>
        </p:nvSpPr>
        <p:spPr>
          <a:xfrm>
            <a:off x="4740562" y="2715013"/>
            <a:ext cx="6450177"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BR" sz="2000" dirty="0" smtClean="0"/>
              <a:t>Seleccione </a:t>
            </a:r>
            <a:r>
              <a:rPr lang="pt-BR" sz="2000" dirty="0"/>
              <a:t>porções nas suas apostilas:</a:t>
            </a:r>
          </a:p>
          <a:p>
            <a:pPr lvl="1"/>
            <a:r>
              <a:rPr lang="pt-BR" dirty="0"/>
              <a:t>O papel da autoridade competente (VOCÊ) nos portos</a:t>
            </a:r>
          </a:p>
          <a:p>
            <a:pPr lvl="1"/>
            <a:r>
              <a:rPr lang="pt-BR" dirty="0"/>
              <a:t>Processo de emissão de </a:t>
            </a:r>
            <a:r>
              <a:rPr lang="pt-BR" dirty="0" smtClean="0"/>
              <a:t>CSN </a:t>
            </a:r>
            <a:r>
              <a:rPr lang="pt-BR" dirty="0"/>
              <a:t>ou </a:t>
            </a:r>
            <a:r>
              <a:rPr lang="pt-BR" dirty="0" smtClean="0"/>
              <a:t>CISN</a:t>
            </a:r>
            <a:endParaRPr lang="pt-BR" dirty="0"/>
          </a:p>
          <a:p>
            <a:r>
              <a:rPr lang="pt-BR" sz="2000" dirty="0"/>
              <a:t>Inspecção de:</a:t>
            </a:r>
          </a:p>
          <a:p>
            <a:pPr lvl="1"/>
            <a:r>
              <a:rPr lang="pt-BR" dirty="0"/>
              <a:t>Alojamento dos navios</a:t>
            </a:r>
          </a:p>
          <a:p>
            <a:pPr lvl="1"/>
            <a:r>
              <a:rPr lang="pt-BR" dirty="0"/>
              <a:t>Cozinha de navio</a:t>
            </a:r>
          </a:p>
          <a:p>
            <a:pPr lvl="1"/>
            <a:r>
              <a:rPr lang="pt-BR" dirty="0"/>
              <a:t>Resíduos sólidos e médicos</a:t>
            </a:r>
          </a:p>
          <a:p>
            <a:pPr lvl="1"/>
            <a:r>
              <a:rPr lang="pt-BR" dirty="0"/>
              <a:t>EPI e equipamento a utilizar durante a inspecção</a:t>
            </a:r>
            <a:endParaRPr lang="en-US" dirty="0" smtClean="0"/>
          </a:p>
          <a:p>
            <a:endParaRPr lang="en-US" sz="1800" dirty="0"/>
          </a:p>
        </p:txBody>
      </p:sp>
    </p:spTree>
    <p:extLst>
      <p:ext uri="{BB962C8B-B14F-4D97-AF65-F5344CB8AC3E}">
        <p14:creationId xmlns:p14="http://schemas.microsoft.com/office/powerpoint/2010/main" xmlns="" val="3678501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761413" cy="964314"/>
          </a:xfrm>
        </p:spPr>
        <p:txBody>
          <a:bodyPr/>
          <a:lstStyle/>
          <a:p>
            <a:r>
              <a:rPr lang="pt-PT" dirty="0" smtClean="0">
                <a:solidFill>
                  <a:srgbClr val="FF0000"/>
                </a:solidFill>
              </a:rPr>
              <a:t>Agência de saúde do PDE </a:t>
            </a:r>
            <a:r>
              <a:rPr lang="pt-PT" dirty="0" smtClean="0"/>
              <a:t>em acção: Vídeo</a:t>
            </a:r>
            <a:endParaRPr lang="pt-PT" dirty="0"/>
          </a:p>
        </p:txBody>
      </p:sp>
      <p:sp>
        <p:nvSpPr>
          <p:cNvPr id="3" name="Content Placeholder 2"/>
          <p:cNvSpPr>
            <a:spLocks noGrp="1"/>
          </p:cNvSpPr>
          <p:nvPr>
            <p:ph idx="1"/>
          </p:nvPr>
        </p:nvSpPr>
        <p:spPr>
          <a:xfrm>
            <a:off x="1154953" y="2435058"/>
            <a:ext cx="8761412" cy="3416300"/>
          </a:xfrm>
        </p:spPr>
        <p:txBody>
          <a:bodyPr/>
          <a:lstStyle/>
          <a:p>
            <a:r>
              <a:rPr lang="pt-BR" dirty="0">
                <a:solidFill>
                  <a:srgbClr val="FF0000"/>
                </a:solidFill>
              </a:rPr>
              <a:t>Considere acrescentar um vídeo específico do país que detalha as acções da </a:t>
            </a:r>
            <a:r>
              <a:rPr lang="pt-BR" dirty="0" smtClean="0">
                <a:solidFill>
                  <a:srgbClr val="FF0000"/>
                </a:solidFill>
              </a:rPr>
              <a:t>agência </a:t>
            </a:r>
            <a:r>
              <a:rPr lang="pt-BR" dirty="0">
                <a:solidFill>
                  <a:srgbClr val="FF0000"/>
                </a:solidFill>
              </a:rPr>
              <a:t>de saúde </a:t>
            </a:r>
            <a:r>
              <a:rPr lang="pt-BR" dirty="0" smtClean="0">
                <a:solidFill>
                  <a:srgbClr val="FF0000"/>
                </a:solidFill>
              </a:rPr>
              <a:t>do POE </a:t>
            </a:r>
            <a:r>
              <a:rPr lang="pt-BR" dirty="0">
                <a:solidFill>
                  <a:srgbClr val="FF0000"/>
                </a:solidFill>
              </a:rPr>
              <a:t>em </a:t>
            </a:r>
            <a:r>
              <a:rPr lang="pt-BR" dirty="0" smtClean="0">
                <a:solidFill>
                  <a:srgbClr val="FF0000"/>
                </a:solidFill>
              </a:rPr>
              <a:t>saúde </a:t>
            </a:r>
            <a:r>
              <a:rPr lang="pt-BR" dirty="0">
                <a:solidFill>
                  <a:srgbClr val="FF0000"/>
                </a:solidFill>
              </a:rPr>
              <a:t>pública nos portos. Aqui está um vídeo </a:t>
            </a:r>
            <a:r>
              <a:rPr lang="pt-BR" dirty="0" smtClean="0">
                <a:solidFill>
                  <a:srgbClr val="FF0000"/>
                </a:solidFill>
              </a:rPr>
              <a:t>da Nigéria para exemplificar: </a:t>
            </a:r>
            <a:r>
              <a:rPr lang="en-US" dirty="0" smtClean="0"/>
              <a:t>https</a:t>
            </a:r>
            <a:r>
              <a:rPr lang="en-US" dirty="0"/>
              <a:t>://www.youtube.com/watch?v=cUH0R8scRKI&amp;t=26s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xmlns="" val="2106100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Obrigado!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6749715" y="2755232"/>
            <a:ext cx="5053264" cy="1754326"/>
          </a:xfrm>
          <a:prstGeom prst="rect">
            <a:avLst/>
          </a:prstGeom>
          <a:noFill/>
        </p:spPr>
        <p:txBody>
          <a:bodyPr wrap="square" rtlCol="0">
            <a:spAutoFit/>
          </a:bodyPr>
          <a:lstStyle/>
          <a:p>
            <a:r>
              <a:rPr lang="pt-PT" b="1" dirty="0" smtClean="0"/>
              <a:t>Nome da pessoa que faz a apresentação</a:t>
            </a:r>
          </a:p>
          <a:p>
            <a:r>
              <a:rPr lang="pt-PT" dirty="0" smtClean="0"/>
              <a:t>Título</a:t>
            </a:r>
          </a:p>
          <a:p>
            <a:endParaRPr lang="pt-PT" dirty="0" smtClean="0"/>
          </a:p>
          <a:p>
            <a:r>
              <a:rPr lang="pt-PT" dirty="0" smtClean="0"/>
              <a:t>Agência</a:t>
            </a:r>
          </a:p>
          <a:p>
            <a:endParaRPr lang="pt-PT" dirty="0" smtClean="0"/>
          </a:p>
          <a:p>
            <a:r>
              <a:rPr lang="pt-PT" dirty="0" smtClean="0"/>
              <a:t>Correio Electrónico</a:t>
            </a:r>
            <a:endParaRPr lang="pt-PT" dirty="0"/>
          </a:p>
        </p:txBody>
      </p:sp>
      <p:sp>
        <p:nvSpPr>
          <p:cNvPr id="5" name="Rectangle 4"/>
          <p:cNvSpPr/>
          <p:nvPr/>
        </p:nvSpPr>
        <p:spPr>
          <a:xfrm>
            <a:off x="723331" y="2620370"/>
            <a:ext cx="5445457" cy="33846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075619" y="3807726"/>
            <a:ext cx="4740879" cy="646331"/>
          </a:xfrm>
          <a:prstGeom prst="rect">
            <a:avLst/>
          </a:prstGeom>
          <a:noFill/>
        </p:spPr>
        <p:txBody>
          <a:bodyPr wrap="square" rtlCol="0">
            <a:spAutoFit/>
          </a:bodyPr>
          <a:lstStyle/>
          <a:p>
            <a:pPr algn="ctr"/>
            <a:r>
              <a:rPr lang="pt-BR" dirty="0">
                <a:solidFill>
                  <a:srgbClr val="FF0000"/>
                </a:solidFill>
              </a:rPr>
              <a:t>Considere adicionar foto do porto primário dentro do país</a:t>
            </a:r>
          </a:p>
        </p:txBody>
      </p:sp>
    </p:spTree>
    <p:extLst>
      <p:ext uri="{BB962C8B-B14F-4D97-AF65-F5344CB8AC3E}">
        <p14:creationId xmlns:p14="http://schemas.microsoft.com/office/powerpoint/2010/main" xmlns="" val="33716301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3707</TotalTime>
  <Words>1312</Words>
  <Application>Microsoft Office PowerPoint</Application>
  <PresentationFormat>Personalizados</PresentationFormat>
  <Paragraphs>96</Paragraphs>
  <Slides>9</Slides>
  <Notes>9</Notes>
  <HiddenSlides>0</HiddenSlides>
  <MMClips>0</MMClips>
  <ScaleCrop>false</ScaleCrop>
  <HeadingPairs>
    <vt:vector size="4" baseType="variant">
      <vt:variant>
        <vt:lpstr>Tema</vt:lpstr>
      </vt:variant>
      <vt:variant>
        <vt:i4>1</vt:i4>
      </vt:variant>
      <vt:variant>
        <vt:lpstr>Títulos dos diapositivos</vt:lpstr>
      </vt:variant>
      <vt:variant>
        <vt:i4>9</vt:i4>
      </vt:variant>
    </vt:vector>
  </HeadingPairs>
  <TitlesOfParts>
    <vt:vector size="10" baseType="lpstr">
      <vt:lpstr>Ion Boardroom</vt:lpstr>
      <vt:lpstr>A Organização Marítima Internacional (OMI) e as Directrizes da OMS para os Portos</vt:lpstr>
      <vt:lpstr>Objectivos de aprendizagem</vt:lpstr>
      <vt:lpstr>Contexto da OMI</vt:lpstr>
      <vt:lpstr>Guia Marítimo  da OMS</vt:lpstr>
      <vt:lpstr>Guia Médico Internacional para Navios</vt:lpstr>
      <vt:lpstr>Gestão de Eventos a Bordo dos Navios</vt:lpstr>
      <vt:lpstr>Inspecção de Navios e Emissão de Certificados de Saneamento de Navios (CSN)</vt:lpstr>
      <vt:lpstr>Agência de saúde do PDE em acção: Vídeo</vt:lpstr>
      <vt:lpstr>Obrigado!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127</cp:revision>
  <dcterms:created xsi:type="dcterms:W3CDTF">2018-05-15T08:59:29Z</dcterms:created>
  <dcterms:modified xsi:type="dcterms:W3CDTF">2021-08-30T15:50:50Z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2021-06-28T05:50:18Z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7c92258c-1317-4dde-a925-bddd5bcb0322</vt:lpwstr>
  </property>
  <property fmtid="{D5CDD505-2E9C-101B-9397-08002B2CF9AE}" pid="8" name="MSIP_Label_7b94a7b8-f06c-4dfe-bdcc-9b548fd58c31_ContentBits">
    <vt:lpwstr>0</vt:lpwstr>
  </property>
</Properties>
</file>