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9"/>
  </p:notesMasterIdLst>
  <p:sldIdLst>
    <p:sldId id="256" r:id="rId2"/>
    <p:sldId id="257" r:id="rId3"/>
    <p:sldId id="258" r:id="rId4"/>
    <p:sldId id="259" r:id="rId5"/>
    <p:sldId id="260" r:id="rId6"/>
    <p:sldId id="261"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ohen, Nicole (Nicky) (CDC/OID/NCEZID)" initials="NC" lastIdx="3" clrIdx="2">
    <p:extLst>
      <p:ext uri="{19B8F6BF-5375-455C-9EA6-DF929625EA0E}">
        <p15:presenceInfo xmlns="" xmlns:p15="http://schemas.microsoft.com/office/powerpoint/2012/main" userId="Cohen, Nicole (Nicky) (CDC/OID/NCEZID)" providerId="None"/>
      </p:ext>
    </p:extLst>
  </p:cmAuthor>
  <p:cmAuthor id="5" name="Sadie Ward" initials="SW" lastIdx="9" clrIdx="0">
    <p:extLst>
      <p:ext uri="{19B8F6BF-5375-455C-9EA6-DF929625EA0E}">
        <p15:presenceInfo xmlns="" xmlns:p15="http://schemas.microsoft.com/office/powerpoint/2012/main" userId="Sadie Ward" providerId="None"/>
      </p:ext>
    </p:extLst>
  </p:cmAuthor>
  <p:cmAuthor id="6" name="Rogers, Kimberly B. (CDC/OID/NCEZID)" initials="RKB(" lastIdx="1" clrIdx="1">
    <p:extLst>
      <p:ext uri="{19B8F6BF-5375-455C-9EA6-DF929625EA0E}">
        <p15:presenceInfo xmlns=""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1"/>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77059" autoAdjust="0"/>
  </p:normalViewPr>
  <p:slideViewPr>
    <p:cSldViewPr snapToGrid="0">
      <p:cViewPr varScale="1">
        <p:scale>
          <a:sx n="90" d="100"/>
          <a:sy n="90" d="100"/>
        </p:scale>
        <p:origin x="-1312" y="-6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8/30/2021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‹nº›</a:t>
            </a:fld>
            <a:endParaRPr lang="en-US"/>
          </a:p>
        </p:txBody>
      </p:sp>
    </p:spTree>
    <p:extLst>
      <p:ext uri="{BB962C8B-B14F-4D97-AF65-F5344CB8AC3E}">
        <p14:creationId xmlns=""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E vamos conjugar tudo isto para terminar o nosso dia com trabalho de grupo e apresentações! No </a:t>
            </a:r>
            <a:r>
              <a:rPr lang="pt-PT" sz="1200" kern="1200" dirty="0" err="1" smtClean="0">
                <a:solidFill>
                  <a:schemeClr val="tx1"/>
                </a:solidFill>
                <a:latin typeface="+mn-lt"/>
                <a:ea typeface="+mn-ea"/>
                <a:cs typeface="+mn-cs"/>
              </a:rPr>
              <a:t>PFF</a:t>
            </a:r>
            <a:r>
              <a:rPr lang="pt-PT" sz="1200" kern="1200" dirty="0" smtClean="0">
                <a:solidFill>
                  <a:schemeClr val="tx1"/>
                </a:solidFill>
                <a:latin typeface="+mn-lt"/>
                <a:ea typeface="+mn-ea"/>
                <a:cs typeface="+mn-cs"/>
              </a:rPr>
              <a:t> queremos que esteja muito habituado ao trabalho de grupo e muito acostumado a levantar-se à frente de outras pessoas e apresentar-se. Lembre-se que uma apresentação faz parte do seu trabalho final aqui no </a:t>
            </a:r>
            <a:r>
              <a:rPr lang="pt-PT" sz="1200" kern="1200" dirty="0" err="1" smtClean="0">
                <a:solidFill>
                  <a:schemeClr val="tx1"/>
                </a:solidFill>
                <a:latin typeface="+mn-lt"/>
                <a:ea typeface="+mn-ea"/>
                <a:cs typeface="+mn-cs"/>
              </a:rPr>
              <a:t>PFF</a:t>
            </a:r>
            <a:r>
              <a:rPr lang="pt-PT" sz="1200" kern="1200" dirty="0" smtClean="0">
                <a:solidFill>
                  <a:schemeClr val="tx1"/>
                </a:solidFill>
                <a:latin typeface="+mn-lt"/>
                <a:ea typeface="+mn-ea"/>
                <a:cs typeface="+mn-cs"/>
              </a:rPr>
              <a:t>, e vamos dar-lhe muitas oportunidades ao longo destas duas semanas para praticar.</a:t>
            </a: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a:p>
        </p:txBody>
      </p:sp>
    </p:spTree>
    <p:extLst>
      <p:ext uri="{BB962C8B-B14F-4D97-AF65-F5344CB8AC3E}">
        <p14:creationId xmlns=""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Qual é o nosso objectivo aqui?</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O nosso objectivo é pegar no guia que analisámos hoje - o Regulamento Sanitário Internacional, o guia da Organização da Aviação Civil Internacional, e o guia Marítimo da OMS e o guia da Organização Marítima Internacional e transformá-los em acção.</a:t>
            </a:r>
          </a:p>
          <a:p>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pt-PT" sz="1200" kern="1200" dirty="0" smtClean="0">
                <a:solidFill>
                  <a:schemeClr val="tx1"/>
                </a:solidFill>
                <a:latin typeface="+mn-lt"/>
                <a:ea typeface="+mn-ea"/>
                <a:cs typeface="+mn-cs"/>
              </a:rPr>
              <a:t>O que é que isso significa? Significa mostrar-nos exemplos exactos de como faz o seu trabalho, mas ligando-o de volta ao guia que aprendeu.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Significa também habituar-se aos grupos para os quais foi designado e praticar as suas capacidades de apresentação oral!</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a:p>
        </p:txBody>
      </p:sp>
    </p:spTree>
    <p:extLst>
      <p:ext uri="{BB962C8B-B14F-4D97-AF65-F5344CB8AC3E}">
        <p14:creationId xmlns="" xmlns:p14="http://schemas.microsoft.com/office/powerpoint/2010/main" val="907739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Aprendeu hoje muito sobre vários guias globais que regem as nossas acções nos PDE. Quer esteja num aeroporto, num porto, ou numa fronteira terrestre, pelo menos alguns destes guias aplicam-se a si. E o RSI aplica-se a todos nós.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Portanto, eis o que lhe estão a pedir para fazer. Pedimos a cada um dos grupos que identifique qualquer conceito que tenha aprendido (ou que achou útil rever), em seguida, reservar 20 minutos e discutir como o guia que aprendemos hoje se aplica a si.</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Pense em um ou dois PDE que são representados pelo seu grupo. É uma fronteira terrestre? É um porto? É um aeroporto? Para nós não importa o que escolher. Têm 20 minutos para recordar 1-2 pontos técnicos que aprenderam hoje. Foram algumas das capacidades principais do RSI? Talvez foi um dos anexos da OACI. Talvez foi algumas das orientações marítimas específicas. Use as suas notas para extrair a orientação - mas apenas uma parte da mesma, pois só temos 20 minutos!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Agora… tome em consideração essa orientação e descubra como se aplica a si. Discutir exactamente como implementar o que a OMS ou a OACI lhe indicam para fazer neste guia. Dê o exemplo de si a realizar essa orientação no seu PDE. Talvez seja através dos seus exemplos preparatórios e de planeamento num PDE. Talvez seja você a responder a uma situação num PDE.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Vamos passar pelas mesas para ajudar a abordar eventuais questões que possam ter. </a:t>
            </a:r>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3</a:t>
            </a:fld>
            <a:endParaRPr lang="en-US"/>
          </a:p>
        </p:txBody>
      </p:sp>
    </p:spTree>
    <p:extLst>
      <p:ext uri="{BB962C8B-B14F-4D97-AF65-F5344CB8AC3E}">
        <p14:creationId xmlns="" xmlns:p14="http://schemas.microsoft.com/office/powerpoint/2010/main" val="2533999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Após os 20 minutos de discussão, vamos fazer a nossa primeira de MUITAS apresentações orais durante o </a:t>
            </a:r>
            <a:r>
              <a:rPr lang="pt-PT" sz="1200" kern="1200" dirty="0" err="1" smtClean="0">
                <a:solidFill>
                  <a:schemeClr val="tx1"/>
                </a:solidFill>
                <a:latin typeface="+mn-lt"/>
                <a:ea typeface="+mn-ea"/>
                <a:cs typeface="+mn-cs"/>
              </a:rPr>
              <a:t>PFF</a:t>
            </a:r>
            <a:r>
              <a:rPr lang="pt-PT" sz="1200" kern="1200" dirty="0" smtClean="0">
                <a:solidFill>
                  <a:schemeClr val="tx1"/>
                </a:solidFill>
                <a:latin typeface="+mn-lt"/>
                <a:ea typeface="+mn-ea"/>
                <a:cs typeface="+mn-cs"/>
              </a:rPr>
              <a:t>!</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Cada grupo designará um/uma porta-voz. Essa pessoa é responsável por falar, mas todo o grupo deve aproximar-se e apoiá-la, por isso todos estarão de pé.</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Não se decepcione se não tiver oportunidade de falar desta vez. Estamos a controlar quais os membros de cada grupo que apresentam, e vamos certificar-nos de que todos tenham as mesmas oportunidades de falar.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Cada grupo terá 5 minutos para apresentar sobre as suas discussões. Vamos cronometrar o tempo, é algo mais que queremos ensinar-lhe durante o </a:t>
            </a:r>
            <a:r>
              <a:rPr lang="pt-PT" sz="1200" kern="1200" dirty="0" err="1" smtClean="0">
                <a:solidFill>
                  <a:schemeClr val="tx1"/>
                </a:solidFill>
                <a:latin typeface="+mn-lt"/>
                <a:ea typeface="+mn-ea"/>
                <a:cs typeface="+mn-cs"/>
              </a:rPr>
              <a:t>PFF</a:t>
            </a:r>
            <a:r>
              <a:rPr lang="pt-PT" sz="1200" kern="1200" dirty="0" smtClean="0">
                <a:solidFill>
                  <a:schemeClr val="tx1"/>
                </a:solidFill>
                <a:latin typeface="+mn-lt"/>
                <a:ea typeface="+mn-ea"/>
                <a:cs typeface="+mn-cs"/>
              </a:rPr>
              <a:t> - manter-se no horário durante as apresentações.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Se quiser usar as notas ou “cábulas” durante as suas apresentações, poderá fazê-lo.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a:p>
        </p:txBody>
      </p:sp>
    </p:spTree>
    <p:extLst>
      <p:ext uri="{BB962C8B-B14F-4D97-AF65-F5344CB8AC3E}">
        <p14:creationId xmlns="" xmlns:p14="http://schemas.microsoft.com/office/powerpoint/2010/main" val="759640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E começaremos os nossos 20 minutos para as sessões de trabalho de grupo!</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Programar o cronómetro para 20 minutos. Você + um facilitador adicional percorrerão a sala, conversando com cada grupo para garantir que estão no caminho certo.</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Concentre-se em garantir que cada grupo se concentra apenas num ou dois elementos do guia global - uma capacidade essencial do RSI, um anexo de Padrões e Práticas Recomendadas da OACI, etc. - e como é que se aplica a um PDE.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a:p>
        </p:txBody>
      </p:sp>
    </p:spTree>
    <p:extLst>
      <p:ext uri="{BB962C8B-B14F-4D97-AF65-F5344CB8AC3E}">
        <p14:creationId xmlns="" xmlns:p14="http://schemas.microsoft.com/office/powerpoint/2010/main" val="24837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i="1" kern="1200" dirty="0" smtClean="0">
                <a:solidFill>
                  <a:schemeClr val="tx1"/>
                </a:solidFill>
                <a:latin typeface="+mn-lt"/>
                <a:ea typeface="+mn-ea"/>
                <a:cs typeface="+mn-cs"/>
              </a:rPr>
              <a:t>Apresentar cada grupo para subir ao palco, e garantir que cada um tem um porta-voz com o resto do grupo em segundo plano. Diga que o grupo tem cinco minutos para apresentar.</a:t>
            </a:r>
          </a:p>
          <a:p>
            <a:endParaRPr lang="pt-PT" sz="1200"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 </a:t>
            </a:r>
            <a:r>
              <a:rPr lang="pt-PT" sz="1200" i="1" kern="1200" dirty="0" smtClean="0">
                <a:solidFill>
                  <a:schemeClr val="tx1"/>
                </a:solidFill>
                <a:latin typeface="+mn-lt"/>
                <a:ea typeface="+mn-ea"/>
                <a:cs typeface="+mn-cs"/>
              </a:rPr>
              <a:t>(Conceda 5 minutos para a apresentação).</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Após cada apresentação, resumir os pontos-chave e fazer quaisquer perguntas de esclarecimento. Pedir à audiência para fazer perguntas. Este processo de perguntas e respostas deve demorar aproximadamente 5 minutos. </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Mantenha este slide exposto durante as três apresentações de grupo e as perguntas e respostas.</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6</a:t>
            </a:fld>
            <a:endParaRPr lang="en-US"/>
          </a:p>
        </p:txBody>
      </p:sp>
    </p:spTree>
    <p:extLst>
      <p:ext uri="{BB962C8B-B14F-4D97-AF65-F5344CB8AC3E}">
        <p14:creationId xmlns="" xmlns:p14="http://schemas.microsoft.com/office/powerpoint/2010/main" val="1546456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Isto conclui o dia de trabalho. Como é que foi? </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Receba contribuições dos participantes e apresente o cartão de comentário.</a:t>
            </a:r>
            <a:r>
              <a:rPr lang="pt-PT" sz="1200" kern="1200" dirty="0" smtClean="0">
                <a:solidFill>
                  <a:schemeClr val="tx1"/>
                </a:solidFill>
                <a:latin typeface="+mn-lt"/>
                <a:ea typeface="+mn-ea"/>
                <a:cs typeface="+mn-cs"/>
              </a:rPr>
              <a:t>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No final de cada dia faremos exactamente a mesma pergunta, por isso prepare-se para a mesma. </a:t>
            </a:r>
            <a:r>
              <a:rPr lang="pt-PT" sz="1200" b="1" kern="1200" dirty="0" smtClean="0">
                <a:solidFill>
                  <a:schemeClr val="tx1"/>
                </a:solidFill>
                <a:latin typeface="+mn-lt"/>
                <a:ea typeface="+mn-ea"/>
                <a:cs typeface="+mn-cs"/>
              </a:rPr>
              <a:t>Quais são os dois itens principais de hoje que são importantes desdobrar a nível do meu PDE? Como é que o farei?</a:t>
            </a:r>
            <a:r>
              <a:rPr lang="pt-PT" sz="1200" kern="1200" dirty="0" smtClean="0">
                <a:solidFill>
                  <a:schemeClr val="tx1"/>
                </a:solidFill>
                <a:latin typeface="+mn-lt"/>
                <a:ea typeface="+mn-ea"/>
                <a:cs typeface="+mn-cs"/>
              </a:rPr>
              <a:t>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No final da maioria dos dias, abordará esta questão através de uma apresentação em grupo, mas já tivemos uma hoje. Então...alguém faz alguma ideia de como responder a esta pergunta? </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Receba as contribuições dos participantes.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Começaria por escrever a sua resposta a esta pergunta todos os dias, uma vez que isso o ajudará na preparação da sua apresentação para o fim do PFM.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E agora, apresentemos rapidamente as nossas agendas para o dia seguinte. </a:t>
            </a:r>
            <a:r>
              <a:rPr lang="pt-PT" sz="1200" i="1" kern="1200" dirty="0" smtClean="0">
                <a:solidFill>
                  <a:schemeClr val="tx1"/>
                </a:solidFill>
                <a:latin typeface="+mn-lt"/>
                <a:ea typeface="+mn-ea"/>
                <a:cs typeface="+mn-cs"/>
              </a:rPr>
              <a:t>Rever a agenda do dia seguinte e abordar quaisquer questões.</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7</a:t>
            </a:fld>
            <a:endParaRPr lang="en-US"/>
          </a:p>
        </p:txBody>
      </p:sp>
    </p:spTree>
    <p:extLst>
      <p:ext uri="{BB962C8B-B14F-4D97-AF65-F5344CB8AC3E}">
        <p14:creationId xmlns=""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pPr/>
              <a:t>8/30/2021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pPr/>
              <a:t>8/30/2021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pPr/>
              <a:t>8/30/2021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pPr/>
              <a:t>8/30/2021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pt-PT" dirty="0" smtClean="0"/>
              <a:t>Implementar RSI e Guia Global do PDE no seu PDE </a:t>
            </a:r>
            <a:r>
              <a:rPr lang="en-US" dirty="0" smtClean="0"/>
              <a:t>: </a:t>
            </a:r>
            <a:r>
              <a:rPr lang="pt-PT" dirty="0" smtClean="0"/>
              <a:t>Actividade de grupo</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pt-PT" dirty="0" smtClean="0"/>
              <a:t>Programa de Formação de Formadores</a:t>
            </a:r>
            <a:endParaRPr lang="pt-PT" dirty="0" smtClean="0"/>
          </a:p>
          <a:p>
            <a:r>
              <a:rPr lang="pt-PT" dirty="0" smtClean="0"/>
              <a:t>[</a:t>
            </a:r>
            <a:r>
              <a:rPr lang="pt-PT" dirty="0" smtClean="0">
                <a:solidFill>
                  <a:srgbClr val="FF0000"/>
                </a:solidFill>
              </a:rPr>
              <a:t>data</a:t>
            </a:r>
            <a:r>
              <a:rPr lang="pt-PT" dirty="0" smtClean="0"/>
              <a:t>]</a:t>
            </a:r>
            <a:endParaRPr lang="pt-PT" dirty="0"/>
          </a:p>
        </p:txBody>
      </p:sp>
    </p:spTree>
    <p:extLst>
      <p:ext uri="{BB962C8B-B14F-4D97-AF65-F5344CB8AC3E}">
        <p14:creationId xmlns=""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Objectivos de aprendizagem</a:t>
            </a:r>
            <a:endParaRPr lang="en-US" dirty="0"/>
          </a:p>
        </p:txBody>
      </p:sp>
      <p:sp>
        <p:nvSpPr>
          <p:cNvPr id="3" name="Content Placeholder 2"/>
          <p:cNvSpPr>
            <a:spLocks noGrp="1"/>
          </p:cNvSpPr>
          <p:nvPr>
            <p:ph idx="1"/>
          </p:nvPr>
        </p:nvSpPr>
        <p:spPr>
          <a:xfrm>
            <a:off x="1154954" y="2603500"/>
            <a:ext cx="10697739" cy="3416300"/>
          </a:xfrm>
        </p:spPr>
        <p:txBody>
          <a:bodyPr/>
          <a:lstStyle/>
          <a:p>
            <a:r>
              <a:rPr lang="pt-PT" dirty="0" smtClean="0"/>
              <a:t>Colocar em prática o que aprendeu hoje sobre orientações do RSI, OACI, OMI/Marítimo e outros guias globais através do trabalho em grupo</a:t>
            </a:r>
            <a:endParaRPr lang="en-US" dirty="0"/>
          </a:p>
          <a:p>
            <a:r>
              <a:rPr lang="pt-PT" dirty="0" smtClean="0"/>
              <a:t>Trabalhar sobre as suas competências de grupo e apresentação oral – vai utilizá-las todos os dias no </a:t>
            </a:r>
            <a:r>
              <a:rPr lang="pt-PT" dirty="0" err="1" smtClean="0"/>
              <a:t>PFF</a:t>
            </a:r>
            <a:r>
              <a:rPr lang="pt-PT" dirty="0" smtClean="0"/>
              <a:t>!</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809897" y="3924781"/>
            <a:ext cx="1803098" cy="2608927"/>
          </a:xfrm>
          <a:prstGeom prst="rect">
            <a:avLst/>
          </a:prstGeom>
        </p:spPr>
      </p:pic>
      <p:pic>
        <p:nvPicPr>
          <p:cNvPr id="8" name="Picture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682408" y="3785842"/>
            <a:ext cx="2233958" cy="2233958"/>
          </a:xfrm>
          <a:prstGeom prst="rect">
            <a:avLst/>
          </a:prstGeom>
        </p:spPr>
      </p:pic>
      <p:sp>
        <p:nvSpPr>
          <p:cNvPr id="11" name="Right Arrow 10"/>
          <p:cNvSpPr/>
          <p:nvPr/>
        </p:nvSpPr>
        <p:spPr>
          <a:xfrm>
            <a:off x="3907580" y="4840581"/>
            <a:ext cx="3256157" cy="8010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660048" y="6019800"/>
            <a:ext cx="4512212" cy="646331"/>
          </a:xfrm>
          <a:prstGeom prst="rect">
            <a:avLst/>
          </a:prstGeom>
        </p:spPr>
        <p:txBody>
          <a:bodyPr wrap="square">
            <a:spAutoFit/>
          </a:bodyPr>
          <a:lstStyle/>
          <a:p>
            <a:pPr algn="ctr"/>
            <a:r>
              <a:rPr lang="pt-PT" dirty="0" smtClean="0">
                <a:solidFill>
                  <a:srgbClr val="FF0000"/>
                </a:solidFill>
              </a:rPr>
              <a:t>Exemplo de imagem; actualizar com uma fotografia específica do país</a:t>
            </a:r>
            <a:endParaRPr lang="pt-PT" dirty="0">
              <a:solidFill>
                <a:srgbClr val="FF0000"/>
              </a:solidFill>
            </a:endParaRPr>
          </a:p>
        </p:txBody>
      </p:sp>
    </p:spTree>
    <p:extLst>
      <p:ext uri="{BB962C8B-B14F-4D97-AF65-F5344CB8AC3E}">
        <p14:creationId xmlns="" xmlns:p14="http://schemas.microsoft.com/office/powerpoint/2010/main" val="1810620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Instruções para as sessões de grupo</a:t>
            </a:r>
            <a:endParaRPr lang="en-US" dirty="0"/>
          </a:p>
        </p:txBody>
      </p:sp>
      <p:sp>
        <p:nvSpPr>
          <p:cNvPr id="3" name="Content Placeholder 2"/>
          <p:cNvSpPr>
            <a:spLocks noGrp="1"/>
          </p:cNvSpPr>
          <p:nvPr>
            <p:ph idx="1"/>
          </p:nvPr>
        </p:nvSpPr>
        <p:spPr>
          <a:xfrm>
            <a:off x="552092" y="2603499"/>
            <a:ext cx="7314396" cy="3841905"/>
          </a:xfrm>
        </p:spPr>
        <p:txBody>
          <a:bodyPr/>
          <a:lstStyle/>
          <a:p>
            <a:r>
              <a:rPr lang="pt-PT" sz="2000" dirty="0" smtClean="0"/>
              <a:t>Reunir-se com o seu grupo durante </a:t>
            </a:r>
            <a:r>
              <a:rPr lang="pt-PT" sz="2000" b="1" dirty="0" smtClean="0"/>
              <a:t>20 minutos</a:t>
            </a:r>
            <a:r>
              <a:rPr lang="pt-PT" sz="2000" dirty="0" smtClean="0"/>
              <a:t> para discutir como os requisitos do RSI, OACI e/ou OMI orientam o seu trabalho </a:t>
            </a:r>
            <a:r>
              <a:rPr lang="pt-PT" sz="2000" b="1" dirty="0" smtClean="0"/>
              <a:t>num</a:t>
            </a:r>
            <a:r>
              <a:rPr lang="pt-PT" sz="2000" dirty="0" smtClean="0"/>
              <a:t> PDE.</a:t>
            </a:r>
            <a:endParaRPr lang="en-US" sz="2000" dirty="0"/>
          </a:p>
          <a:p>
            <a:r>
              <a:rPr lang="pt-PT" sz="2000" dirty="0" smtClean="0"/>
              <a:t>Discutir o seguinte: </a:t>
            </a:r>
            <a:endParaRPr lang="en-US" sz="2000" dirty="0"/>
          </a:p>
          <a:p>
            <a:pPr lvl="1"/>
            <a:r>
              <a:rPr lang="pt-PT" sz="1800" dirty="0" smtClean="0"/>
              <a:t>Escolha 1-2 elementos do guia global (capacidades básicas do RSI, anexos da OACI, etc.)</a:t>
            </a:r>
            <a:r>
              <a:rPr lang="en-US" sz="1800" dirty="0" smtClean="0"/>
              <a:t> </a:t>
            </a:r>
            <a:endParaRPr lang="en-US" sz="1800" dirty="0"/>
          </a:p>
          <a:p>
            <a:pPr lvl="1"/>
            <a:r>
              <a:rPr lang="pt-PT" sz="1800" dirty="0" smtClean="0"/>
              <a:t>Discutir exactamente como implementa esses elementos num PDE (preparação, resposta)</a:t>
            </a:r>
            <a:endParaRPr lang="en-US" sz="1800" dirty="0" smtClean="0"/>
          </a:p>
          <a:p>
            <a:pPr lvl="1"/>
            <a:r>
              <a:rPr lang="pt-PT" sz="1800" dirty="0" smtClean="0"/>
              <a:t>Citar um exemplo de como praticou essa orientação (resposta, planeamento, etc.) no passado</a:t>
            </a:r>
            <a:endParaRPr lang="en-US" sz="1800" dirty="0" smtClean="0"/>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 xmlns:p14="http://schemas.microsoft.com/office/powerpoint/2010/main" val="256883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9472942" cy="706964"/>
          </a:xfrm>
        </p:spPr>
        <p:txBody>
          <a:bodyPr/>
          <a:lstStyle/>
          <a:p>
            <a:r>
              <a:rPr lang="pt-PT" sz="3500" dirty="0" smtClean="0"/>
              <a:t>Instruções para a apresentação do grupo</a:t>
            </a:r>
            <a:endParaRPr lang="en-US" sz="3500" dirty="0"/>
          </a:p>
        </p:txBody>
      </p:sp>
      <p:sp>
        <p:nvSpPr>
          <p:cNvPr id="3" name="Content Placeholder 2"/>
          <p:cNvSpPr>
            <a:spLocks noGrp="1"/>
          </p:cNvSpPr>
          <p:nvPr>
            <p:ph idx="1"/>
          </p:nvPr>
        </p:nvSpPr>
        <p:spPr>
          <a:xfrm>
            <a:off x="609600" y="2603500"/>
            <a:ext cx="10972800" cy="3416300"/>
          </a:xfrm>
        </p:spPr>
        <p:txBody>
          <a:bodyPr/>
          <a:lstStyle/>
          <a:p>
            <a:r>
              <a:rPr lang="pt-PT" dirty="0" smtClean="0"/>
              <a:t>No fim dos 20 minutos, os grupos apresentarão um resumo da sua discussão </a:t>
            </a:r>
            <a:endParaRPr lang="en-US" dirty="0" smtClean="0"/>
          </a:p>
          <a:p>
            <a:r>
              <a:rPr lang="pt-PT" dirty="0" smtClean="0"/>
              <a:t>Apenas um membro do grupo pode apresentar em nome do grupo mas os restantes membros devem permanecer junto do apresentador</a:t>
            </a:r>
            <a:endParaRPr lang="en-US" dirty="0" smtClean="0"/>
          </a:p>
          <a:p>
            <a:pPr lvl="1"/>
            <a:r>
              <a:rPr lang="pt-PT" dirty="0" smtClean="0"/>
              <a:t>Todos os membros do grupo terão uma oportunidade de apresentar no </a:t>
            </a:r>
            <a:r>
              <a:rPr lang="pt-PT" dirty="0" err="1" smtClean="0"/>
              <a:t>PFF</a:t>
            </a:r>
            <a:r>
              <a:rPr lang="pt-PT" dirty="0" smtClean="0"/>
              <a:t>!</a:t>
            </a:r>
            <a:endParaRPr lang="en-US" dirty="0"/>
          </a:p>
          <a:p>
            <a:r>
              <a:rPr lang="pt-PT" dirty="0" smtClean="0"/>
              <a:t>Cada grupo tem 5 minutos para apresentar – vamos cronometrar o tempo</a:t>
            </a:r>
            <a:r>
              <a:rPr lang="en-US" dirty="0" smtClean="0"/>
              <a:t>!</a:t>
            </a:r>
            <a:endParaRPr lang="en-US" dirty="0"/>
          </a:p>
          <a:p>
            <a:r>
              <a:rPr lang="pt-PT" dirty="0" smtClean="0"/>
              <a:t>Podem trazer as anotações e fazer uso das mesmas durante a apresentação</a:t>
            </a:r>
            <a:endParaRPr lang="en-US" dirty="0"/>
          </a:p>
          <a:p>
            <a:r>
              <a:rPr lang="pt-PT" dirty="0" smtClean="0"/>
              <a:t>Após cada apresentação, teremos 5 minutos de discussão</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 xmlns:p14="http://schemas.microsoft.com/office/powerpoint/2010/main" val="3352993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Trabalhos de grupo!</a:t>
            </a:r>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 xmlns:p14="http://schemas.microsoft.com/office/powerpoint/2010/main" val="2585862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Apresentações dos grupos + Perguntas e Respostas</a:t>
            </a:r>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 xmlns:p14="http://schemas.microsoft.com/office/powerpoint/2010/main" val="1600341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Revisão do dia e Próximos Passos</a:t>
            </a:r>
            <a:endParaRPr lang="en-US" dirty="0"/>
          </a:p>
        </p:txBody>
      </p:sp>
      <p:sp>
        <p:nvSpPr>
          <p:cNvPr id="3" name="Content Placeholder 2"/>
          <p:cNvSpPr>
            <a:spLocks noGrp="1"/>
          </p:cNvSpPr>
          <p:nvPr>
            <p:ph idx="1"/>
          </p:nvPr>
        </p:nvSpPr>
        <p:spPr>
          <a:xfrm>
            <a:off x="815333" y="2536592"/>
            <a:ext cx="10375406" cy="3953417"/>
          </a:xfrm>
        </p:spPr>
        <p:txBody>
          <a:bodyPr>
            <a:normAutofit/>
          </a:bodyPr>
          <a:lstStyle/>
          <a:p>
            <a:pPr lvl="0"/>
            <a:r>
              <a:rPr lang="pt-PT" sz="2800" dirty="0" smtClean="0"/>
              <a:t>Reflexões sobre o dia</a:t>
            </a:r>
          </a:p>
          <a:p>
            <a:pPr lvl="0"/>
            <a:r>
              <a:rPr lang="pt-PT" sz="2800" dirty="0" smtClean="0"/>
              <a:t>Cartões/caixas de comentário!</a:t>
            </a:r>
          </a:p>
          <a:p>
            <a:pPr lvl="0"/>
            <a:r>
              <a:rPr lang="pt-PT" sz="2800" dirty="0" smtClean="0"/>
              <a:t>Quais são os dois itens principais de hoje que são importantes desdobrar a nível do meu PDE? Como é que o farei?</a:t>
            </a:r>
          </a:p>
          <a:p>
            <a:r>
              <a:rPr lang="pt-PT" sz="2800" dirty="0" smtClean="0"/>
              <a:t>Analisando a agenda de amanhã, o que estou mais ansioso por aprender</a:t>
            </a:r>
            <a:r>
              <a:rPr lang="en-US" sz="2800" dirty="0" smtClean="0"/>
              <a:t>?</a:t>
            </a:r>
            <a:endParaRPr lang="en-US" sz="2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1424</TotalTime>
  <Words>1195</Words>
  <Application>Microsoft Office PowerPoint</Application>
  <PresentationFormat>Personalizados</PresentationFormat>
  <Paragraphs>90</Paragraphs>
  <Slides>7</Slides>
  <Notes>7</Notes>
  <HiddenSlides>0</HiddenSlides>
  <MMClips>0</MMClips>
  <ScaleCrop>false</ScaleCrop>
  <HeadingPairs>
    <vt:vector size="4" baseType="variant">
      <vt:variant>
        <vt:lpstr>Tema</vt:lpstr>
      </vt:variant>
      <vt:variant>
        <vt:i4>1</vt:i4>
      </vt:variant>
      <vt:variant>
        <vt:lpstr>Títulos dos diapositivos</vt:lpstr>
      </vt:variant>
      <vt:variant>
        <vt:i4>7</vt:i4>
      </vt:variant>
    </vt:vector>
  </HeadingPairs>
  <TitlesOfParts>
    <vt:vector size="8" baseType="lpstr">
      <vt:lpstr>Ion Boardroom</vt:lpstr>
      <vt:lpstr>Implementar RSI e Guia Global do PDE no seu PDE : Actividade de grupo</vt:lpstr>
      <vt:lpstr>Objectivos de aprendizagem</vt:lpstr>
      <vt:lpstr>Instruções para as sessões de grupo</vt:lpstr>
      <vt:lpstr>Instruções para a apresentação do grupo</vt:lpstr>
      <vt:lpstr>Trabalhos de grupo!</vt:lpstr>
      <vt:lpstr>Apresentações dos grupos + Perguntas e Respostas</vt:lpstr>
      <vt:lpstr>Revisão do dia e Próximos Passos</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Hewlett-Packard Company</cp:lastModifiedBy>
  <cp:revision>126</cp:revision>
  <dcterms:created xsi:type="dcterms:W3CDTF">2018-05-15T08:59:29Z</dcterms:created>
  <dcterms:modified xsi:type="dcterms:W3CDTF">2021-08-30T08:31:19Z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2021-04-26T20:41:23Z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10675b16-835d-426a-87f5-80ee15cccc5c</vt:lpwstr>
  </property>
  <property fmtid="{D5CDD505-2E9C-101B-9397-08002B2CF9AE}" pid="8" name="MSIP_Label_7b94a7b8-f06c-4dfe-bdcc-9b548fd58c31_ContentBits">
    <vt:lpwstr>0</vt:lpwstr>
  </property>
</Properties>
</file>