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74" r:id="rId1"/>
  </p:sldMasterIdLst>
  <p:notesMasterIdLst>
    <p:notesMasterId r:id="rId10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Sadie Ward" initials="SW" lastIdx="9" clrIdx="0">
    <p:extLst>
      <p:ext uri="{19B8F6BF-5375-455C-9EA6-DF929625EA0E}">
        <p15:presenceInfo xmlns="" xmlns:p15="http://schemas.microsoft.com/office/powerpoint/2012/main" userId="Sadie Ward" providerId="None"/>
      </p:ext>
    </p:extLst>
  </p:cmAuthor>
  <p:cmAuthor id="6" name="Rogers, Kimberly B. (CDC/OID/NCEZID)" initials="RKB(" lastIdx="1" clrIdx="1">
    <p:extLst>
      <p:ext uri="{19B8F6BF-5375-455C-9EA6-DF929625EA0E}">
        <p15:presenceInfo xmlns="" xmlns:p15="http://schemas.microsoft.com/office/powerpoint/2012/main" userId="S-1-5-21-1207783550-2075000910-922709458-2283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1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84902" autoAdjust="0"/>
  </p:normalViewPr>
  <p:slideViewPr>
    <p:cSldViewPr snapToGrid="0">
      <p:cViewPr varScale="1">
        <p:scale>
          <a:sx n="100" d="100"/>
          <a:sy n="100" d="100"/>
        </p:scale>
        <p:origin x="-932" y="-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CF8EC-7365-4263-9DAF-D16B38E5522B}" type="datetimeFigureOut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B78C0-3020-4A62-8BB6-53E6219B4317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07263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vamos conjugar tudo isto para terminar o nosso dia com trabalho de grupo e apresentações!  No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queremos que esteja muito habituado ao trabalho de grupo e muito acostumado a levantar-se à frente de outras pessoas e apresentar-se. Lembre-se que uma apresentação faz parte do seu trabalho final aqui no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PFF,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vamos dar-lhe muitas oportunidades ao longo destas duas semanas para praticar. </a:t>
            </a:r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66988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Estamos agora a distribuir exactamente o mesmo teste que fizemos no início desta manhã. Mas a diferença é...agora a sua nota será afectada pelas respostas. Mas não temam, pois é exactamente o mesmo teste da manhã de hoje!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Peça ao facilitador adicional para distribuir o pós-teste.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Peça ao facilitador adicional para programar o cronómetro para dez minutos.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Peça ao facilitador adicional para recolher o pós-teste.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90924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Qual é o nosso objectivo aqui?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nosso objectivo é pegar no guia que revimos hoje - aprender sobre os princípios da aprendizagem de adultos e formar público extra-sanitário - e transformá-lo no trabalho que se faz diariamente. Lembre-se que no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 responsável pela formação em cascata do seu pessoal no seu PDE. Assim, quando estiver a realizar estas actividades - e faremos uma no final de cada dia - pense em como vai desdobrar esta formação para outros.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Esta actividade significa também habituar-se aos grupos para os quais foi designado e praticar as suas capacidades de apresentação oral!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07739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Aprendeu muito hoje sobre as subtilezas de </a:t>
            </a:r>
            <a:r>
              <a:rPr lang="pt-PT" sz="1200" kern="1200" dirty="0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princípios da aprendizagem de adultos e formação de público extra-sanitário.</a:t>
            </a:r>
          </a:p>
          <a:p>
            <a:endParaRPr lang="pt-PT" sz="1200" kern="1200" dirty="0" smtClean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Portanto, eis o que lhe estão a pedir para fazer. Pedimos a cada um dos grupos que dediquem 20 minutos a discutir o seguinte: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Quais são os dois itens principais de hoje que são mais importantes desdobrar a nível do seu PDE? Seja específico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Discuta também alguns métodos em que o seu grupo está a pensar e que funcionarão bem para formar o seu pessoal no seu PDE. Como é que lhes formará sobre esta actividade? Reflictam!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Vamos passar pelas mesas para ajudar a abordar eventuais questões que possam ter. 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33999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Após os 20 minutos de discussão, vamos fazer mais apresentações orais!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Cada grupo seleccionará um porta-voz. Essa pessoa é responsável por falar, mas todo o grupo deve aproximar-se e apoiá-la, por isso todos estarão de pé.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Cada grupo terá 5 minutos para apresentar sobre as suas discussões. Vamos cronometrar o tempo, é algo mais que queremos ensinar-lhe durante o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PFF 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manter-se no horário durante as apresentações.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 quiser usar as notas ou “cábulas” durante as suas apresentações, poderá fazê-lo.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9640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começaremos os nossos 20 minutos para as sessões de trabalho de grupo!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Programar o cronómetro para 20 minutos. Dois facilitadores percorrem a sala, conversando com cada grupo para garantir que estão no caminho certo.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Concentrar-se em garantir que cada grupo se focalize apenas nas especificidades dos princípios de aprendizagem de adultos e desenvolver uma lista de pessoas e agências no seu PDE para formar (incluindo público</a:t>
            </a:r>
            <a:r>
              <a:rPr lang="pt-P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extra-sanitário</a:t>
            </a:r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3711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Apresentar cada grupo para subir ao palco, e garantir que cada um tem um porta-voz com o resto do grupo em segundo plano. Diga que o grupo tem cinco minutos para apresentar.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(Conceda 5 minutos para a apresentação).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Após cada apresentação, resumir os pontos-chave e fazer quaisquer perguntas de esclarecimento. Pedir à audiência para fazer perguntas. Este processo de perguntas e respostas deve demorar aproximadamente 5 minutos.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Mantenha este slide exposto durante as três apresentações de grupo e as perguntas e respostas.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46456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Receber o feedback dos participantes. Relembrar aos participantes que podem utilizar os cartões de comentários em qualquer altura durante a formação para partilhar anonimamente as suas contribuições.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agora, apresentemos rapidamente as nossas agendas para o dia seguinte. </a:t>
            </a:r>
            <a:r>
              <a:rPr lang="pt-PT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Rever a agenda do dia seguinte e abordar quaisquer questões.</a:t>
            </a: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63477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03BE566C-AB4F-403A-8AE7-68145842EBA5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7873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DFA3D-5C3A-4044-A304-E9D536A45F7D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4897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3C04-8FE7-4171-9A31-18B1CD9B4D0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75970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91D2-25C5-496A-8E26-7F88CE35F440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47005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85DFE-F559-497B-ADA3-236D1E75BD7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52696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760F-B081-4B6C-A8BB-26796331CD1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99708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EA14A-28CA-4842-93C3-10A3064050C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26385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8695D-DA08-4352-8790-271DB32CB896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49146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D6FF9-2C64-4D8D-B5A4-4E80D867C9AB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630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9B5F-50FF-4C24-8A9F-7E98F8065245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4089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F4B0-8CB8-4DE2-A47D-071E80CED413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7708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795CF-0CBE-4D98-958C-134F34930B3C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65655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7017-1DDA-4960-80C7-69F4627F3049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40646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6AF19-AE19-4062-830E-CA94F4672532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5815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7465-4583-4A7A-98B9-AC73CB0E1C68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8962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9031-69DE-412D-A9E3-A94885592F8C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4378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0538-629D-4701-94CA-834227347A1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733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3787BFAF-3E94-4E08-91B2-D73FB958BA4E}" type="datetime1">
              <a:rPr lang="en-US" smtClean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810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9270" y="2099733"/>
            <a:ext cx="10939706" cy="2677648"/>
          </a:xfrm>
        </p:spPr>
        <p:txBody>
          <a:bodyPr/>
          <a:lstStyle/>
          <a:p>
            <a:r>
              <a:rPr lang="pt-PT" dirty="0" smtClean="0"/>
              <a:t>Princípios de Aprendizagem de Adulto e Formação de Público extra-sanitário: Actividade de grupo e Encerramento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4" y="4777379"/>
            <a:ext cx="10464021" cy="1612131"/>
          </a:xfrm>
        </p:spPr>
        <p:txBody>
          <a:bodyPr>
            <a:normAutofit/>
          </a:bodyPr>
          <a:lstStyle/>
          <a:p>
            <a:pPr lvl="0"/>
            <a:r>
              <a:rPr lang="pt-PT" dirty="0" smtClean="0"/>
              <a:t>Programa de Formação de Formadores</a:t>
            </a:r>
            <a:endParaRPr lang="pt-PT" dirty="0" smtClean="0"/>
          </a:p>
          <a:p>
            <a:pPr lvl="0"/>
            <a:r>
              <a:rPr lang="en-US" dirty="0" smtClean="0"/>
              <a:t> </a:t>
            </a:r>
            <a:r>
              <a:rPr lang="pt-PT" dirty="0" smtClean="0"/>
              <a:t>[</a:t>
            </a:r>
            <a:r>
              <a:rPr lang="pt-PT" dirty="0" smtClean="0">
                <a:solidFill>
                  <a:srgbClr val="FF0000"/>
                </a:solidFill>
              </a:rPr>
              <a:t>DATA</a:t>
            </a:r>
            <a:r>
              <a:rPr lang="pt-PT" dirty="0" smtClean="0"/>
              <a:t>]</a:t>
            </a:r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319378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>Pós-teste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8198" y="2603499"/>
            <a:ext cx="6714933" cy="3416300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Agora, será administrado um pós-teste</a:t>
            </a:r>
          </a:p>
          <a:p>
            <a:pPr lvl="0"/>
            <a:r>
              <a:rPr lang="pt-PT" sz="2000" dirty="0" smtClean="0"/>
              <a:t>É o mesmo teste desta manhã</a:t>
            </a:r>
          </a:p>
          <a:p>
            <a:pPr lvl="0"/>
            <a:r>
              <a:rPr lang="pt-PT" sz="2000" dirty="0" smtClean="0"/>
              <a:t>A sua nota neste pós-teste </a:t>
            </a:r>
            <a:r>
              <a:rPr lang="pt-PT" sz="2000" u="sng" dirty="0" smtClean="0"/>
              <a:t>afectará</a:t>
            </a:r>
            <a:r>
              <a:rPr lang="pt-PT" sz="2000" dirty="0" smtClean="0"/>
              <a:t> a sua pontuação final e o seu desempenho no </a:t>
            </a:r>
            <a:r>
              <a:rPr lang="pt-PT" sz="2000" dirty="0" smtClean="0"/>
              <a:t>PFF!</a:t>
            </a:r>
            <a:endParaRPr lang="pt-PT" sz="2000" dirty="0" smtClean="0"/>
          </a:p>
          <a:p>
            <a:r>
              <a:rPr lang="pt-PT" sz="2000" dirty="0" smtClean="0"/>
              <a:t>Terá 10 minutos para realizar este pós-teste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49" y="2603499"/>
            <a:ext cx="2812256" cy="28382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7490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Objectivos de aprendizagem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444" y="2603500"/>
            <a:ext cx="11451249" cy="3416300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Ponha em prática o que aprendeu hoje na formação de adultos e especificamente de públicos extra sanitários</a:t>
            </a:r>
          </a:p>
          <a:p>
            <a:pPr lvl="0"/>
            <a:r>
              <a:rPr lang="pt-PT" sz="2000" dirty="0" smtClean="0"/>
              <a:t>Trabalhar sobre as suas competências de grupo e apresentação oral – vai utilizá-las todos os dias no </a:t>
            </a:r>
            <a:r>
              <a:rPr lang="pt-PT" sz="2000" dirty="0" smtClean="0"/>
              <a:t>PFF!</a:t>
            </a:r>
            <a:endParaRPr lang="pt-PT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72B2C6DC-C890-EC46-B265-5D99CC627C8B}"/>
              </a:ext>
            </a:extLst>
          </p:cNvPr>
          <p:cNvGrpSpPr/>
          <p:nvPr/>
        </p:nvGrpSpPr>
        <p:grpSpPr>
          <a:xfrm>
            <a:off x="4197350" y="3911600"/>
            <a:ext cx="3321050" cy="2713817"/>
            <a:chOff x="2277321" y="1471805"/>
            <a:chExt cx="4894156" cy="5558932"/>
          </a:xfrm>
        </p:grpSpPr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1C93FD74-880E-6747-8A54-010696C675B1}"/>
                </a:ext>
              </a:extLst>
            </p:cNvPr>
            <p:cNvSpPr txBox="1"/>
            <p:nvPr/>
          </p:nvSpPr>
          <p:spPr>
            <a:xfrm>
              <a:off x="2324098" y="5328538"/>
              <a:ext cx="4800600" cy="1702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200" dirty="0" smtClean="0"/>
                <a:t>A Pirâmide de Aprendizagem Adaptada do Centro Nacional de Aprendizagem </a:t>
              </a:r>
            </a:p>
            <a:p>
              <a:r>
                <a:rPr lang="pt-PT" sz="1200" dirty="0" smtClean="0"/>
                <a:t>(O Cantinho da Educação, 2018) </a:t>
              </a:r>
            </a:p>
            <a:p>
              <a:pPr algn="ctr"/>
              <a:endParaRPr lang="en-US" sz="1200" dirty="0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="" xmlns:a16="http://schemas.microsoft.com/office/drawing/2014/main" id="{87C4624B-3128-8A4E-B43D-BB36A3272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7321" y="1471805"/>
              <a:ext cx="4894156" cy="39346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181062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>Instruções para as sessões de grupo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092" y="2603499"/>
            <a:ext cx="7314396" cy="3841905"/>
          </a:xfrm>
        </p:spPr>
        <p:txBody>
          <a:bodyPr>
            <a:normAutofit/>
          </a:bodyPr>
          <a:lstStyle/>
          <a:p>
            <a:pPr lvl="0"/>
            <a:r>
              <a:rPr lang="pt-PT" sz="2400" dirty="0" smtClean="0"/>
              <a:t>Reúna-se com o seu grupo por </a:t>
            </a:r>
            <a:r>
              <a:rPr lang="pt-PT" sz="2400" b="1" dirty="0" smtClean="0"/>
              <a:t>20 minutos </a:t>
            </a:r>
            <a:endParaRPr lang="pt-PT" sz="2400" dirty="0" smtClean="0"/>
          </a:p>
          <a:p>
            <a:pPr lvl="0"/>
            <a:r>
              <a:rPr lang="pt-PT" sz="2400" dirty="0" smtClean="0"/>
              <a:t>Discutir o seguinte:</a:t>
            </a:r>
          </a:p>
          <a:p>
            <a:pPr lvl="1"/>
            <a:r>
              <a:rPr lang="pt-PT" sz="2400" dirty="0" smtClean="0"/>
              <a:t>Quais são os dois itens principais de hoje que são mais importantes desdobrar a nível do seu PDE? Seja específico </a:t>
            </a:r>
          </a:p>
          <a:p>
            <a:pPr lvl="1"/>
            <a:r>
              <a:rPr lang="pt-PT" sz="2400" dirty="0" smtClean="0"/>
              <a:t>Como treinará o seu PDE sobre o que aprendeu hoje?</a:t>
            </a:r>
          </a:p>
          <a:p>
            <a:pPr lvl="1">
              <a:buNone/>
            </a:pPr>
            <a:endParaRPr lang="en-US" sz="2000" dirty="0" smtClean="0"/>
          </a:p>
          <a:p>
            <a:pPr lvl="1"/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7828156" y="2832652"/>
            <a:ext cx="4250966" cy="29579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6883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2" y="973668"/>
            <a:ext cx="9751345" cy="706964"/>
          </a:xfrm>
        </p:spPr>
        <p:txBody>
          <a:bodyPr/>
          <a:lstStyle/>
          <a:p>
            <a:pPr lvl="0"/>
            <a:r>
              <a:rPr lang="pt-PT" dirty="0" smtClean="0"/>
              <a:t>Instruções para a apresentação do grupo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260" y="2603499"/>
            <a:ext cx="11017404" cy="3663485"/>
          </a:xfrm>
        </p:spPr>
        <p:txBody>
          <a:bodyPr>
            <a:normAutofit/>
          </a:bodyPr>
          <a:lstStyle/>
          <a:p>
            <a:pPr lvl="0"/>
            <a:r>
              <a:rPr lang="pt-PT" sz="2000" dirty="0" smtClean="0"/>
              <a:t>No fim dos 20 minutos, os grupos apresentarão um resumo da sua discussão</a:t>
            </a:r>
          </a:p>
          <a:p>
            <a:pPr lvl="0"/>
            <a:r>
              <a:rPr lang="pt-PT" sz="2000" dirty="0" smtClean="0"/>
              <a:t>Apenas um membro do grupo pode apresentar em nome do grupo mas os restantes membros devem permanecer junto do apresentador</a:t>
            </a:r>
          </a:p>
          <a:p>
            <a:pPr lvl="1"/>
            <a:r>
              <a:rPr lang="pt-PT" sz="1800" dirty="0" smtClean="0"/>
              <a:t>Todos os membros do grupo terão uma oportunidade de apresentar no </a:t>
            </a:r>
            <a:r>
              <a:rPr lang="pt-PT" sz="1800" dirty="0" smtClean="0"/>
              <a:t>PFF! </a:t>
            </a:r>
            <a:endParaRPr lang="pt-PT" sz="1800" dirty="0" smtClean="0"/>
          </a:p>
          <a:p>
            <a:pPr lvl="0"/>
            <a:r>
              <a:rPr lang="pt-PT" sz="2000" dirty="0" smtClean="0"/>
              <a:t>Cada grupo tem 5 minutos para apresentar – vamos cronometrar o tempo!</a:t>
            </a:r>
          </a:p>
          <a:p>
            <a:pPr lvl="0"/>
            <a:r>
              <a:rPr lang="pt-PT" sz="2000" dirty="0" smtClean="0"/>
              <a:t>Podem trazer as anotações e fazer uso das mesmas durante a apresentação</a:t>
            </a:r>
          </a:p>
          <a:p>
            <a:pPr lvl="0"/>
            <a:r>
              <a:rPr lang="pt-PT" sz="2000" dirty="0" smtClean="0"/>
              <a:t>Após cada apresentação, teremos 5 minutos de discussão</a:t>
            </a:r>
            <a:endParaRPr lang="pt-PT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52993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>Trabalhos de grupo!</a:t>
            </a:r>
            <a:endParaRPr lang="pt-PT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885" y="2603500"/>
            <a:ext cx="3389042" cy="34163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85862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9917600" cy="706964"/>
          </a:xfrm>
        </p:spPr>
        <p:txBody>
          <a:bodyPr/>
          <a:lstStyle/>
          <a:p>
            <a:pPr lvl="0"/>
            <a:r>
              <a:rPr lang="pt-PT" dirty="0" smtClean="0"/>
              <a:t>Apresentações dos grupos + Perguntas e Respostas</a:t>
            </a:r>
            <a:endParaRPr lang="pt-PT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868" y="2879455"/>
            <a:ext cx="2671936" cy="201879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00341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>Revisão do dia e Próximos Passos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333" y="2612792"/>
            <a:ext cx="10375406" cy="3953417"/>
          </a:xfrm>
        </p:spPr>
        <p:txBody>
          <a:bodyPr>
            <a:normAutofit/>
          </a:bodyPr>
          <a:lstStyle/>
          <a:p>
            <a:pPr lvl="0"/>
            <a:r>
              <a:rPr lang="pt-PT" sz="2800" dirty="0" smtClean="0"/>
              <a:t>Reflexões sobre o dia</a:t>
            </a:r>
          </a:p>
          <a:p>
            <a:pPr lvl="1"/>
            <a:r>
              <a:rPr lang="pt-PT" sz="2800" dirty="0" smtClean="0"/>
              <a:t>Cartões de comentário</a:t>
            </a:r>
          </a:p>
          <a:p>
            <a:pPr lvl="0"/>
            <a:r>
              <a:rPr lang="pt-PT" sz="2800" dirty="0" smtClean="0"/>
              <a:t>Olhando para amanhã</a:t>
            </a:r>
            <a:endParaRPr lang="pt-PT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351110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1449</TotalTime>
  <Words>975</Words>
  <Application>Microsoft Office PowerPoint</Application>
  <PresentationFormat>Personalizados</PresentationFormat>
  <Paragraphs>91</Paragraphs>
  <Slides>8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9" baseType="lpstr">
      <vt:lpstr>Ion Boardroom</vt:lpstr>
      <vt:lpstr>Princípios de Aprendizagem de Adulto e Formação de Público extra-sanitário: Actividade de grupo e Encerramento</vt:lpstr>
      <vt:lpstr>Pós-teste</vt:lpstr>
      <vt:lpstr>Objectivos de aprendizagem</vt:lpstr>
      <vt:lpstr>Instruções para as sessões de grupo</vt:lpstr>
      <vt:lpstr>Instruções para a apresentação do grupo</vt:lpstr>
      <vt:lpstr>Trabalhos de grupo!</vt:lpstr>
      <vt:lpstr>Apresentações dos grupos + Perguntas e Respostas</vt:lpstr>
      <vt:lpstr>Revisão do dia e Próximos Passos</vt:lpstr>
    </vt:vector>
  </TitlesOfParts>
  <Company>Centers for Disease Control and Prevention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Training Program</dc:title>
  <dc:creator>Rogers, Kimberly B. (CDC/OID/NCEZID)</dc:creator>
  <cp:lastModifiedBy>Hewlett-Packard Company</cp:lastModifiedBy>
  <cp:revision>138</cp:revision>
  <cp:lastPrinted>2019-04-17T13:42:53Z</cp:lastPrinted>
  <dcterms:created xsi:type="dcterms:W3CDTF">2018-05-15T08:59:29Z</dcterms:created>
  <dcterms:modified xsi:type="dcterms:W3CDTF">2021-08-30T08:40:52Z</dcterms:modified>
</cp:coreProperties>
</file>