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5"/>
  </p:notesMasterIdLst>
  <p:sldIdLst>
    <p:sldId id="256" r:id="rId2"/>
    <p:sldId id="258" r:id="rId3"/>
    <p:sldId id="262" r:id="rId4"/>
    <p:sldId id="259" r:id="rId5"/>
    <p:sldId id="263" r:id="rId6"/>
    <p:sldId id="267" r:id="rId7"/>
    <p:sldId id="260" r:id="rId8"/>
    <p:sldId id="264" r:id="rId9"/>
    <p:sldId id="261" r:id="rId10"/>
    <p:sldId id="265" r:id="rId11"/>
    <p:sldId id="268" r:id="rId12"/>
    <p:sldId id="269" r:id="rId13"/>
    <p:sldId id="266"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2" clrIdx="0">
    <p:extLst>
      <p:ext uri="{19B8F6BF-5375-455C-9EA6-DF929625EA0E}">
        <p15:presenceInfo xmlns:p15="http://schemas.microsoft.com/office/powerpoint/2012/main" xmlns="" userId="S-1-5-21-1207783550-2075000910-922709458-228301" providerId="AD"/>
      </p:ext>
    </p:extLst>
  </p:cmAuthor>
  <p:cmAuthor id="2" name="Cohen, Nicole (Nicky) (CDC/OID/NCEZID)" initials="NC" lastIdx="14" clrIdx="1">
    <p:extLst>
      <p:ext uri="{19B8F6BF-5375-455C-9EA6-DF929625EA0E}">
        <p15:presenceInfo xmlns:p15="http://schemas.microsoft.com/office/powerpoint/2012/main" xmlns=""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67864" autoAdjust="0"/>
  </p:normalViewPr>
  <p:slideViewPr>
    <p:cSldViewPr snapToGrid="0">
      <p:cViewPr varScale="1">
        <p:scale>
          <a:sx n="79" d="100"/>
          <a:sy n="79" d="100"/>
        </p:scale>
        <p:origin x="-1732" y="-6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0" baseline="0" dirty="0" smtClean="0"/>
              <a:t>Esta secção descreve uma parte importante da realização de uma avaliação de risco de um viajante doente – a tomada de temperaturas. </a:t>
            </a:r>
          </a:p>
          <a:p>
            <a:endParaRPr lang="pt-BR"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xmlns=""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Vamos agora voltar a familiarizar-nos com a tomada de uma temperatura adequada. Peça a 2 facilitadores adicionais para se dirigirem à frente da sala para ajudar. Pedir também ao videógrafo que volte à frente da sala para fazer pequenos vídeos.</a:t>
            </a:r>
          </a:p>
          <a:p>
            <a:endParaRPr lang="pt-BR" dirty="0" smtClean="0"/>
          </a:p>
          <a:p>
            <a:r>
              <a:rPr lang="pt-BR" dirty="0" smtClean="0"/>
              <a:t>Vamos demonstrar o processo de tomada de uma temperatura. Primeiro, o nosso facilitador/demonstrador está a olhar para o termómetro para garantir que tem baterias e está pronto a ser utilizado. Pausa para permitir ao demonstrador ver o termómetro e rever as baterias.  Agora, precisamos de nos certificar de que este termómetro está calibrado de acordo com as instruções.</a:t>
            </a:r>
          </a:p>
          <a:p>
            <a:endParaRPr lang="pt-BR" dirty="0" smtClean="0"/>
          </a:p>
          <a:p>
            <a:r>
              <a:rPr lang="pt-BR" dirty="0" smtClean="0"/>
              <a:t>Permitir que o demonstrador leia em voz alta as instruções de calibração para este termómetro em particular, e fazer com que actuem os passos durante a leitura.</a:t>
            </a:r>
          </a:p>
          <a:p>
            <a:endParaRPr lang="pt-BR" dirty="0" smtClean="0"/>
          </a:p>
          <a:p>
            <a:r>
              <a:rPr lang="pt-BR" dirty="0" smtClean="0"/>
              <a:t>Agora que o termómetro está calibrado, está pronto a ser utilizado. Lembre-se de olhar para trás para as instruções específicas deste termómetro para ver se está a medir a temperatura na parte frontal da cabeça ou na parte lateral da cabeça. Peça ao demonstrador para ler em voz alta as instruções sobre onde medir a temperatura.</a:t>
            </a:r>
          </a:p>
          <a:p>
            <a:endParaRPr lang="en-US" i="1" baseline="0" dirty="0"/>
          </a:p>
          <a:p>
            <a:r>
              <a:rPr lang="pt-BR" i="0" baseline="0" dirty="0" smtClean="0"/>
              <a:t>Agora, precisamos de saber até que ponto nos devemos distanciar para tomar uma temperatura. Peça ao demonstrador para ler em voz alta as instruções sobre até que ponto voltar para trás para tomar a temperatura.</a:t>
            </a:r>
          </a:p>
          <a:p>
            <a:endParaRPr lang="pt-BR" i="0" baseline="0" dirty="0" smtClean="0"/>
          </a:p>
          <a:p>
            <a:r>
              <a:rPr lang="pt-BR" i="1" baseline="0" dirty="0" smtClean="0"/>
              <a:t>O demonstrador confere a temperatura e lê em voz alta para a classe a resposta. Se estiver abaixo dos 35°C, anunciam que o termómetro deve ser calibrado de forma incorrecta ou que algo deve ter acontecido e voltam a medir a temperatura. Se estiver entre 35-37,5°C, está bem. Se for acima de 37,5°C, querem fazer perguntas adicionais à pessoa, uma vez que pode estar doente.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10</a:t>
            </a:fld>
            <a:endParaRPr lang="en-US" dirty="0"/>
          </a:p>
        </p:txBody>
      </p:sp>
    </p:spTree>
    <p:extLst>
      <p:ext uri="{BB962C8B-B14F-4D97-AF65-F5344CB8AC3E}">
        <p14:creationId xmlns:p14="http://schemas.microsoft.com/office/powerpoint/2010/main" xmlns="" val="4129077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Estas são as vantagens e desvantagens do termómetro sem contacto geralmente referido como termómetro infravermelho: Peça a um dos participantes para ler as vantagens e a outro para ler as desvantagens.</a:t>
            </a:r>
            <a:endParaRPr lang="pt-BR"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11</a:t>
            </a:fld>
            <a:endParaRPr lang="en-US" dirty="0"/>
          </a:p>
        </p:txBody>
      </p:sp>
    </p:spTree>
    <p:extLst>
      <p:ext uri="{BB962C8B-B14F-4D97-AF65-F5344CB8AC3E}">
        <p14:creationId xmlns:p14="http://schemas.microsoft.com/office/powerpoint/2010/main" xmlns="" val="696118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Os termómetros de testa sem toque têm normalmente uma tampa removível que o mantém limpo durante o armazenamento. Certifique-se de que retira a tampa antes de a utilizar.</a:t>
            </a:r>
            <a:endParaRPr lang="pt-BR"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12</a:t>
            </a:fld>
            <a:endParaRPr lang="en-US" dirty="0"/>
          </a:p>
        </p:txBody>
      </p:sp>
    </p:spTree>
    <p:extLst>
      <p:ext uri="{BB962C8B-B14F-4D97-AF65-F5344CB8AC3E}">
        <p14:creationId xmlns:p14="http://schemas.microsoft.com/office/powerpoint/2010/main" xmlns="" val="1117193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Agora para a nossa actividade! Voltaremos a entrar nos nossos grupos e cada grupo terá um facilitador designado por ele.</a:t>
            </a:r>
          </a:p>
          <a:p>
            <a:endParaRPr lang="pt-BR" dirty="0" smtClean="0"/>
          </a:p>
          <a:p>
            <a:r>
              <a:rPr lang="pt-BR" dirty="0" smtClean="0"/>
              <a:t>Dentro do grupo, o vosso facilitador demonstrará novamente o processo de tomar uma temperatura. Poderá então ter a oportunidade de praticar, sem ser classificado, a tomada de temperaturas. Após a prática, cada membro do grupo será então avaliado:</a:t>
            </a:r>
          </a:p>
          <a:p>
            <a:endParaRPr lang="en-US" baseline="0" dirty="0"/>
          </a:p>
          <a:p>
            <a:r>
              <a:rPr lang="en-US" baseline="0" dirty="0" smtClean="0"/>
              <a:t>-</a:t>
            </a:r>
            <a:r>
              <a:rPr lang="pt-BR" baseline="0" dirty="0" smtClean="0"/>
              <a:t>Ligar com precisão o termómetro e esperar até que este esteja devidamente calibrado para medir a temperatura. Isto inclui a verificação das baterias.</a:t>
            </a:r>
          </a:p>
          <a:p>
            <a:r>
              <a:rPr lang="pt-BR" baseline="0" dirty="0" smtClean="0"/>
              <a:t>-Tomar a temperatura no local exacto na cabeça</a:t>
            </a:r>
          </a:p>
          <a:p>
            <a:r>
              <a:rPr lang="pt-BR" baseline="0" dirty="0" smtClean="0"/>
              <a:t>-Pousar de volta no local apropriado e não ao lado da pessoa (por exemplo, estendendo o braço) para efeitos de controlo de infecções</a:t>
            </a:r>
          </a:p>
          <a:p>
            <a:r>
              <a:rPr lang="pt-BR" baseline="0" dirty="0" smtClean="0"/>
              <a:t>-Ler a temperatura e depois interpretar com precisão a temperatura (por exemplo, se a temperatura for inferior a 35°C, se 35-37,5°C, está bem, se mais de 37,5°C se referirem ou pedirem medidas adicionais de vigilância sanitária)</a:t>
            </a:r>
          </a:p>
          <a:p>
            <a:endParaRPr lang="en-US" baseline="0" dirty="0"/>
          </a:p>
          <a:p>
            <a:r>
              <a:rPr lang="pt-BR" i="1" baseline="0" dirty="0" smtClean="0"/>
              <a:t>Instruir os participantes para se dividirem em grupos e seguirem os facilitadores até certas áreas da sala. O facilitador demonstra então a utilização do termómetro e permite a cada participante de praticar - sem classificação - e oferece recomendações para aperfeiçoamentos e melhorias. Cada participante pode praticar uma vez. </a:t>
            </a:r>
          </a:p>
          <a:p>
            <a:endParaRPr lang="pt-BR" i="1" baseline="0" dirty="0" smtClean="0"/>
          </a:p>
          <a:p>
            <a:r>
              <a:rPr lang="pt-BR" i="1" baseline="0" dirty="0" smtClean="0"/>
              <a:t>Depois, o facilitador precisa de utilizar a Lista de Controlo da Avaliação para avaliar cada um dos participantes.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13</a:t>
            </a:fld>
            <a:endParaRPr lang="en-US" dirty="0"/>
          </a:p>
        </p:txBody>
      </p:sp>
    </p:spTree>
    <p:extLst>
      <p:ext uri="{BB962C8B-B14F-4D97-AF65-F5344CB8AC3E}">
        <p14:creationId xmlns:p14="http://schemas.microsoft.com/office/powerpoint/2010/main" xmlns="" val="369636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0" baseline="0" dirty="0" smtClean="0"/>
              <a:t>O nosso primeiro objectivo é aprender porque é que o controlo ou tomada da temperatura é tão importante na vigilância sanitária do PDE.</a:t>
            </a:r>
          </a:p>
          <a:p>
            <a:endParaRPr lang="pt-BR" i="0" baseline="0" dirty="0" smtClean="0"/>
          </a:p>
          <a:p>
            <a:r>
              <a:rPr lang="pt-BR" i="0" baseline="0" dirty="0" smtClean="0"/>
              <a:t>Depois entraremos nos métodos de se verificar uma temperatura no PDE, e todos nós iremos praticar e ser avaliados nessa actividade.</a:t>
            </a:r>
          </a:p>
          <a:p>
            <a:endParaRPr lang="pt-BR" i="0" baseline="0" dirty="0" smtClean="0"/>
          </a:p>
          <a:p>
            <a:r>
              <a:rPr lang="pt-BR" i="0" baseline="0" dirty="0" smtClean="0"/>
              <a:t>Finalmente, teremos uma breve discussão sobre as considerações relativas aos </a:t>
            </a:r>
            <a:r>
              <a:rPr lang="pt-BR" i="1" baseline="0" dirty="0" smtClean="0"/>
              <a:t>scanners</a:t>
            </a:r>
            <a:r>
              <a:rPr lang="pt-BR" i="0" baseline="0" dirty="0" smtClean="0"/>
              <a:t> térmicos ou </a:t>
            </a:r>
            <a:r>
              <a:rPr lang="pt-BR" i="1" baseline="0" dirty="0" smtClean="0"/>
              <a:t>scanners</a:t>
            </a:r>
            <a:r>
              <a:rPr lang="pt-BR" i="0" baseline="0" dirty="0" smtClean="0"/>
              <a:t> corporais, equipamento que se está a tornar cada vez mais comum.</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xmlns=""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smtClean="0"/>
              <a:t>Então o que é a febre? É apenas uma temperatura corporal medida acima da normal, que é de 37 graus Celsius.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pt-BR" dirty="0" smtClean="0"/>
              <a:t>A febre é o sinal mais comum de doença infecciosa. De facto, alguém pode levantar a mão e partilhar uma doença infecciosa que tem a febre como sinal? Permita que a classe levante a mão. Respostas esperadas: sarampo, meningite, Ébola/febre hemorrágica viral, etc. Discutiremos amanhã os critérios de diagnóstico clínico, mas lembrem-se que para a grande maioria das doenças infecciosas, a febre é um sinal.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i="0" baseline="0" dirty="0" smtClean="0"/>
              <a:t>Dito isto, existem outras condições fora do âmbito das doenças infecciosas que ainda podem causar febre. Outras condições médicas, traumas graves que o seu corpo está a combater - ou mesmo alguns medicamentos podem causar o aumento da sua febre.</a:t>
            </a:r>
          </a:p>
          <a:p>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xmlns="" val="3022235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0" dirty="0" smtClean="0"/>
              <a:t>A avaliação da temperatura é comum no PDE e faz parte do seu papel como [agência de saúde do PDE] fazê-lo durante as avaliações de risco das pessoas doentes. Cada vez que é encaminhado um passageiro doente, toma-se sua temperatura. Não são feitas perguntas. É fácil de fazer com os materiais à sua disposição.</a:t>
            </a:r>
          </a:p>
          <a:p>
            <a:endParaRPr lang="pt-BR" i="0" dirty="0" smtClean="0"/>
          </a:p>
          <a:p>
            <a:r>
              <a:rPr lang="pt-BR" i="0" dirty="0" smtClean="0"/>
              <a:t>De vez em quando, o país pode pedir ao PDE para realizar um controlo de temperatura, que é geralmente o resultado de um surto local ou, menos frequentemente, da OMS, que nos diz para o fazer através de uma declaração de Emergência de Saúde Pública de Preocupação Internacional. Quando isso ocorre, é-lhe cobrado que tome temperaturas de uma maior quantidade de pessoas. Normalmente, nestas situações, existe uma orientação específica para este procedimento. </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xmlns="" val="1561338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Antes de entrarmos nas especificidades de tomar uma temperatura, quero sublinhar que é uma parte necessária, mas não a totalidade do processo de avaliação do risco dos passageiros doentes. Algumas pessoas podem estar infectadas com uma doença, mas não estão a mostrar febre. Por que? Bem, algumas poderiam tentar disfarçá-la usando paracetamol ou outros medicamentos. Outras podem já ter sido expostas à doença e estão infectadas com a doença, mas podem ainda não estar a apresentar sintomas. Isto é conhecido como doença " em incubação". </a:t>
            </a:r>
          </a:p>
          <a:p>
            <a:endParaRPr lang="en-US" sz="1200" b="0" i="0" u="none" strike="noStrike" kern="1200" baseline="0" dirty="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Diferentes doenças comportam-se de forma diferente em relação à febre e aos sintomas. Uma doença que é bem conhecida por ser infecciosa enquanto alguém está a incubar, ou ainda não apresenta sintomas, é a gripe. No entanto, a doença pelo vírus do Ébola só pode ser disseminada quando alguém é sintomático. </a:t>
            </a:r>
          </a:p>
          <a:p>
            <a:endParaRPr lang="pt-BR" sz="1200" b="0" i="0" u="none" strike="noStrike" kern="1200" baseline="0" dirty="0" smtClean="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Compreendendo estas limitações, é importante recolher outras informações de pessoas durante avaliações de risco, como o seu historial médico passado, historial de viagens, e historial de exposição. A temperatura é apenas uma parte do quebra-cabeças completo.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xmlns="" val="25330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Como qualquer outro dispositivo em sua casa, é importante compreender como funciona o seu termómetro. Nem todos os tipos funcionam da mesma maneira ou são concebidos para fornecer as mesmas leituras de temperatura.</a:t>
            </a:r>
          </a:p>
          <a:p>
            <a:r>
              <a:rPr lang="pt-BR" dirty="0" smtClean="0"/>
              <a:t>Não importa que tipo escolher, leia cuidadosamente as instruções do fabricante. Nenhum termómetro fornecerá resultados precisos se for utilizado incorrectamente.</a:t>
            </a:r>
          </a:p>
          <a:p>
            <a:r>
              <a:rPr lang="pt-BR" dirty="0" smtClean="0"/>
              <a:t>Os termómetros digitais funcionam através de sensores de calor que determinam a temperatura corporal. Podem ser utilizados para efectuar leituras de temperatura na boca, recto, ou axila. Ao avaliar leituras de termómetros digitais, tenha em mente que a temperatura da axila (axilar) é cerca de ½ a 1°F (0,6°C) mais fria do que as leituras orais. Os termómetros rectos funcionam ½ a 1°F (0,6°C) mais quentes do que as leituras orais.</a:t>
            </a:r>
          </a:p>
          <a:p>
            <a:endParaRPr lang="pt-BR" dirty="0" smtClean="0"/>
          </a:p>
          <a:p>
            <a:r>
              <a:rPr lang="pt-BR" dirty="0" smtClean="0"/>
              <a:t>As leituras orais não serão precisas se forem tomadas demasiado perto de comer ou beber, porque os resultados podem ser distorcidos pela temperatura dos alimentos ou bebidas. Espere pelo menos 15 minutos. As pilhas dos termómetros devem ser substituídas periodicamente. Certifique-se de que tem o tipo certo de pilhas à mão para o seu aparelho e que compreende como as trocar, para não ficar a mexer em caso de emergência.</a:t>
            </a:r>
          </a:p>
          <a:p>
            <a:r>
              <a:rPr lang="pt-BR" b="1" dirty="0" smtClean="0"/>
              <a:t>Os termómetros de testa </a:t>
            </a:r>
            <a:r>
              <a:rPr lang="pt-BR" dirty="0" smtClean="0"/>
              <a:t>utilizam sensores de infravermelhos para medir a temperatura da artéria temporal superficial, que é um ramo da artéria carótida.</a:t>
            </a:r>
          </a:p>
          <a:p>
            <a:endParaRPr lang="en-US" dirty="0"/>
          </a:p>
          <a:p>
            <a:r>
              <a:rPr lang="pt-BR" dirty="0" smtClean="0"/>
              <a:t>Alguns são conhecidos como termómetros de infravermelhos sem contacto. </a:t>
            </a:r>
            <a:r>
              <a:rPr lang="pt-BR" b="1" dirty="0" smtClean="0"/>
              <a:t>Os termómetros de infravermelhos sem contacto são mantidos a três a 15 cm de distância do paciente e medem tipicamente a temperatura na testa ou na têmpora.</a:t>
            </a:r>
            <a:r>
              <a:rPr lang="pt-BR" dirty="0" smtClean="0"/>
              <a:t> Os termómetros de testa que não requerem contacto físico tornaram-se muito populares para utilização em locais como aeroportos, lojas e estádios. Os termómetros de testa devem ser posicionados com precisão e de acordo com as instruções do fabricante, ou não fornecerão a leitura correcta. As leituras podem ser afectadas por factores externos, incluindo correntes de ar, vento, aquecimento interior, e luz solar directa.</a:t>
            </a:r>
          </a:p>
          <a:p>
            <a:r>
              <a:rPr lang="pt-BR" dirty="0" smtClean="0"/>
              <a:t>O uso de certas roupas, tais como chapéus ou casacos pesados, pode distorcer os resultados.</a:t>
            </a:r>
            <a:endParaRPr lang="pt-BR"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6</a:t>
            </a:fld>
            <a:endParaRPr lang="en-US" dirty="0"/>
          </a:p>
        </p:txBody>
      </p:sp>
    </p:spTree>
    <p:extLst>
      <p:ext uri="{BB962C8B-B14F-4D97-AF65-F5344CB8AC3E}">
        <p14:creationId xmlns:p14="http://schemas.microsoft.com/office/powerpoint/2010/main" xmlns="" val="3769322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kern="1200" dirty="0" smtClean="0">
                <a:solidFill>
                  <a:schemeClr val="tx1"/>
                </a:solidFill>
                <a:effectLst/>
                <a:latin typeface="+mn-lt"/>
                <a:ea typeface="+mn-ea"/>
                <a:cs typeface="+mn-cs"/>
              </a:rPr>
              <a:t>Agora, todos vocês devem ter acesso a um termómetro sem contacto no vosso PDE. Será isso correcto? Permitam respostas.</a:t>
            </a:r>
          </a:p>
          <a:p>
            <a:pPr lvl="0"/>
            <a:endParaRPr lang="pt-BR" sz="1200" kern="1200" dirty="0" smtClean="0">
              <a:solidFill>
                <a:schemeClr val="tx1"/>
              </a:solidFill>
              <a:effectLst/>
              <a:latin typeface="+mn-lt"/>
              <a:ea typeface="+mn-ea"/>
              <a:cs typeface="+mn-cs"/>
            </a:endParaRPr>
          </a:p>
          <a:p>
            <a:pPr lvl="0"/>
            <a:r>
              <a:rPr lang="pt-BR" sz="1200" kern="1200" dirty="0" smtClean="0">
                <a:solidFill>
                  <a:schemeClr val="tx1"/>
                </a:solidFill>
                <a:effectLst/>
                <a:latin typeface="+mn-lt"/>
                <a:ea typeface="+mn-ea"/>
                <a:cs typeface="+mn-cs"/>
              </a:rPr>
              <a:t>Assim, devem estar cientes dos seus benefícios! São uma excelente forma de medir a temperatura de alguém sem lhe tocar, por isso, isto é muito útil para fins de controlo de infecções. São semelhantes em precisão aos termómetros baseados em contacto, sem o risco de limpeza e infecção envolvido.</a:t>
            </a:r>
          </a:p>
          <a:p>
            <a:pPr lvl="0"/>
            <a:endParaRPr lang="en-US" sz="1200" i="0" kern="1200" baseline="0" dirty="0">
              <a:solidFill>
                <a:schemeClr val="tx1"/>
              </a:solidFill>
              <a:effectLst/>
              <a:latin typeface="+mn-lt"/>
              <a:ea typeface="+mn-ea"/>
              <a:cs typeface="+mn-cs"/>
            </a:endParaRPr>
          </a:p>
          <a:p>
            <a:pPr lvl="0"/>
            <a:r>
              <a:rPr lang="pt-BR" sz="1200" i="0" kern="1200" baseline="0" dirty="0" smtClean="0">
                <a:solidFill>
                  <a:schemeClr val="tx1"/>
                </a:solidFill>
                <a:effectLst/>
                <a:latin typeface="+mn-lt"/>
                <a:ea typeface="+mn-ea"/>
                <a:cs typeface="+mn-cs"/>
              </a:rPr>
              <a:t>O principal aspecto que precisa de conhecer sobre estes termómetros é o seu modelo. Existem muitos tipos diferentes de termómetros sem contacto, e cada um tem formas ligeiramente diferentes de medir a temperatura. Por exemplo, alguns requerem que se tome a temperatura ao lado da cabeça, e outros requerem que se tome a temperatura à frente da cabeça - veja as fotos aqui, por exemplo. Diferentes modelos também diferem nas suas técnicas de calibragem, ou na forma como se prepara o termómetro para medir a temperatura.</a:t>
            </a:r>
          </a:p>
          <a:p>
            <a:pPr lvl="0"/>
            <a:endParaRPr lang="pt-BR" sz="1200" i="0" kern="1200" baseline="0" dirty="0" smtClean="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xmlns="" val="4246881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baseline="0" dirty="0" smtClean="0"/>
              <a:t>Também quisemos dar uma nota rápida sobre as “paradas de controlo” de temperatura. Isto é mais útil durante eventos de controlo em massa como o surto de Ébola do que em tempos de rotina, mas, se uma pessoa tiver uma temperatura superior a 37,5°C ou 38°C, pode estar doente e ser infecciosa. Mesmo que tenham uma temperatura abaixo desse nível, podem ainda assim estar doentes e infecciosos, e isto é novamente motivo para recolher informação adicional como o historial de viagens, historial médico, e historial de exposição.</a:t>
            </a:r>
          </a:p>
          <a:p>
            <a:endParaRPr lang="pt-BR" baseline="0" dirty="0" smtClean="0"/>
          </a:p>
          <a:p>
            <a:r>
              <a:rPr lang="pt-BR" baseline="0" dirty="0" smtClean="0"/>
              <a:t>No entanto, se alguém tiver uma temperatura medida abaixo dos 35°C, medi-la novamente. A maioria de nós, nesta sala, estaria morta se as nossas temperaturas fossem medidas abaixo dos 35 graus! Isto também pode ser um sinal de que os seus termómetros precisam de ser recalibrados ou precisam de pilhas novas.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p14="http://schemas.microsoft.com/office/powerpoint/2010/main" xmlns="" val="3858446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Antes de começarmos a praticar a medição da temperatura, é importante discutir rapidamente as câmaras térmicas, ou como por vezes se ouve chamá-las, os scanners térmicos.</a:t>
            </a:r>
          </a:p>
          <a:p>
            <a:endParaRPr lang="pt-BR" sz="1200" b="0" i="0" u="none" strike="noStrike" kern="1200" baseline="0" dirty="0" smtClean="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Estes são muito mais comuns em aeroportos do que noutros PDE, mas estão a tornar-se rapidamente bastante comuns. Vamos discutir o que eles podem e o que não podem fazer.</a:t>
            </a:r>
          </a:p>
          <a:p>
            <a:endParaRPr lang="pt-BR" sz="1200" b="0" i="0" u="none" strike="noStrike" kern="1200" baseline="0" dirty="0" smtClean="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A vantagem destes dispositivos é que podem medir a temperatura a partir de uma distância maior do que um termómetro sem contacto. Têm também a capacidade de examinar as pessoas muito mais rapidamente do que um termómetro sem contacto.</a:t>
            </a:r>
          </a:p>
          <a:p>
            <a:r>
              <a:rPr lang="en-US" sz="1200" b="0" i="0" u="none" strike="noStrike" kern="1200" baseline="0" dirty="0">
                <a:solidFill>
                  <a:schemeClr val="tx1"/>
                </a:solidFill>
                <a:latin typeface="+mn-lt"/>
                <a:ea typeface="+mn-ea"/>
                <a:cs typeface="+mn-cs"/>
              </a:rPr>
              <a:t/>
            </a:r>
            <a:br>
              <a:rPr lang="en-US" sz="1200" b="0" i="0" u="none" strike="noStrike" kern="1200" baseline="0" dirty="0">
                <a:solidFill>
                  <a:schemeClr val="tx1"/>
                </a:solidFill>
                <a:latin typeface="+mn-lt"/>
                <a:ea typeface="+mn-ea"/>
                <a:cs typeface="+mn-cs"/>
              </a:rPr>
            </a:br>
            <a:r>
              <a:rPr lang="pt-BR" sz="1200" b="0" i="0" u="none" strike="noStrike" kern="1200" baseline="0" dirty="0" smtClean="0">
                <a:solidFill>
                  <a:schemeClr val="tx1"/>
                </a:solidFill>
                <a:latin typeface="+mn-lt"/>
                <a:ea typeface="+mn-ea"/>
                <a:cs typeface="+mn-cs"/>
              </a:rPr>
              <a:t>Mas é preciso conhecer as suas desvantagens. Antes de mais, não são tão precisas como um termómetro sem contacto. Não foram avaliados para serem um instrumento de diagnóstico primário de qualquer doença, e embora se possa obter uma ideia da febre a partir deles, não confie apenas neles. Assim, se alguém disparar a câmara térmica ou o scanner com uma febre acima de um limiar pré-estabelecido, muito provavelmente 37,5°C ou 38°C, verifique essa temperatura com um termómetro sem contacto, o que é mais preciso.</a:t>
            </a:r>
          </a:p>
          <a:p>
            <a:endParaRPr lang="pt-BR" sz="1200" b="0" i="0" u="none" strike="noStrike" kern="1200" baseline="0" dirty="0" smtClean="0">
              <a:solidFill>
                <a:schemeClr val="tx1"/>
              </a:solidFill>
              <a:latin typeface="+mn-lt"/>
              <a:ea typeface="+mn-ea"/>
              <a:cs typeface="+mn-cs"/>
            </a:endParaRPr>
          </a:p>
          <a:p>
            <a:r>
              <a:rPr lang="pt-BR" sz="1200" b="0" i="0" u="none" strike="noStrike" kern="1200" baseline="0" dirty="0" smtClean="0">
                <a:solidFill>
                  <a:schemeClr val="tx1"/>
                </a:solidFill>
                <a:latin typeface="+mn-lt"/>
                <a:ea typeface="+mn-ea"/>
                <a:cs typeface="+mn-cs"/>
              </a:rPr>
              <a:t>Para além desta desvantagem, as câmaras térmicas também devem ser altamente calibradas e mantidas regularmente.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dirty="0"/>
          </a:p>
        </p:txBody>
      </p:sp>
    </p:spTree>
    <p:extLst>
      <p:ext uri="{BB962C8B-B14F-4D97-AF65-F5344CB8AC3E}">
        <p14:creationId xmlns:p14="http://schemas.microsoft.com/office/powerpoint/2010/main" xmlns="" val="13036555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en-US" b="1" dirty="0" smtClean="0"/>
              <a:t/>
            </a:r>
            <a:br>
              <a:rPr lang="en-US" b="1" dirty="0" smtClean="0"/>
            </a:br>
            <a:r>
              <a:rPr lang="pt-PT" b="1" dirty="0" smtClean="0"/>
              <a:t>Controlo</a:t>
            </a:r>
            <a:r>
              <a:rPr lang="en-US" b="1" dirty="0" smtClean="0"/>
              <a:t> </a:t>
            </a:r>
            <a:r>
              <a:rPr lang="en-US" b="1" dirty="0" smtClean="0"/>
              <a:t>da </a:t>
            </a:r>
            <a:r>
              <a:rPr lang="pt-BR" b="1" dirty="0" smtClean="0"/>
              <a:t>temperatura </a:t>
            </a:r>
            <a:r>
              <a:rPr lang="pt-BR" b="1" dirty="0"/>
              <a:t>e considerações </a:t>
            </a:r>
            <a:r>
              <a:rPr lang="pt-BR" b="1" dirty="0" smtClean="0"/>
              <a:t>sobre termómetros</a:t>
            </a:r>
            <a:endParaRPr lang="en-US" b="1" dirty="0"/>
          </a:p>
        </p:txBody>
      </p:sp>
      <p:sp>
        <p:nvSpPr>
          <p:cNvPr id="3" name="Subtitle 2"/>
          <p:cNvSpPr>
            <a:spLocks noGrp="1"/>
          </p:cNvSpPr>
          <p:nvPr>
            <p:ph type="subTitle" idx="1"/>
          </p:nvPr>
        </p:nvSpPr>
        <p:spPr>
          <a:xfrm>
            <a:off x="1154955" y="4777379"/>
            <a:ext cx="8825658" cy="1612131"/>
          </a:xfrm>
        </p:spPr>
        <p:txBody>
          <a:bodyPr/>
          <a:lstStyle/>
          <a:p>
            <a:r>
              <a:rPr lang="en-US" dirty="0"/>
              <a:t> </a:t>
            </a:r>
          </a:p>
        </p:txBody>
      </p:sp>
      <p:sp>
        <p:nvSpPr>
          <p:cNvPr id="5" name="Subtitle 2"/>
          <p:cNvSpPr txBox="1">
            <a:spLocks/>
          </p:cNvSpPr>
          <p:nvPr/>
        </p:nvSpPr>
        <p:spPr>
          <a:xfrm>
            <a:off x="1307355" y="4929779"/>
            <a:ext cx="8825658" cy="1612131"/>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1800" b="0" i="0" kern="1200" cap="all">
                <a:solidFill>
                  <a:schemeClr val="accent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b="0" i="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b="0" i="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b="0" i="0" kern="1200">
                <a:solidFill>
                  <a:schemeClr val="tx1">
                    <a:tint val="75000"/>
                  </a:schemeClr>
                </a:solidFill>
                <a:latin typeface="+mn-lt"/>
                <a:ea typeface="+mn-ea"/>
                <a:cs typeface="+mn-cs"/>
              </a:defRPr>
            </a:lvl9pPr>
          </a:lstStyle>
          <a:p>
            <a:r>
              <a:rPr lang="en-US" dirty="0" smtClean="0"/>
              <a:t>PROGRAMA DE FORMAÇÃO DE FORMADORES</a:t>
            </a:r>
            <a:endParaRPr lang="en-US" dirty="0"/>
          </a:p>
          <a:p>
            <a:r>
              <a:rPr lang="en-US" dirty="0" smtClean="0"/>
              <a:t>[</a:t>
            </a:r>
            <a:r>
              <a:rPr lang="en-US" dirty="0" smtClean="0">
                <a:solidFill>
                  <a:srgbClr val="FF0000"/>
                </a:solidFill>
              </a:rPr>
              <a:t>Data</a:t>
            </a:r>
            <a:r>
              <a:rPr lang="en-US" dirty="0" smtClean="0"/>
              <a:t>]</a:t>
            </a:r>
            <a:endParaRPr lang="en-US" dirty="0"/>
          </a:p>
          <a:p>
            <a:r>
              <a:rPr lang="en-US" dirty="0"/>
              <a:t> </a:t>
            </a:r>
          </a:p>
          <a:p>
            <a:r>
              <a:rPr lang="en-US" dirty="0"/>
              <a:t> </a:t>
            </a:r>
          </a:p>
        </p:txBody>
      </p:sp>
    </p:spTree>
    <p:extLst>
      <p:ext uri="{BB962C8B-B14F-4D97-AF65-F5344CB8AC3E}">
        <p14:creationId xmlns:p14="http://schemas.microsoft.com/office/powerpoint/2010/main" xmlns=""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Demonstração de Termómetro Sem Contacto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7700502" y="2332037"/>
            <a:ext cx="3844259" cy="3416300"/>
          </a:xfrm>
        </p:spPr>
      </p:pic>
      <p:sp>
        <p:nvSpPr>
          <p:cNvPr id="8" name="Content Placeholder 2"/>
          <p:cNvSpPr txBox="1">
            <a:spLocks/>
          </p:cNvSpPr>
          <p:nvPr/>
        </p:nvSpPr>
        <p:spPr>
          <a:xfrm>
            <a:off x="533400" y="2432050"/>
            <a:ext cx="6991349" cy="42545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BR" sz="2000" dirty="0"/>
              <a:t>Por dois facilitadores</a:t>
            </a:r>
          </a:p>
          <a:p>
            <a:r>
              <a:rPr lang="pt-BR" sz="2000" dirty="0"/>
              <a:t>Para ler em voz alta as directrizes de calibração do termómetro e de tomada de temperatura</a:t>
            </a:r>
          </a:p>
        </p:txBody>
      </p:sp>
      <p:sp>
        <p:nvSpPr>
          <p:cNvPr id="6" name="TextBox 5"/>
          <p:cNvSpPr txBox="1"/>
          <p:nvPr/>
        </p:nvSpPr>
        <p:spPr>
          <a:xfrm>
            <a:off x="7619540" y="5748337"/>
            <a:ext cx="3925221" cy="923330"/>
          </a:xfrm>
          <a:prstGeom prst="rect">
            <a:avLst/>
          </a:prstGeom>
          <a:noFill/>
        </p:spPr>
        <p:txBody>
          <a:bodyPr wrap="square" rtlCol="0">
            <a:spAutoFit/>
          </a:bodyPr>
          <a:lstStyle/>
          <a:p>
            <a:pPr algn="ctr"/>
            <a:r>
              <a:rPr lang="pt-BR" dirty="0">
                <a:solidFill>
                  <a:srgbClr val="FF0000"/>
                </a:solidFill>
              </a:rPr>
              <a:t>Exemplo de fotografia; actualizar com fotografia específica do país</a:t>
            </a:r>
          </a:p>
        </p:txBody>
      </p:sp>
    </p:spTree>
    <p:extLst>
      <p:ext uri="{BB962C8B-B14F-4D97-AF65-F5344CB8AC3E}">
        <p14:creationId xmlns:p14="http://schemas.microsoft.com/office/powerpoint/2010/main" xmlns="" val="2947464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1B4478-05A1-4372-A5A5-278026AC7136}"/>
              </a:ext>
            </a:extLst>
          </p:cNvPr>
          <p:cNvSpPr>
            <a:spLocks noGrp="1"/>
          </p:cNvSpPr>
          <p:nvPr>
            <p:ph type="title"/>
          </p:nvPr>
        </p:nvSpPr>
        <p:spPr>
          <a:xfrm>
            <a:off x="1154954" y="679572"/>
            <a:ext cx="8761413" cy="706964"/>
          </a:xfrm>
        </p:spPr>
        <p:txBody>
          <a:bodyPr/>
          <a:lstStyle/>
          <a:p>
            <a:r>
              <a:rPr lang="pt-BR" dirty="0"/>
              <a:t>Vantagens e Desvantagens dos Termómetros </a:t>
            </a:r>
            <a:r>
              <a:rPr lang="pt-BR" dirty="0" smtClean="0"/>
              <a:t>de menos </a:t>
            </a:r>
            <a:r>
              <a:rPr lang="pt-BR" dirty="0"/>
              <a:t>Contacto </a:t>
            </a:r>
            <a:endParaRPr lang="x-none" dirty="0"/>
          </a:p>
        </p:txBody>
      </p:sp>
      <p:graphicFrame>
        <p:nvGraphicFramePr>
          <p:cNvPr id="5" name="Table 5">
            <a:extLst>
              <a:ext uri="{FF2B5EF4-FFF2-40B4-BE49-F238E27FC236}">
                <a16:creationId xmlns="" xmlns:a16="http://schemas.microsoft.com/office/drawing/2014/main" id="{10F13A64-9774-476F-8F59-43FB7EC59558}"/>
              </a:ext>
            </a:extLst>
          </p:cNvPr>
          <p:cNvGraphicFramePr>
            <a:graphicFrameLocks noGrp="1"/>
          </p:cNvGraphicFramePr>
          <p:nvPr>
            <p:ph idx="1"/>
            <p:extLst>
              <p:ext uri="{D42A27DB-BD31-4B8C-83A1-F6EECF244321}">
                <p14:modId xmlns:p14="http://schemas.microsoft.com/office/powerpoint/2010/main" xmlns="" val="3569798164"/>
              </p:ext>
            </p:extLst>
          </p:nvPr>
        </p:nvGraphicFramePr>
        <p:xfrm>
          <a:off x="1154954" y="2358189"/>
          <a:ext cx="10226920" cy="4206080"/>
        </p:xfrm>
        <a:graphic>
          <a:graphicData uri="http://schemas.openxmlformats.org/drawingml/2006/table">
            <a:tbl>
              <a:tblPr firstRow="1" bandRow="1">
                <a:tableStyleId>{5C22544A-7EE6-4342-B048-85BDC9FD1C3A}</a:tableStyleId>
              </a:tblPr>
              <a:tblGrid>
                <a:gridCol w="5113460">
                  <a:extLst>
                    <a:ext uri="{9D8B030D-6E8A-4147-A177-3AD203B41FA5}">
                      <a16:colId xmlns="" xmlns:a16="http://schemas.microsoft.com/office/drawing/2014/main" val="484783676"/>
                    </a:ext>
                  </a:extLst>
                </a:gridCol>
                <a:gridCol w="5113460">
                  <a:extLst>
                    <a:ext uri="{9D8B030D-6E8A-4147-A177-3AD203B41FA5}">
                      <a16:colId xmlns="" xmlns:a16="http://schemas.microsoft.com/office/drawing/2014/main" val="2740650502"/>
                    </a:ext>
                  </a:extLst>
                </a:gridCol>
              </a:tblGrid>
              <a:tr h="363762">
                <a:tc>
                  <a:txBody>
                    <a:bodyPr/>
                    <a:lstStyle/>
                    <a:p>
                      <a:r>
                        <a:rPr lang="pt-PT" noProof="0" smtClean="0"/>
                        <a:t>Vantagens</a:t>
                      </a:r>
                      <a:endParaRPr lang="pt-PT" noProof="0"/>
                    </a:p>
                  </a:txBody>
                  <a:tcPr/>
                </a:tc>
                <a:tc>
                  <a:txBody>
                    <a:bodyPr/>
                    <a:lstStyle/>
                    <a:p>
                      <a:r>
                        <a:rPr lang="pt-PT" noProof="0" smtClean="0"/>
                        <a:t>Desvantagens</a:t>
                      </a:r>
                      <a:endParaRPr lang="pt-PT" noProof="0"/>
                    </a:p>
                  </a:txBody>
                  <a:tcPr/>
                </a:tc>
                <a:extLst>
                  <a:ext uri="{0D108BD9-81ED-4DB2-BD59-A6C34878D82A}">
                    <a16:rowId xmlns="" xmlns:a16="http://schemas.microsoft.com/office/drawing/2014/main" val="1386394585"/>
                  </a:ext>
                </a:extLst>
              </a:tr>
              <a:tr h="3840320">
                <a:tc>
                  <a:txBody>
                    <a:bodyPr/>
                    <a:lstStyle/>
                    <a:p>
                      <a:pPr marL="285750" indent="-285750">
                        <a:buFont typeface="Arial" panose="020B0604020202020204" pitchFamily="34" charset="0"/>
                        <a:buChar char="•"/>
                      </a:pPr>
                      <a:r>
                        <a:rPr lang="pt-PT" noProof="0" smtClean="0"/>
                        <a:t>As medições podem ser feitas à distância, onde os artigos não devem ser tocados ou contaminados. </a:t>
                      </a:r>
                    </a:p>
                    <a:p>
                      <a:pPr marL="285750" indent="-285750">
                        <a:buFont typeface="Arial" panose="020B0604020202020204" pitchFamily="34" charset="0"/>
                        <a:buChar char="•"/>
                      </a:pPr>
                      <a:r>
                        <a:rPr lang="pt-PT" noProof="0" smtClean="0"/>
                        <a:t>São excelentes para medições de superfície</a:t>
                      </a:r>
                    </a:p>
                    <a:p>
                      <a:pPr marL="285750" indent="-285750">
                        <a:buFont typeface="Arial" panose="020B0604020202020204" pitchFamily="34" charset="0"/>
                        <a:buChar char="•"/>
                      </a:pPr>
                      <a:r>
                        <a:rPr lang="pt-PT" noProof="0" smtClean="0"/>
                        <a:t>Também podem ser tomadas medidas de elementos em movimento</a:t>
                      </a:r>
                    </a:p>
                    <a:p>
                      <a:pPr marL="285750" indent="-285750">
                        <a:buFont typeface="Arial" panose="020B0604020202020204" pitchFamily="34" charset="0"/>
                        <a:buChar char="•"/>
                      </a:pPr>
                      <a:r>
                        <a:rPr lang="pt-PT" noProof="0" smtClean="0"/>
                        <a:t>Os termómetros de infravermelhos funcionam bem para uma variedade de aplicações</a:t>
                      </a:r>
                    </a:p>
                    <a:p>
                      <a:pPr marL="285750" indent="-285750">
                        <a:buFont typeface="Arial" panose="020B0604020202020204" pitchFamily="34" charset="0"/>
                        <a:buChar char="•"/>
                      </a:pPr>
                      <a:r>
                        <a:rPr lang="pt-PT" noProof="0" smtClean="0"/>
                        <a:t>Memória e funcionalidade de medição avançada estão disponíveis</a:t>
                      </a:r>
                    </a:p>
                    <a:p>
                      <a:pPr marL="285750" indent="-285750">
                        <a:buFont typeface="Arial" panose="020B0604020202020204" pitchFamily="34" charset="0"/>
                        <a:buChar char="•"/>
                      </a:pPr>
                      <a:r>
                        <a:rPr lang="pt-PT" noProof="0" smtClean="0"/>
                        <a:t>São compactos, leves e fáceis de usar</a:t>
                      </a:r>
                      <a:endParaRPr lang="pt-PT" noProof="0"/>
                    </a:p>
                  </a:txBody>
                  <a:tcPr/>
                </a:tc>
                <a:tc>
                  <a:txBody>
                    <a:bodyPr/>
                    <a:lstStyle/>
                    <a:p>
                      <a:pPr marL="285750" indent="-285750">
                        <a:buFont typeface="Arial" panose="020B0604020202020204" pitchFamily="34" charset="0"/>
                        <a:buChar char="•"/>
                      </a:pPr>
                      <a:r>
                        <a:rPr lang="pt-PT" noProof="0" dirty="0" smtClean="0"/>
                        <a:t>Os termómetros de infravermelhos não podem fazer medições de gás ou líquidos</a:t>
                      </a:r>
                    </a:p>
                    <a:p>
                      <a:pPr marL="285750" indent="-285750">
                        <a:buFont typeface="Arial" panose="020B0604020202020204" pitchFamily="34" charset="0"/>
                        <a:buChar char="•"/>
                      </a:pPr>
                      <a:r>
                        <a:rPr lang="pt-PT" noProof="0" dirty="0" smtClean="0"/>
                        <a:t>O ambiente precisa de estar limpo, sem pó, humidade elevada, ou semelhante</a:t>
                      </a:r>
                    </a:p>
                    <a:p>
                      <a:pPr marL="285750" indent="-285750">
                        <a:buFont typeface="Arial" panose="020B0604020202020204" pitchFamily="34" charset="0"/>
                        <a:buChar char="•"/>
                      </a:pPr>
                      <a:r>
                        <a:rPr lang="pt-PT" noProof="0" dirty="0" smtClean="0"/>
                        <a:t>Dependendo do modelo, a precisão pode ser marginal</a:t>
                      </a:r>
                    </a:p>
                    <a:p>
                      <a:pPr marL="285750" indent="-285750">
                        <a:buFont typeface="Arial" panose="020B0604020202020204" pitchFamily="34" charset="0"/>
                        <a:buChar char="•"/>
                      </a:pPr>
                      <a:r>
                        <a:rPr lang="pt-PT" noProof="0" dirty="0" smtClean="0"/>
                        <a:t>Os medidores especiais podem ser muito caros</a:t>
                      </a:r>
                      <a:endParaRPr lang="pt-PT" noProof="0" dirty="0"/>
                    </a:p>
                  </a:txBody>
                  <a:tcPr/>
                </a:tc>
                <a:extLst>
                  <a:ext uri="{0D108BD9-81ED-4DB2-BD59-A6C34878D82A}">
                    <a16:rowId xmlns="" xmlns:a16="http://schemas.microsoft.com/office/drawing/2014/main" val="2188045442"/>
                  </a:ext>
                </a:extLst>
              </a:tr>
            </a:tbl>
          </a:graphicData>
        </a:graphic>
      </p:graphicFrame>
      <p:sp>
        <p:nvSpPr>
          <p:cNvPr id="4" name="Slide Number Placeholder 3">
            <a:extLst>
              <a:ext uri="{FF2B5EF4-FFF2-40B4-BE49-F238E27FC236}">
                <a16:creationId xmlns="" xmlns:a16="http://schemas.microsoft.com/office/drawing/2014/main" id="{F6CBDC28-5973-42AB-83D4-C5806096B718}"/>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xmlns="" val="539875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036421-E678-4CBF-8C65-590C8BB318F9}"/>
              </a:ext>
            </a:extLst>
          </p:cNvPr>
          <p:cNvSpPr>
            <a:spLocks noGrp="1"/>
          </p:cNvSpPr>
          <p:nvPr>
            <p:ph type="title"/>
          </p:nvPr>
        </p:nvSpPr>
        <p:spPr>
          <a:xfrm>
            <a:off x="1154954" y="679572"/>
            <a:ext cx="8761413" cy="706964"/>
          </a:xfrm>
        </p:spPr>
        <p:txBody>
          <a:bodyPr/>
          <a:lstStyle/>
          <a:p>
            <a:r>
              <a:rPr lang="pt-BR" dirty="0"/>
              <a:t>Como medir a temperatura com um termómetro de testa sem contacto</a:t>
            </a:r>
            <a:endParaRPr lang="x-none" dirty="0"/>
          </a:p>
        </p:txBody>
      </p:sp>
      <p:sp>
        <p:nvSpPr>
          <p:cNvPr id="3" name="Content Placeholder 2">
            <a:extLst>
              <a:ext uri="{FF2B5EF4-FFF2-40B4-BE49-F238E27FC236}">
                <a16:creationId xmlns="" xmlns:a16="http://schemas.microsoft.com/office/drawing/2014/main" id="{E3CC33C9-FBBB-4E5F-ACEE-AC30EDAB40A1}"/>
              </a:ext>
            </a:extLst>
          </p:cNvPr>
          <p:cNvSpPr>
            <a:spLocks noGrp="1"/>
          </p:cNvSpPr>
          <p:nvPr>
            <p:ph idx="1"/>
          </p:nvPr>
        </p:nvSpPr>
        <p:spPr>
          <a:xfrm>
            <a:off x="1154954" y="2457450"/>
            <a:ext cx="9197585" cy="4210050"/>
          </a:xfrm>
        </p:spPr>
        <p:txBody>
          <a:bodyPr>
            <a:normAutofit lnSpcReduction="10000"/>
          </a:bodyPr>
          <a:lstStyle/>
          <a:p>
            <a:r>
              <a:rPr lang="pt-BR" dirty="0"/>
              <a:t>Activar o dispositivo com o botão de ligar. Saberá que está ligado se se acender e uma sequência de arranque carregar.</a:t>
            </a:r>
          </a:p>
          <a:p>
            <a:r>
              <a:rPr lang="pt-BR" dirty="0"/>
              <a:t>Quando o termómetro estiver pronto, posicione-o a não mais de 2 polegadas de distância do centro da testa. Também pode tocar na testa com alguns modelos. De qualquer forma, obterá a leitura mais precisa possível se a testa estiver limpa e livre de pêlos.</a:t>
            </a:r>
          </a:p>
          <a:p>
            <a:r>
              <a:rPr lang="pt-BR" dirty="0"/>
              <a:t>Muitos termómetros têm uma luz de orientação que tira o trabalho de adivinhação do posicionamento.</a:t>
            </a:r>
          </a:p>
          <a:p>
            <a:r>
              <a:rPr lang="pt-BR" dirty="0"/>
              <a:t>Assegure-se de manter o termómetro estável. O termómetro e a testa devem estar livres de movimento a fim de obter uma leitura precisa.</a:t>
            </a:r>
          </a:p>
          <a:p>
            <a:r>
              <a:rPr lang="pt-BR" dirty="0"/>
              <a:t>Pressionar o botão de temperatura.</a:t>
            </a:r>
          </a:p>
          <a:p>
            <a:r>
              <a:rPr lang="pt-BR" dirty="0"/>
              <a:t>O seu dispositivo emitirá um sinal sonoro ou intermitente para que saiba que a temperatura está pronta para ser lida. Isto demorará </a:t>
            </a:r>
            <a:r>
              <a:rPr lang="pt-BR" dirty="0" smtClean="0"/>
              <a:t>cerca </a:t>
            </a:r>
            <a:r>
              <a:rPr lang="pt-BR" dirty="0"/>
              <a:t>de 2 </a:t>
            </a:r>
            <a:r>
              <a:rPr lang="pt-BR" dirty="0" smtClean="0"/>
              <a:t>segundos apenas.</a:t>
            </a:r>
            <a:endParaRPr lang="pt-BR" dirty="0"/>
          </a:p>
        </p:txBody>
      </p:sp>
      <p:sp>
        <p:nvSpPr>
          <p:cNvPr id="4" name="Slide Number Placeholder 3">
            <a:extLst>
              <a:ext uri="{FF2B5EF4-FFF2-40B4-BE49-F238E27FC236}">
                <a16:creationId xmlns="" xmlns:a16="http://schemas.microsoft.com/office/drawing/2014/main" id="{8DA7021E-30E9-4D10-8819-B8477A1593FD}"/>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xmlns="" val="2715464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Actividade</a:t>
            </a:r>
            <a:r>
              <a:rPr lang="en-US" dirty="0" smtClean="0"/>
              <a:t> de </a:t>
            </a:r>
            <a:r>
              <a:rPr lang="en-US" dirty="0" err="1" smtClean="0"/>
              <a:t>grupos</a:t>
            </a:r>
            <a:r>
              <a:rPr lang="en-US" dirty="0" smtClean="0"/>
              <a:t>: </a:t>
            </a:r>
            <a:r>
              <a:rPr lang="en-US" dirty="0" err="1" smtClean="0"/>
              <a:t>Verificar</a:t>
            </a:r>
            <a:r>
              <a:rPr lang="en-US" dirty="0" smtClean="0"/>
              <a:t> </a:t>
            </a:r>
            <a:r>
              <a:rPr lang="en-US" dirty="0" err="1" smtClean="0"/>
              <a:t>temperaturas</a:t>
            </a:r>
            <a:endParaRPr lang="en-US" dirty="0"/>
          </a:p>
        </p:txBody>
      </p:sp>
      <p:sp>
        <p:nvSpPr>
          <p:cNvPr id="3" name="Content Placeholder 2"/>
          <p:cNvSpPr>
            <a:spLocks noGrp="1"/>
          </p:cNvSpPr>
          <p:nvPr>
            <p:ph idx="1"/>
          </p:nvPr>
        </p:nvSpPr>
        <p:spPr>
          <a:xfrm>
            <a:off x="552450" y="2603500"/>
            <a:ext cx="11163299" cy="3416300"/>
          </a:xfrm>
        </p:spPr>
        <p:txBody>
          <a:bodyPr>
            <a:normAutofit/>
          </a:bodyPr>
          <a:lstStyle/>
          <a:p>
            <a:r>
              <a:rPr lang="pt-BR" sz="2400" dirty="0"/>
              <a:t>Voltem </a:t>
            </a:r>
            <a:r>
              <a:rPr lang="pt-BR" sz="2400" dirty="0" smtClean="0"/>
              <a:t>aos vossos </a:t>
            </a:r>
            <a:r>
              <a:rPr lang="pt-BR" sz="2400" dirty="0"/>
              <a:t>grupos </a:t>
            </a:r>
          </a:p>
          <a:p>
            <a:r>
              <a:rPr lang="pt-BR" sz="2400" dirty="0"/>
              <a:t>Cada grupo terá um facilitador designado </a:t>
            </a:r>
            <a:r>
              <a:rPr lang="pt-BR" sz="2400" dirty="0" smtClean="0"/>
              <a:t>por ele</a:t>
            </a:r>
            <a:endParaRPr lang="pt-BR" sz="2400" dirty="0"/>
          </a:p>
          <a:p>
            <a:r>
              <a:rPr lang="pt-BR" sz="2400" dirty="0"/>
              <a:t>O facilitador demonstrará novamente a forma precisa de calibrar e medir a temperatura; cada membro do grupo tem uma oportunidade de praticar</a:t>
            </a:r>
          </a:p>
          <a:p>
            <a:r>
              <a:rPr lang="pt-BR" sz="2400" dirty="0"/>
              <a:t>Os membros do grupo serão então avaliados em métodos precisos de tomada de temperatura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xmlns="" val="559136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Objectivos</a:t>
            </a:r>
            <a:r>
              <a:rPr lang="en-US" dirty="0" smtClean="0"/>
              <a:t> de </a:t>
            </a:r>
            <a:r>
              <a:rPr lang="en-US" dirty="0" err="1" smtClean="0"/>
              <a:t>aprendizagem</a:t>
            </a:r>
            <a:endParaRPr lang="en-US" dirty="0"/>
          </a:p>
        </p:txBody>
      </p:sp>
      <p:sp>
        <p:nvSpPr>
          <p:cNvPr id="3" name="Content Placeholder 2"/>
          <p:cNvSpPr>
            <a:spLocks noGrp="1"/>
          </p:cNvSpPr>
          <p:nvPr>
            <p:ph idx="1"/>
          </p:nvPr>
        </p:nvSpPr>
        <p:spPr>
          <a:xfrm>
            <a:off x="700088" y="2597148"/>
            <a:ext cx="10490651" cy="3711575"/>
          </a:xfrm>
        </p:spPr>
        <p:txBody>
          <a:bodyPr>
            <a:normAutofit/>
          </a:bodyPr>
          <a:lstStyle/>
          <a:p>
            <a:r>
              <a:rPr lang="pt-BR" sz="2400" dirty="0"/>
              <a:t>Determinar o papel do controlo da temperatura na vigilância sanitária</a:t>
            </a:r>
          </a:p>
          <a:p>
            <a:r>
              <a:rPr lang="pt-BR" sz="2400" dirty="0"/>
              <a:t>Discutir os métodos primários de controlo de temperatura num </a:t>
            </a:r>
            <a:r>
              <a:rPr lang="pt-BR" sz="2400" dirty="0" smtClean="0"/>
              <a:t>PDE</a:t>
            </a:r>
            <a:endParaRPr lang="pt-BR" sz="2400" dirty="0"/>
          </a:p>
          <a:p>
            <a:r>
              <a:rPr lang="pt-BR" sz="2400" dirty="0"/>
              <a:t>Aprender as considerações primárias para scanners térmicos (se utilizados) num </a:t>
            </a:r>
            <a:r>
              <a:rPr lang="pt-BR" sz="2400" dirty="0" smtClean="0"/>
              <a:t>PDE</a:t>
            </a:r>
            <a:endParaRPr lang="pt-BR"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xmlns=""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Febre</a:t>
            </a:r>
            <a:endParaRPr lang="pt-PT" dirty="0"/>
          </a:p>
        </p:txBody>
      </p:sp>
      <p:sp>
        <p:nvSpPr>
          <p:cNvPr id="3" name="Content Placeholder 2"/>
          <p:cNvSpPr>
            <a:spLocks noGrp="1"/>
          </p:cNvSpPr>
          <p:nvPr>
            <p:ph idx="1"/>
          </p:nvPr>
        </p:nvSpPr>
        <p:spPr>
          <a:xfrm>
            <a:off x="552450" y="2603500"/>
            <a:ext cx="11140733" cy="3416300"/>
          </a:xfrm>
        </p:spPr>
        <p:txBody>
          <a:bodyPr>
            <a:normAutofit/>
          </a:bodyPr>
          <a:lstStyle/>
          <a:p>
            <a:r>
              <a:rPr lang="pt-BR" sz="2400" dirty="0"/>
              <a:t>A temperatura média do corpo é de 37ºC</a:t>
            </a:r>
          </a:p>
          <a:p>
            <a:r>
              <a:rPr lang="pt-BR" sz="2400" dirty="0"/>
              <a:t>A febre é uma temperatura corporal medida acima do normal</a:t>
            </a:r>
          </a:p>
          <a:p>
            <a:pPr lvl="1"/>
            <a:r>
              <a:rPr lang="pt-BR" sz="2200" dirty="0"/>
              <a:t>A febre é o sintoma mais comum de uma doença infecciosa</a:t>
            </a:r>
          </a:p>
          <a:p>
            <a:pPr lvl="1"/>
            <a:r>
              <a:rPr lang="pt-BR" sz="2200" dirty="0"/>
              <a:t>Outras causas de febre incluem outras condições médicas, traumas ou lesões graves, ou alguns medicamentos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850095" y="4675115"/>
            <a:ext cx="1843088" cy="1838469"/>
          </a:xfrm>
          <a:prstGeom prst="rect">
            <a:avLst/>
          </a:prstGeom>
        </p:spPr>
      </p:pic>
    </p:spTree>
    <p:extLst>
      <p:ext uri="{BB962C8B-B14F-4D97-AF65-F5344CB8AC3E}">
        <p14:creationId xmlns:p14="http://schemas.microsoft.com/office/powerpoint/2010/main" xmlns="" val="330122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685800"/>
            <a:ext cx="8761413" cy="994832"/>
          </a:xfrm>
        </p:spPr>
        <p:txBody>
          <a:bodyPr/>
          <a:lstStyle/>
          <a:p>
            <a:r>
              <a:rPr lang="pt-BR" dirty="0"/>
              <a:t>O papel do controlo da temperatura na vigilância sanitária</a:t>
            </a:r>
            <a:endParaRPr lang="en-US" dirty="0"/>
          </a:p>
        </p:txBody>
      </p:sp>
      <p:sp>
        <p:nvSpPr>
          <p:cNvPr id="3" name="Content Placeholder 2"/>
          <p:cNvSpPr>
            <a:spLocks noGrp="1"/>
          </p:cNvSpPr>
          <p:nvPr>
            <p:ph idx="1"/>
          </p:nvPr>
        </p:nvSpPr>
        <p:spPr>
          <a:xfrm>
            <a:off x="472701" y="2574925"/>
            <a:ext cx="5819090" cy="3416300"/>
          </a:xfrm>
        </p:spPr>
        <p:txBody>
          <a:bodyPr>
            <a:normAutofit/>
          </a:bodyPr>
          <a:lstStyle/>
          <a:p>
            <a:r>
              <a:rPr lang="pt-BR" sz="2200" dirty="0"/>
              <a:t>É usado rotineiramente no </a:t>
            </a:r>
            <a:r>
              <a:rPr lang="pt-BR" sz="2200" dirty="0" smtClean="0"/>
              <a:t>PDE </a:t>
            </a:r>
            <a:r>
              <a:rPr lang="pt-BR" sz="2200" dirty="0"/>
              <a:t>durante avaliações de risco de doentes viajantes</a:t>
            </a:r>
          </a:p>
          <a:p>
            <a:r>
              <a:rPr lang="pt-BR" sz="2200" dirty="0" smtClean="0"/>
              <a:t>Verificar sempre </a:t>
            </a:r>
            <a:r>
              <a:rPr lang="pt-BR" sz="2200" dirty="0"/>
              <a:t>uma temperatura durante uma avaliação de risco</a:t>
            </a:r>
          </a:p>
          <a:p>
            <a:r>
              <a:rPr lang="pt-BR" sz="2200" dirty="0"/>
              <a:t>Pode ser usado no </a:t>
            </a:r>
            <a:r>
              <a:rPr lang="pt-BR" sz="2200" dirty="0" smtClean="0"/>
              <a:t>PDE </a:t>
            </a:r>
            <a:r>
              <a:rPr lang="pt-BR" sz="2200" dirty="0"/>
              <a:t>durante o rastreio específico de doenças</a:t>
            </a:r>
          </a:p>
          <a:p>
            <a:pPr marL="0" indent="0">
              <a:buNone/>
            </a:pP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444191" y="2819400"/>
            <a:ext cx="5366808" cy="2927350"/>
          </a:xfrm>
          <a:prstGeom prst="rect">
            <a:avLst/>
          </a:prstGeom>
        </p:spPr>
      </p:pic>
      <p:sp>
        <p:nvSpPr>
          <p:cNvPr id="6" name="TextBox 5"/>
          <p:cNvSpPr txBox="1"/>
          <p:nvPr/>
        </p:nvSpPr>
        <p:spPr>
          <a:xfrm>
            <a:off x="7265518" y="5746750"/>
            <a:ext cx="3925221" cy="923330"/>
          </a:xfrm>
          <a:prstGeom prst="rect">
            <a:avLst/>
          </a:prstGeom>
          <a:noFill/>
        </p:spPr>
        <p:txBody>
          <a:bodyPr wrap="square" rtlCol="0">
            <a:spAutoFit/>
          </a:bodyPr>
          <a:lstStyle/>
          <a:p>
            <a:pPr algn="ctr"/>
            <a:r>
              <a:rPr lang="pt-BR" dirty="0">
                <a:solidFill>
                  <a:srgbClr val="FF0000"/>
                </a:solidFill>
              </a:rPr>
              <a:t>Exemplo de fotografia; actualizar com fotografia específica do país</a:t>
            </a:r>
          </a:p>
        </p:txBody>
      </p:sp>
    </p:spTree>
    <p:extLst>
      <p:ext uri="{BB962C8B-B14F-4D97-AF65-F5344CB8AC3E}">
        <p14:creationId xmlns:p14="http://schemas.microsoft.com/office/powerpoint/2010/main" xmlns="" val="4075150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6378" y="679572"/>
            <a:ext cx="8761413" cy="1355195"/>
          </a:xfrm>
        </p:spPr>
        <p:txBody>
          <a:bodyPr/>
          <a:lstStyle/>
          <a:p>
            <a:r>
              <a:rPr lang="pt-BR" dirty="0" smtClean="0"/>
              <a:t>O controlo da </a:t>
            </a:r>
            <a:r>
              <a:rPr lang="pt-BR" dirty="0"/>
              <a:t>temperatura é apenas </a:t>
            </a:r>
            <a:r>
              <a:rPr lang="pt-BR" dirty="0" smtClean="0"/>
              <a:t>uma parte da </a:t>
            </a:r>
            <a:r>
              <a:rPr lang="pt-BR" dirty="0"/>
              <a:t>avaliação de risco</a:t>
            </a:r>
            <a:endParaRPr lang="en-US" dirty="0"/>
          </a:p>
        </p:txBody>
      </p:sp>
      <p:sp>
        <p:nvSpPr>
          <p:cNvPr id="3" name="Content Placeholder 2"/>
          <p:cNvSpPr>
            <a:spLocks noGrp="1"/>
          </p:cNvSpPr>
          <p:nvPr>
            <p:ph idx="1"/>
          </p:nvPr>
        </p:nvSpPr>
        <p:spPr>
          <a:xfrm>
            <a:off x="416885" y="1795425"/>
            <a:ext cx="11296650" cy="4040188"/>
          </a:xfrm>
        </p:spPr>
        <p:txBody>
          <a:bodyPr>
            <a:noAutofit/>
          </a:bodyPr>
          <a:lstStyle/>
          <a:p>
            <a:r>
              <a:rPr lang="pt-BR" sz="2400" dirty="0"/>
              <a:t>Mesmo o melhor </a:t>
            </a:r>
            <a:r>
              <a:rPr lang="pt-BR" sz="2400" dirty="0" smtClean="0"/>
              <a:t>controlo </a:t>
            </a:r>
            <a:r>
              <a:rPr lang="pt-BR" sz="2400" dirty="0"/>
              <a:t>de temperatura continuará a "perder" alguns casos de doenças infecciosas</a:t>
            </a:r>
          </a:p>
          <a:p>
            <a:r>
              <a:rPr lang="pt-BR" sz="2400" dirty="0"/>
              <a:t>Os viajantes podem estar a tomar medicamentos para </a:t>
            </a:r>
            <a:r>
              <a:rPr lang="pt-BR" sz="2400" dirty="0" smtClean="0"/>
              <a:t>disfarçar </a:t>
            </a:r>
            <a:r>
              <a:rPr lang="pt-BR" sz="2400" dirty="0"/>
              <a:t>a sua febre</a:t>
            </a:r>
          </a:p>
          <a:p>
            <a:r>
              <a:rPr lang="pt-BR" sz="2400" dirty="0"/>
              <a:t>Os viajantes podem ter sido infectados com a doença mas ainda não apresentam sintomas (ou seja, estão a incubar a doença)</a:t>
            </a:r>
          </a:p>
          <a:p>
            <a:r>
              <a:rPr lang="pt-BR" sz="2400" dirty="0"/>
              <a:t>Algumas infecções podem não ter sempre febre, mesmo quando sintomáticas, por exemplo, gripe</a:t>
            </a:r>
          </a:p>
          <a:p>
            <a:r>
              <a:rPr lang="pt-BR" sz="2400" dirty="0"/>
              <a:t>O rastreio da temperatura deve ser uma parte necessária, mas não a única parte, de uma avaliação dos riscos sanitários</a:t>
            </a:r>
          </a:p>
          <a:p>
            <a:r>
              <a:rPr lang="pt-BR" sz="2400" dirty="0"/>
              <a:t>Também </a:t>
            </a:r>
            <a:r>
              <a:rPr lang="pt-BR" sz="2400" dirty="0" smtClean="0"/>
              <a:t>consultar o historial médico, o historial de viagens</a:t>
            </a:r>
            <a:r>
              <a:rPr lang="pt-BR" sz="2400" dirty="0"/>
              <a:t>, </a:t>
            </a:r>
            <a:r>
              <a:rPr lang="pt-BR" sz="2400" dirty="0" smtClean="0"/>
              <a:t>historial </a:t>
            </a:r>
            <a:r>
              <a:rPr lang="pt-BR" sz="2400" dirty="0"/>
              <a:t>de sintomas, e </a:t>
            </a:r>
            <a:r>
              <a:rPr lang="pt-BR" sz="2400" dirty="0" smtClean="0"/>
              <a:t>historial </a:t>
            </a:r>
            <a:r>
              <a:rPr lang="pt-BR" sz="2400" dirty="0"/>
              <a:t>de exposição </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xmlns="" val="1291591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59C3688-775B-4B97-B7FB-068EE5B568F0}"/>
              </a:ext>
            </a:extLst>
          </p:cNvPr>
          <p:cNvSpPr>
            <a:spLocks noGrp="1"/>
          </p:cNvSpPr>
          <p:nvPr>
            <p:ph type="title"/>
          </p:nvPr>
        </p:nvSpPr>
        <p:spPr/>
        <p:txBody>
          <a:bodyPr/>
          <a:lstStyle/>
          <a:p>
            <a:r>
              <a:rPr lang="en-US" dirty="0" err="1"/>
              <a:t>Visão</a:t>
            </a:r>
            <a:r>
              <a:rPr lang="en-US" dirty="0"/>
              <a:t> </a:t>
            </a:r>
            <a:r>
              <a:rPr lang="en-US" dirty="0" err="1"/>
              <a:t>geral</a:t>
            </a:r>
            <a:r>
              <a:rPr lang="en-US" dirty="0"/>
              <a:t> dos </a:t>
            </a:r>
            <a:r>
              <a:rPr lang="en-US" dirty="0" err="1"/>
              <a:t>termómetros</a:t>
            </a:r>
            <a:r>
              <a:rPr lang="en-US" dirty="0"/>
              <a:t> </a:t>
            </a:r>
            <a:endParaRPr lang="x-none" dirty="0"/>
          </a:p>
        </p:txBody>
      </p:sp>
      <p:sp>
        <p:nvSpPr>
          <p:cNvPr id="3" name="Content Placeholder 2">
            <a:extLst>
              <a:ext uri="{FF2B5EF4-FFF2-40B4-BE49-F238E27FC236}">
                <a16:creationId xmlns="" xmlns:a16="http://schemas.microsoft.com/office/drawing/2014/main" id="{BA48C45B-6B78-41B1-9AA0-E5D058000169}"/>
              </a:ext>
            </a:extLst>
          </p:cNvPr>
          <p:cNvSpPr>
            <a:spLocks noGrp="1"/>
          </p:cNvSpPr>
          <p:nvPr>
            <p:ph idx="1"/>
          </p:nvPr>
        </p:nvSpPr>
        <p:spPr/>
        <p:txBody>
          <a:bodyPr/>
          <a:lstStyle/>
          <a:p>
            <a:r>
              <a:rPr lang="pt-BR" dirty="0"/>
              <a:t>Termómetro (termos: quente; metrón: medir) é o instrumento universal utilizado para medir a temperatura</a:t>
            </a:r>
          </a:p>
          <a:p>
            <a:r>
              <a:rPr lang="pt-BR" dirty="0"/>
              <a:t>A capacidade de descobrir com precisão se alguém tem febre dá-lhe informações muito necessárias sobre os próximos passos importantes para os seus cuidados</a:t>
            </a:r>
          </a:p>
          <a:p>
            <a:r>
              <a:rPr lang="pt-BR" dirty="0"/>
              <a:t>Há muitos tipos de termómetros de contacto e sem contacto</a:t>
            </a:r>
          </a:p>
          <a:p>
            <a:r>
              <a:rPr lang="pt-BR" dirty="0"/>
              <a:t>Não importa que tipo escolher, leia cuidadosamente as instruções do fabricante</a:t>
            </a:r>
          </a:p>
          <a:p>
            <a:r>
              <a:rPr lang="pt-BR" dirty="0"/>
              <a:t>Nenhum termómetro fornecerá resultados precisos se for utilizado incorrectamente</a:t>
            </a:r>
            <a:endParaRPr lang="x-none" dirty="0"/>
          </a:p>
        </p:txBody>
      </p:sp>
      <p:sp>
        <p:nvSpPr>
          <p:cNvPr id="4" name="Slide Number Placeholder 3">
            <a:extLst>
              <a:ext uri="{FF2B5EF4-FFF2-40B4-BE49-F238E27FC236}">
                <a16:creationId xmlns="" xmlns:a16="http://schemas.microsoft.com/office/drawing/2014/main" id="{09DA9768-55F3-4E6E-8C83-85F8BA0E25FE}"/>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xmlns="" val="998056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smtClean="0"/>
              <a:t>Visão </a:t>
            </a:r>
            <a:r>
              <a:rPr lang="pt-BR" dirty="0"/>
              <a:t>geral dos Termómetros Sem Contacto</a:t>
            </a:r>
            <a:endParaRPr lang="en-US" dirty="0"/>
          </a:p>
        </p:txBody>
      </p:sp>
      <p:sp>
        <p:nvSpPr>
          <p:cNvPr id="3" name="Content Placeholder 2"/>
          <p:cNvSpPr>
            <a:spLocks noGrp="1"/>
          </p:cNvSpPr>
          <p:nvPr>
            <p:ph idx="1"/>
          </p:nvPr>
        </p:nvSpPr>
        <p:spPr>
          <a:xfrm>
            <a:off x="3962400" y="2603500"/>
            <a:ext cx="7600950" cy="3778250"/>
          </a:xfrm>
        </p:spPr>
        <p:txBody>
          <a:bodyPr>
            <a:normAutofit/>
          </a:bodyPr>
          <a:lstStyle/>
          <a:p>
            <a:r>
              <a:rPr lang="pt-BR" sz="2200" dirty="0"/>
              <a:t>Uma maneira de </a:t>
            </a:r>
            <a:r>
              <a:rPr lang="pt-BR" sz="2200" dirty="0" smtClean="0"/>
              <a:t>verificar </a:t>
            </a:r>
            <a:r>
              <a:rPr lang="pt-BR" sz="2200" dirty="0"/>
              <a:t>a temperatura de alguém sem lhe tocar</a:t>
            </a:r>
          </a:p>
          <a:p>
            <a:r>
              <a:rPr lang="pt-BR" sz="2200" dirty="0"/>
              <a:t>Semelhante em precisão aos termómetros baseados em contacto</a:t>
            </a:r>
          </a:p>
          <a:p>
            <a:r>
              <a:rPr lang="pt-BR" sz="2200" dirty="0"/>
              <a:t>O conhecimento de um modelo específico de termómetro sem contacto é muito importante</a:t>
            </a:r>
          </a:p>
          <a:p>
            <a:pPr lvl="1"/>
            <a:r>
              <a:rPr lang="pt-BR" sz="2000" dirty="0"/>
              <a:t>Técnicas de </a:t>
            </a:r>
            <a:r>
              <a:rPr lang="pt-BR" sz="2000" dirty="0" smtClean="0"/>
              <a:t>calibragem</a:t>
            </a:r>
            <a:endParaRPr lang="pt-BR" sz="2000" dirty="0"/>
          </a:p>
          <a:p>
            <a:pPr lvl="1"/>
            <a:r>
              <a:rPr lang="pt-BR" sz="2000" dirty="0"/>
              <a:t>Onde medir a temperatura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8179" y="2050968"/>
            <a:ext cx="2909888" cy="196654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29610" y="4181141"/>
            <a:ext cx="2867025" cy="1866900"/>
          </a:xfrm>
          <a:prstGeom prst="rect">
            <a:avLst/>
          </a:prstGeom>
        </p:spPr>
      </p:pic>
      <p:sp>
        <p:nvSpPr>
          <p:cNvPr id="7" name="TextBox 6"/>
          <p:cNvSpPr txBox="1"/>
          <p:nvPr/>
        </p:nvSpPr>
        <p:spPr>
          <a:xfrm>
            <a:off x="100511" y="6083713"/>
            <a:ext cx="3925221" cy="923330"/>
          </a:xfrm>
          <a:prstGeom prst="rect">
            <a:avLst/>
          </a:prstGeom>
          <a:noFill/>
        </p:spPr>
        <p:txBody>
          <a:bodyPr wrap="square" rtlCol="0">
            <a:spAutoFit/>
          </a:bodyPr>
          <a:lstStyle/>
          <a:p>
            <a:pPr algn="ctr"/>
            <a:r>
              <a:rPr lang="pt-BR" dirty="0">
                <a:solidFill>
                  <a:srgbClr val="FF0000"/>
                </a:solidFill>
              </a:rPr>
              <a:t>Exemplo de fotografia; actualizar com fotografia específica do país</a:t>
            </a:r>
          </a:p>
        </p:txBody>
      </p:sp>
    </p:spTree>
    <p:extLst>
      <p:ext uri="{BB962C8B-B14F-4D97-AF65-F5344CB8AC3E}">
        <p14:creationId xmlns:p14="http://schemas.microsoft.com/office/powerpoint/2010/main" xmlns="" val="3912112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Paradas</a:t>
            </a:r>
            <a:r>
              <a:rPr lang="en-US" dirty="0" smtClean="0"/>
              <a:t> de </a:t>
            </a:r>
            <a:r>
              <a:rPr lang="en-US" dirty="0" err="1" smtClean="0"/>
              <a:t>controlo</a:t>
            </a:r>
            <a:r>
              <a:rPr lang="en-US" dirty="0" smtClean="0"/>
              <a:t>” de </a:t>
            </a:r>
            <a:r>
              <a:rPr lang="en-US" dirty="0" err="1" smtClean="0"/>
              <a:t>Temperatura</a:t>
            </a:r>
            <a:endParaRPr lang="en-US" dirty="0"/>
          </a:p>
        </p:txBody>
      </p:sp>
      <p:sp>
        <p:nvSpPr>
          <p:cNvPr id="3" name="Content Placeholder 2"/>
          <p:cNvSpPr>
            <a:spLocks noGrp="1"/>
          </p:cNvSpPr>
          <p:nvPr>
            <p:ph idx="1"/>
          </p:nvPr>
        </p:nvSpPr>
        <p:spPr>
          <a:xfrm>
            <a:off x="285752" y="2560969"/>
            <a:ext cx="7630365" cy="3416300"/>
          </a:xfrm>
        </p:spPr>
        <p:txBody>
          <a:bodyPr>
            <a:normAutofit fontScale="92500" lnSpcReduction="20000"/>
          </a:bodyPr>
          <a:lstStyle/>
          <a:p>
            <a:r>
              <a:rPr lang="pt-BR" sz="2000" dirty="0"/>
              <a:t>Quando não está seguro da doença em questão, normalmente uma temperatura de aproximadamente 37,5ºC ou 38ºC ou superior é uma indicação de que a pessoa está doente</a:t>
            </a:r>
          </a:p>
          <a:p>
            <a:r>
              <a:rPr lang="pt-BR" sz="2000" dirty="0"/>
              <a:t>Uma pessoa ainda pode ser infecciosa com uma temperatura mais baixa - é por isso que </a:t>
            </a:r>
            <a:r>
              <a:rPr lang="pt-BR" sz="2000" dirty="0" smtClean="0"/>
              <a:t>é tão importante de se recolher outras </a:t>
            </a:r>
            <a:r>
              <a:rPr lang="pt-BR" sz="2000" dirty="0"/>
              <a:t>informações </a:t>
            </a:r>
            <a:endParaRPr lang="pt-BR" sz="2000" dirty="0" smtClean="0"/>
          </a:p>
          <a:p>
            <a:r>
              <a:rPr lang="pt-BR" sz="2000" dirty="0" smtClean="0"/>
              <a:t>As “paradas de controlo" </a:t>
            </a:r>
            <a:r>
              <a:rPr lang="pt-BR" sz="2000" dirty="0"/>
              <a:t>de temperatura são mais úteis durante eventos de controlo de massa como a despistagem do Ébola durante o surto da África Ocidental de 2014-2015</a:t>
            </a:r>
          </a:p>
          <a:p>
            <a:r>
              <a:rPr lang="pt-BR" sz="2000" dirty="0"/>
              <a:t>Se a temperatura for inferior a 35ºC, retomar a temperatura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8259015" y="1547873"/>
            <a:ext cx="3657600" cy="3349936"/>
          </a:xfrm>
          <a:prstGeom prst="rect">
            <a:avLst/>
          </a:prstGeom>
        </p:spPr>
      </p:pic>
      <p:sp>
        <p:nvSpPr>
          <p:cNvPr id="8" name="TextBox 7"/>
          <p:cNvSpPr txBox="1"/>
          <p:nvPr/>
        </p:nvSpPr>
        <p:spPr>
          <a:xfrm>
            <a:off x="8001841" y="4897809"/>
            <a:ext cx="3829050" cy="1754326"/>
          </a:xfrm>
          <a:prstGeom prst="rect">
            <a:avLst/>
          </a:prstGeom>
          <a:noFill/>
        </p:spPr>
        <p:txBody>
          <a:bodyPr wrap="square" rtlCol="0">
            <a:spAutoFit/>
          </a:bodyPr>
          <a:lstStyle/>
          <a:p>
            <a:pPr algn="ctr"/>
            <a:r>
              <a:rPr lang="pt-BR" dirty="0">
                <a:solidFill>
                  <a:srgbClr val="FF0000"/>
                </a:solidFill>
              </a:rPr>
              <a:t>Orientação de </a:t>
            </a:r>
            <a:r>
              <a:rPr lang="pt-BR" dirty="0" smtClean="0">
                <a:solidFill>
                  <a:srgbClr val="FF0000"/>
                </a:solidFill>
              </a:rPr>
              <a:t>parada de controlo </a:t>
            </a:r>
            <a:r>
              <a:rPr lang="pt-BR" dirty="0">
                <a:solidFill>
                  <a:srgbClr val="FF0000"/>
                </a:solidFill>
              </a:rPr>
              <a:t>de temperatura durante o controlo do surto de Ébola; actualizar utilizando </a:t>
            </a:r>
            <a:r>
              <a:rPr lang="pt-BR" dirty="0" smtClean="0">
                <a:solidFill>
                  <a:srgbClr val="FF0000"/>
                </a:solidFill>
              </a:rPr>
              <a:t>exemplo específicos </a:t>
            </a:r>
            <a:r>
              <a:rPr lang="pt-BR" dirty="0">
                <a:solidFill>
                  <a:srgbClr val="FF0000"/>
                </a:solidFill>
              </a:rPr>
              <a:t>de cada país</a:t>
            </a:r>
          </a:p>
        </p:txBody>
      </p:sp>
    </p:spTree>
    <p:extLst>
      <p:ext uri="{BB962C8B-B14F-4D97-AF65-F5344CB8AC3E}">
        <p14:creationId xmlns:p14="http://schemas.microsoft.com/office/powerpoint/2010/main" xmlns="" val="1397405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Considerações sobre Câmaras Térmicas / Scanner Térmico</a:t>
            </a:r>
            <a:endParaRPr lang="en-US" dirty="0"/>
          </a:p>
        </p:txBody>
      </p:sp>
      <p:sp>
        <p:nvSpPr>
          <p:cNvPr id="3" name="Content Placeholder 2"/>
          <p:cNvSpPr>
            <a:spLocks noGrp="1"/>
          </p:cNvSpPr>
          <p:nvPr>
            <p:ph idx="1"/>
          </p:nvPr>
        </p:nvSpPr>
        <p:spPr>
          <a:xfrm>
            <a:off x="4991100" y="2374900"/>
            <a:ext cx="6991349" cy="4254500"/>
          </a:xfrm>
        </p:spPr>
        <p:txBody>
          <a:bodyPr>
            <a:normAutofit/>
          </a:bodyPr>
          <a:lstStyle/>
          <a:p>
            <a:r>
              <a:rPr lang="pt-BR" sz="2000" dirty="0"/>
              <a:t>Mais comum em aeroportos do que outros </a:t>
            </a:r>
            <a:r>
              <a:rPr lang="pt-BR" sz="2000" dirty="0" smtClean="0"/>
              <a:t>PDE</a:t>
            </a:r>
            <a:endParaRPr lang="pt-BR" sz="2000" dirty="0"/>
          </a:p>
          <a:p>
            <a:r>
              <a:rPr lang="pt-BR" sz="2000" dirty="0"/>
              <a:t>Vantagens</a:t>
            </a:r>
          </a:p>
          <a:p>
            <a:pPr lvl="1"/>
            <a:r>
              <a:rPr lang="pt-BR" dirty="0"/>
              <a:t>Pode medir temperatura a partir de uma distância maior do que um termómetro sem contacto</a:t>
            </a:r>
          </a:p>
          <a:p>
            <a:pPr lvl="1"/>
            <a:r>
              <a:rPr lang="pt-BR" dirty="0"/>
              <a:t>Pode "filtrar" pessoas mais rapidamente vs. termómetros sem contacto</a:t>
            </a:r>
          </a:p>
          <a:p>
            <a:r>
              <a:rPr lang="pt-BR" sz="2000" dirty="0"/>
              <a:t>Desvantagens</a:t>
            </a:r>
          </a:p>
          <a:p>
            <a:pPr lvl="1"/>
            <a:r>
              <a:rPr lang="pt-BR" dirty="0"/>
              <a:t>Caro</a:t>
            </a:r>
          </a:p>
          <a:p>
            <a:pPr lvl="1"/>
            <a:r>
              <a:rPr lang="pt-BR" b="1" dirty="0"/>
              <a:t>Menos preciso do que um termómetro sem contacto - verificar com um termómetro sem contacto</a:t>
            </a:r>
          </a:p>
          <a:p>
            <a:pPr lvl="1"/>
            <a:r>
              <a:rPr lang="pt-BR" dirty="0"/>
              <a:t>Tempo considerável para a instalação e calibração</a:t>
            </a:r>
          </a:p>
          <a:p>
            <a:pPr lvl="1"/>
            <a:r>
              <a:rPr lang="pt-BR" dirty="0" smtClean="0"/>
              <a:t>Necessita de </a:t>
            </a:r>
            <a:r>
              <a:rPr lang="pt-BR" dirty="0"/>
              <a:t>mais formação </a:t>
            </a:r>
            <a:r>
              <a:rPr lang="pt-BR" dirty="0" smtClean="0"/>
              <a:t>do </a:t>
            </a:r>
            <a:r>
              <a:rPr lang="pt-BR" dirty="0"/>
              <a:t>pessoal</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7409" y="2946400"/>
            <a:ext cx="4294141" cy="2825750"/>
          </a:xfrm>
          <a:prstGeom prst="rect">
            <a:avLst/>
          </a:prstGeom>
        </p:spPr>
      </p:pic>
    </p:spTree>
    <p:extLst>
      <p:ext uri="{BB962C8B-B14F-4D97-AF65-F5344CB8AC3E}">
        <p14:creationId xmlns:p14="http://schemas.microsoft.com/office/powerpoint/2010/main" xmlns="" val="10563473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7869</TotalTime>
  <Words>2982</Words>
  <Application>Microsoft Office PowerPoint</Application>
  <PresentationFormat>Personalizados</PresentationFormat>
  <Paragraphs>181</Paragraphs>
  <Slides>13</Slides>
  <Notes>13</Notes>
  <HiddenSlides>0</HiddenSlides>
  <MMClips>0</MMClips>
  <ScaleCrop>false</ScaleCrop>
  <HeadingPairs>
    <vt:vector size="4" baseType="variant">
      <vt:variant>
        <vt:lpstr>Tema</vt:lpstr>
      </vt:variant>
      <vt:variant>
        <vt:i4>1</vt:i4>
      </vt:variant>
      <vt:variant>
        <vt:lpstr>Títulos dos diapositivos</vt:lpstr>
      </vt:variant>
      <vt:variant>
        <vt:i4>13</vt:i4>
      </vt:variant>
    </vt:vector>
  </HeadingPairs>
  <TitlesOfParts>
    <vt:vector size="14" baseType="lpstr">
      <vt:lpstr>Ion Boardroom</vt:lpstr>
      <vt:lpstr> Controlo da temperatura e considerações sobre termómetros</vt:lpstr>
      <vt:lpstr>Objectivos de aprendizagem</vt:lpstr>
      <vt:lpstr>Febre</vt:lpstr>
      <vt:lpstr>O papel do controlo da temperatura na vigilância sanitária</vt:lpstr>
      <vt:lpstr>O controlo da temperatura é apenas uma parte da avaliação de risco</vt:lpstr>
      <vt:lpstr>Visão geral dos termómetros </vt:lpstr>
      <vt:lpstr>Visão geral dos Termómetros Sem Contacto</vt:lpstr>
      <vt:lpstr>“Paradas de controlo” de Temperatura</vt:lpstr>
      <vt:lpstr>Considerações sobre Câmaras Térmicas / Scanner Térmico</vt:lpstr>
      <vt:lpstr>Demonstração de Termómetro Sem Contacto</vt:lpstr>
      <vt:lpstr>Vantagens e Desvantagens dos Termómetros de menos Contacto </vt:lpstr>
      <vt:lpstr>Como medir a temperatura com um termómetro de testa sem contacto</vt:lpstr>
      <vt:lpstr>Actividade de grupos: Verificar temperaturas</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203</cp:revision>
  <dcterms:created xsi:type="dcterms:W3CDTF">2018-05-15T08:59:29Z</dcterms:created>
  <dcterms:modified xsi:type="dcterms:W3CDTF">2021-08-30T16:08:22Z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2021-04-26T20:42:43Z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39946eb7-a9dc-44fd-a95f-a22c746a8d27</vt:lpwstr>
  </property>
  <property fmtid="{D5CDD505-2E9C-101B-9397-08002B2CF9AE}" pid="8" name="MSIP_Label_7b94a7b8-f06c-4dfe-bdcc-9b548fd58c31_ContentBits">
    <vt:lpwstr>0</vt:lpwstr>
  </property>
</Properties>
</file>