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29"/>
  </p:notesMasterIdLst>
  <p:sldIdLst>
    <p:sldId id="256" r:id="rId2"/>
    <p:sldId id="257" r:id="rId3"/>
    <p:sldId id="290" r:id="rId4"/>
    <p:sldId id="258" r:id="rId5"/>
    <p:sldId id="260" r:id="rId6"/>
    <p:sldId id="270" r:id="rId7"/>
    <p:sldId id="268" r:id="rId8"/>
    <p:sldId id="262" r:id="rId9"/>
    <p:sldId id="263" r:id="rId10"/>
    <p:sldId id="264" r:id="rId11"/>
    <p:sldId id="266" r:id="rId12"/>
    <p:sldId id="267" r:id="rId13"/>
    <p:sldId id="269" r:id="rId14"/>
    <p:sldId id="271" r:id="rId15"/>
    <p:sldId id="272" r:id="rId16"/>
    <p:sldId id="261" r:id="rId17"/>
    <p:sldId id="273" r:id="rId18"/>
    <p:sldId id="274" r:id="rId19"/>
    <p:sldId id="275" r:id="rId20"/>
    <p:sldId id="276" r:id="rId21"/>
    <p:sldId id="284" r:id="rId22"/>
    <p:sldId id="285" r:id="rId23"/>
    <p:sldId id="282" r:id="rId24"/>
    <p:sldId id="289" r:id="rId25"/>
    <p:sldId id="283" r:id="rId26"/>
    <p:sldId id="286" r:id="rId27"/>
    <p:sldId id="288"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ohen, Nicole (Nicky) (CDC/OID/NCEZID)" initials="NC" lastIdx="13" clrIdx="2">
    <p:extLst>
      <p:ext uri="{19B8F6BF-5375-455C-9EA6-DF929625EA0E}">
        <p15:presenceInfo xmlns:p15="http://schemas.microsoft.com/office/powerpoint/2012/main" xmlns="" userId="Cohen, Nicole (Nicky) (CDC/OID/NCEZID)" providerId="None"/>
      </p:ext>
    </p:extLst>
  </p:cmAuthor>
  <p:cmAuthor id="5" name="Sadie Ward" initials="SW" lastIdx="9" clrIdx="0">
    <p:extLst>
      <p:ext uri="{19B8F6BF-5375-455C-9EA6-DF929625EA0E}">
        <p15:presenceInfo xmlns:p15="http://schemas.microsoft.com/office/powerpoint/2012/main" xmlns="" userId="Sadie Ward" providerId="None"/>
      </p:ext>
    </p:extLst>
  </p:cmAuthor>
  <p:cmAuthor id="6" name="MacGurn, Amanda (CDC/OID/NCEZID)" initials="MA(" lastIdx="4" clrIdx="1">
    <p:extLst>
      <p:ext uri="{19B8F6BF-5375-455C-9EA6-DF929625EA0E}">
        <p15:presenceInfo xmlns:p15="http://schemas.microsoft.com/office/powerpoint/2012/main" xmlns="" userId="S-1-5-21-1207783550-2075000910-922709458-3470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1"/>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63016" autoAdjust="0"/>
  </p:normalViewPr>
  <p:slideViewPr>
    <p:cSldViewPr snapToGrid="0">
      <p:cViewPr varScale="1">
        <p:scale>
          <a:sx n="73" d="100"/>
          <a:sy n="73" d="100"/>
        </p:scale>
        <p:origin x="-1972" y="-6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8/30/2021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‹nº›</a:t>
            </a:fld>
            <a:endParaRPr lang="en-US"/>
          </a:p>
        </p:txBody>
      </p:sp>
    </p:spTree>
    <p:extLst>
      <p:ext uri="{BB962C8B-B14F-4D97-AF65-F5344CB8AC3E}">
        <p14:creationId xmlns:p14="http://schemas.microsoft.com/office/powerpoint/2010/main" xmlns=""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Agora,</a:t>
            </a:r>
            <a:r>
              <a:rPr lang="pt-BR" baseline="0" dirty="0" smtClean="0"/>
              <a:t> vamos </a:t>
            </a:r>
            <a:r>
              <a:rPr lang="pt-BR" dirty="0" smtClean="0"/>
              <a:t>entrar na informação mais importante para o nosso dia de orientação global, que é a orientação global disponível para as acções de saúde pública no PDE. </a:t>
            </a:r>
          </a:p>
          <a:p>
            <a:endParaRPr lang="pt-BR" dirty="0" smtClean="0"/>
          </a:p>
          <a:p>
            <a:r>
              <a:rPr lang="pt-BR" dirty="0" smtClean="0"/>
              <a:t>Isto começa com o Regulamento Sanitário Internacional. Esta será uma breve apresentação que terminará com um jogo com prémios... portanto, prestem atenção!</a:t>
            </a:r>
            <a:endParaRPr lang="en-US"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a:p>
        </p:txBody>
      </p:sp>
    </p:spTree>
    <p:extLst>
      <p:ext uri="{BB962C8B-B14F-4D97-AF65-F5344CB8AC3E}">
        <p14:creationId xmlns:p14="http://schemas.microsoft.com/office/powerpoint/2010/main" xmlns=""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200" kern="1200" dirty="0" smtClean="0">
                <a:solidFill>
                  <a:schemeClr val="tx1"/>
                </a:solidFill>
                <a:effectLst/>
                <a:latin typeface="+mn-lt"/>
                <a:ea typeface="+mn-ea"/>
                <a:cs typeface="+mn-cs"/>
              </a:rPr>
              <a:t>O artigo fala sobre o que se espera dos viajantes sob observação - talvez um viajante que você, como [agência de saúde do PDE] identifica como doente.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kern="1200" dirty="0" smtClean="0">
                <a:solidFill>
                  <a:schemeClr val="tx1"/>
                </a:solidFill>
                <a:effectLst/>
                <a:latin typeface="+mn-lt"/>
                <a:ea typeface="+mn-ea"/>
                <a:cs typeface="+mn-cs"/>
              </a:rPr>
              <a:t>O seu trabalho é determinar o risco que eles representam para a saúde pública. Durante esta avaliação de risco, toma uma decisão sobre se eles devem continuar a viajar ou se os deve encaminhar para o hospital.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
            </a:r>
            <a:br>
              <a:rPr lang="en-US" sz="1200" kern="1200" baseline="0" dirty="0">
                <a:solidFill>
                  <a:schemeClr val="tx1"/>
                </a:solidFill>
                <a:effectLst/>
                <a:latin typeface="+mn-lt"/>
                <a:ea typeface="+mn-ea"/>
                <a:cs typeface="+mn-cs"/>
              </a:rPr>
            </a:br>
            <a:r>
              <a:rPr lang="pt-BR" sz="1200" kern="1200" dirty="0" smtClean="0">
                <a:solidFill>
                  <a:schemeClr val="tx1"/>
                </a:solidFill>
                <a:effectLst/>
                <a:latin typeface="+mn-lt"/>
                <a:ea typeface="+mn-ea"/>
                <a:cs typeface="+mn-cs"/>
              </a:rPr>
              <a:t>O RSI diz-nos que um viajante sob observação de saúde pública pode realmente continuar a sua viagem se não representar um risco imediato para a saúde pública e se um país notificar o país seguinte da sua chegada. Por exemplo, digamos que encontre pessoas que possam ter sido expostas a uma doença infecciosa no aeroporto [país]. Eles estão a viajar para [2º país]. Eles não estão doentes e não são infecciosos. O período de incubação desta doença é longo, pelo que não ficarão doentes durante a viagem. No entanto, podem adoecer depois de chegarem ao país seguinte. Assim, é nosso dever notificar [2º país] da sua exposição, e [2º país] pode tratar da doença a partir daí.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895EC3E-5F7C-4026-BED3-E19168FBF3EC}" type="slidenum">
              <a:rPr lang="en-US" smtClean="0"/>
              <a:pPr/>
              <a:t>11</a:t>
            </a:fld>
            <a:endParaRPr lang="en-US" dirty="0"/>
          </a:p>
        </p:txBody>
      </p:sp>
    </p:spTree>
    <p:extLst>
      <p:ext uri="{BB962C8B-B14F-4D97-AF65-F5344CB8AC3E}">
        <p14:creationId xmlns:p14="http://schemas.microsoft.com/office/powerpoint/2010/main" xmlns="" val="3474570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pt-BR" dirty="0" smtClean="0"/>
              <a:t>O nosso último artigo que iremos descrever, Artigo 44º, continua esta abordagem binacional. Temos de conhecer os nossos vizinhos e países da região, temos de comunicar com eles com frequência. Ao mais alto nível [Ministério da Saúde do país], podemos colaborar desde um ponto focal nacional do RSI em [país] até ao próximo ponto focal nacional do RSI em [2º país]. </a:t>
            </a:r>
          </a:p>
          <a:p>
            <a:pPr marL="0" lvl="0" indent="0">
              <a:buFont typeface="Arial" panose="020B0604020202020204" pitchFamily="34" charset="0"/>
              <a:buNone/>
            </a:pPr>
            <a:endParaRPr lang="en-US" baseline="0" dirty="0"/>
          </a:p>
          <a:p>
            <a:pPr marL="0" lvl="0" indent="0">
              <a:buFont typeface="Arial" panose="020B0604020202020204" pitchFamily="34" charset="0"/>
              <a:buNone/>
            </a:pPr>
            <a:r>
              <a:rPr lang="pt-BR" baseline="0" dirty="0" smtClean="0"/>
              <a:t>Contudo, isto também pode ser conseguido a nível de POE, particularmente nas passagens terrestres, para comunicar sobre vigilância, abordagens partilhadas para a resolução de problemas, e próximas etapas para o controlo de doenças.</a:t>
            </a:r>
          </a:p>
          <a:p>
            <a:pPr marL="0" lv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6895EC3E-5F7C-4026-BED3-E19168FBF3EC}" type="slidenum">
              <a:rPr lang="en-US" smtClean="0"/>
              <a:pPr/>
              <a:t>12</a:t>
            </a:fld>
            <a:endParaRPr lang="en-US" dirty="0"/>
          </a:p>
        </p:txBody>
      </p:sp>
    </p:spTree>
    <p:extLst>
      <p:ext uri="{BB962C8B-B14F-4D97-AF65-F5344CB8AC3E}">
        <p14:creationId xmlns:p14="http://schemas.microsoft.com/office/powerpoint/2010/main" xmlns="" val="14000763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Está provavelmente mais familiarizado com o que iremos cobrir a seguir - as capacidades nucleares. </a:t>
            </a:r>
          </a:p>
          <a:p>
            <a:endParaRPr lang="pt-BR" dirty="0" smtClean="0"/>
          </a:p>
          <a:p>
            <a:r>
              <a:rPr lang="pt-BR" dirty="0" smtClean="0"/>
              <a:t>Por favor, consulte o anexo 1B do RSI.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13</a:t>
            </a:fld>
            <a:endParaRPr lang="en-US"/>
          </a:p>
        </p:txBody>
      </p:sp>
    </p:spTree>
    <p:extLst>
      <p:ext uri="{BB962C8B-B14F-4D97-AF65-F5344CB8AC3E}">
        <p14:creationId xmlns:p14="http://schemas.microsoft.com/office/powerpoint/2010/main" xmlns="" val="3558099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As capacidades fundamentais estão separadas entre as coisas que devemos fazer a todo o momento - todos os dias - e as coisas que devemos fazer em situações mais urgentes.</a:t>
            </a:r>
          </a:p>
          <a:p>
            <a:endParaRPr lang="pt-BR" dirty="0" smtClean="0"/>
          </a:p>
          <a:p>
            <a:r>
              <a:rPr lang="pt-BR" dirty="0" smtClean="0"/>
              <a:t>Comecemos com “o tempo todo"...</a:t>
            </a:r>
          </a:p>
          <a:p>
            <a:endParaRPr lang="en-US" baseline="0" dirty="0"/>
          </a:p>
          <a:p>
            <a:r>
              <a:rPr lang="pt-BR" baseline="0" dirty="0" smtClean="0"/>
              <a:t>Proporcionar acesso a cuidados médicos, incluindo instalações de diagnóstico, que conhecemos como laboratórios. Tem de ser no PDE? NÃO. Está frequentemente no PDE? NÃO. Não há problema. Desde que possamos fazer uma avaliação rápida num PDE e encaminhar alguém para um hospital ou clínica que possa gerir laboratórios, estamos a cumprir esta capacidade.</a:t>
            </a:r>
            <a:endParaRPr lang="en-US" baseline="0" dirty="0" smtClean="0"/>
          </a:p>
          <a:p>
            <a:endParaRPr lang="en-US" baseline="0" dirty="0" smtClean="0"/>
          </a:p>
          <a:p>
            <a:r>
              <a:rPr lang="pt-BR" baseline="0" dirty="0" smtClean="0"/>
              <a:t>Em seguida, fornecer equipamento e pessoal para o transporte de viajantes. Isto traduz-se por uma ambulância ou outro veículo e condutor. Mais uma vez, notar a falta da palavra "ambulância" no RSI. Isto é intencional.</a:t>
            </a:r>
          </a:p>
          <a:p>
            <a:endParaRPr lang="pt-BR" baseline="0" dirty="0" smtClean="0"/>
          </a:p>
          <a:p>
            <a:r>
              <a:rPr lang="pt-BR" baseline="0" dirty="0" smtClean="0"/>
              <a:t>Fornecer pessoal treinado para inspeccionar os transportes - aviões, navios, e autocarros nas passagens terrestres. Fazemo-lo no PDE.</a:t>
            </a:r>
          </a:p>
          <a:p>
            <a:endParaRPr lang="en-US" baseline="0" dirty="0"/>
          </a:p>
          <a:p>
            <a:r>
              <a:rPr lang="pt-BR" baseline="0" dirty="0" smtClean="0"/>
              <a:t>Assegurar que a nossa água e alimentos são seguros - isso é algo que devemos fazer todos os dias no nosso PDE. </a:t>
            </a:r>
          </a:p>
          <a:p>
            <a:endParaRPr lang="pt-BR" baseline="0" dirty="0" smtClean="0"/>
          </a:p>
          <a:p>
            <a:r>
              <a:rPr lang="pt-BR" baseline="0" dirty="0" smtClean="0"/>
              <a:t>Controlar os nossos vectores no PDE. O que é um vector? Pergunte ao público e solicite voluntários.</a:t>
            </a:r>
          </a:p>
          <a:p>
            <a:endParaRPr lang="en-US" i="1" baseline="0" dirty="0"/>
          </a:p>
          <a:p>
            <a:r>
              <a:rPr lang="pt-BR" i="0" baseline="0" dirty="0" smtClean="0"/>
              <a:t>O RSI define "vector como um insecto ou outro animal que normalmente transporta um agente infeccioso que é um risco para a saúde pública". Um mosquito é um vector. Os mosquitos podem espalhar a dengue, e o paludismo. Um rato é um vector. Pode espalhar a febre de Lassa. Falaremos sobre o controlo do vector na quinta-feira.</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14</a:t>
            </a:fld>
            <a:endParaRPr lang="en-US"/>
          </a:p>
        </p:txBody>
      </p:sp>
    </p:spTree>
    <p:extLst>
      <p:ext uri="{BB962C8B-B14F-4D97-AF65-F5344CB8AC3E}">
        <p14:creationId xmlns:p14="http://schemas.microsoft.com/office/powerpoint/2010/main" xmlns="" val="742260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1200" kern="1200" dirty="0" smtClean="0">
                <a:solidFill>
                  <a:schemeClr val="tx1"/>
                </a:solidFill>
                <a:effectLst/>
                <a:latin typeface="+mn-lt"/>
                <a:ea typeface="+mn-ea"/>
                <a:cs typeface="+mn-cs"/>
              </a:rPr>
              <a:t>Passemos agora às capacidades fundamentais que são para emergências. O RSI define isto como para uma emergência de preocupação internacional, mas lembrem-se que num PDE não se pode declarar um </a:t>
            </a:r>
            <a:r>
              <a:rPr lang="pt-BR" sz="1200" kern="1200" dirty="0" smtClean="0">
                <a:solidFill>
                  <a:schemeClr val="tx1"/>
                </a:solidFill>
                <a:effectLst/>
                <a:latin typeface="+mn-lt"/>
                <a:ea typeface="+mn-ea"/>
                <a:cs typeface="+mn-cs"/>
              </a:rPr>
              <a:t>ESPPI </a:t>
            </a:r>
            <a:r>
              <a:rPr lang="pt-BR" sz="1200" kern="1200" dirty="0" smtClean="0">
                <a:solidFill>
                  <a:schemeClr val="tx1"/>
                </a:solidFill>
                <a:effectLst/>
                <a:latin typeface="+mn-lt"/>
                <a:ea typeface="+mn-ea"/>
                <a:cs typeface="+mn-cs"/>
              </a:rPr>
              <a:t>apenas a OMS pode. Independentemente disso, deve dispor de ferramentas para uma emergência ou evento de saúde pública no seu PDE. </a:t>
            </a:r>
          </a:p>
          <a:p>
            <a:endParaRPr lang="en-US" baseline="0" dirty="0"/>
          </a:p>
          <a:p>
            <a:r>
              <a:rPr lang="pt-BR" baseline="0" dirty="0" smtClean="0"/>
              <a:t>Uma delas é ter um </a:t>
            </a:r>
            <a:r>
              <a:rPr lang="pt-BR" baseline="0" dirty="0" smtClean="0"/>
              <a:t>PRESP. </a:t>
            </a:r>
            <a:r>
              <a:rPr lang="pt-BR" baseline="0" dirty="0" smtClean="0"/>
              <a:t>Tenha um plano! Comece com SOP simples no seu PDE mostrando papeis passo a passo na identificação de viajantes doentes, realizando avaliações de risco, e encaminhando-os para instalações de cuidados de saúde. Construa a partir daí. Falaremos sobre SOP e </a:t>
            </a:r>
            <a:r>
              <a:rPr lang="pt-BR" baseline="0" dirty="0" smtClean="0"/>
              <a:t>PRESPs </a:t>
            </a:r>
            <a:r>
              <a:rPr lang="pt-BR" baseline="0" dirty="0" smtClean="0"/>
              <a:t>mais tarde na formação.</a:t>
            </a:r>
          </a:p>
          <a:p>
            <a:endParaRPr lang="en-US" baseline="0" dirty="0"/>
          </a:p>
          <a:p>
            <a:r>
              <a:rPr lang="pt-BR" baseline="0" dirty="0" smtClean="0"/>
              <a:t>Ter acordos com as instalações médicas. O que é que isso significa? Significa saber, no seu PDE, a que hospital ou clínica vai encaminhar um viajante doente, se este estiver doente. Sabe a que hospital se destina? O HOSPITAL sabe que eles são responsáveis? Isto é formalizado, ou está escrito?Em seguida, providencie o espaço apropriado para entrevistar viajantes doentes.</a:t>
            </a:r>
          </a:p>
          <a:p>
            <a:endParaRPr lang="pt-BR" baseline="0" dirty="0" smtClean="0"/>
          </a:p>
          <a:p>
            <a:r>
              <a:rPr lang="pt-BR" baseline="0" dirty="0" smtClean="0"/>
              <a:t>Isto significa apenas ter um lugar para afastar alguém para longe dos outros, para não espalhar a infecção, para conversar com eles em privado ou fazer uma rápida avaliação médica. Isto poderia ser numa área secundária de rastreio ou num escritório [agência de saúde do PDE]. Numa travessia terrestre, poderia até ser debaixo de uma árvore, longe dos outros.  </a:t>
            </a:r>
          </a:p>
          <a:p>
            <a:r>
              <a:rPr lang="pt-BR" baseline="0" dirty="0" smtClean="0"/>
              <a:t> </a:t>
            </a:r>
            <a:endParaRPr lang="en-US" baseline="0" dirty="0"/>
          </a:p>
          <a:p>
            <a:r>
              <a:rPr lang="pt-BR" baseline="0" dirty="0" smtClean="0"/>
              <a:t>Prever a avaliação e quarentena dos viajantes afastados do PDE. O que é que isto significa? Significa que o RSI não quer que mantenha um viajante doente no seu PDE durante 2 dias, quando poderia tê-los encaminhado para o hospital para melhores cuidados.</a:t>
            </a:r>
          </a:p>
          <a:p>
            <a:endParaRPr lang="pt-BR" baseline="0" dirty="0" smtClean="0"/>
          </a:p>
          <a:p>
            <a:r>
              <a:rPr lang="pt-BR" baseline="0" dirty="0" smtClean="0"/>
              <a:t>Aplicar medidas para desinsectá-los ou descaracterizá-los ou descontaminá-los. Isto é importante. Quando há derrames ou problemas de saúde pública, precisamos de ter pessoas a limpá-lo usando procedimentos adequados de controlo de infecções.</a:t>
            </a:r>
          </a:p>
          <a:p>
            <a:endParaRPr lang="en-US" baseline="0" dirty="0"/>
          </a:p>
          <a:p>
            <a:r>
              <a:rPr lang="pt-BR" baseline="0" dirty="0" smtClean="0"/>
              <a:t>Aplicar controlos de entrada e saída. O que é que isto significa? É simplesmente um controlo de entrada e de saída. Não fazemos isto a toda a hora porque é um processo intensivo em termos de recursos. Só o fazemos quando nos é solicitado pela OMS ou pelo Ministério da Saúde.</a:t>
            </a:r>
          </a:p>
          <a:p>
            <a:endParaRPr lang="pt-BR" baseline="0" dirty="0" smtClean="0"/>
          </a:p>
          <a:p>
            <a:r>
              <a:rPr lang="pt-BR" baseline="0" dirty="0" smtClean="0"/>
              <a:t>Por último, proporcionar o acesso a equipamento e EPI para a transferência de viajantes doentes. Note-se que o RSI é específico em relação à protecção pessoal. Falaremos sobre o EPI amanhã. </a:t>
            </a: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15</a:t>
            </a:fld>
            <a:endParaRPr lang="en-US"/>
          </a:p>
        </p:txBody>
      </p:sp>
    </p:spTree>
    <p:extLst>
      <p:ext uri="{BB962C8B-B14F-4D97-AF65-F5344CB8AC3E}">
        <p14:creationId xmlns:p14="http://schemas.microsoft.com/office/powerpoint/2010/main" xmlns="" val="40522113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100" dirty="0" smtClean="0"/>
              <a:t>Estas são as mesmas 12 capacidades, apenas dito de uma forma mais fácil.  Passemos por elas. Leia o slide.</a:t>
            </a:r>
          </a:p>
          <a:p>
            <a:pPr marL="0" marR="0" indent="0" algn="l" defTabSz="914400" rtl="0" eaLnBrk="1" fontAlgn="auto" latinLnBrk="0" hangingPunct="1">
              <a:lnSpc>
                <a:spcPct val="100000"/>
              </a:lnSpc>
              <a:spcBef>
                <a:spcPts val="0"/>
              </a:spcBef>
              <a:spcAft>
                <a:spcPts val="0"/>
              </a:spcAft>
              <a:buClrTx/>
              <a:buSzTx/>
              <a:buFontTx/>
              <a:buNone/>
              <a:tabLst/>
              <a:defRPr/>
            </a:pPr>
            <a:endParaRPr lang="pt-BR" sz="11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pt-BR" sz="1100" dirty="0" smtClean="0"/>
              <a:t>Voltemos ao termo </a:t>
            </a:r>
            <a:r>
              <a:rPr lang="pt-BR" sz="1100" dirty="0" smtClean="0"/>
              <a:t>ESPPI, </a:t>
            </a:r>
            <a:r>
              <a:rPr lang="pt-BR" sz="1100" dirty="0" smtClean="0"/>
              <a:t>e novamente, a segunda metade deste slide diz para eventos que "possam constituir" - você não sabe. Se houver uma emergência de saúde pública deve ser capaz de fazer o que está do lado certo deste slide.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pt-BR" sz="1100" i="1" baseline="0" dirty="0" smtClean="0"/>
              <a:t>Se eles perguntarem sobre </a:t>
            </a:r>
            <a:r>
              <a:rPr lang="pt-BR" sz="1100" i="1" baseline="0" dirty="0" smtClean="0"/>
              <a:t>ESPPI:</a:t>
            </a:r>
            <a:endParaRPr lang="pt-BR" sz="1100"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pt-BR" sz="1100"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pt-BR" sz="1100" i="0" baseline="0" dirty="0" smtClean="0"/>
              <a:t>O termo </a:t>
            </a:r>
            <a:r>
              <a:rPr lang="pt-BR" sz="1100" i="0" baseline="0" dirty="0" smtClean="0"/>
              <a:t>ESPPI </a:t>
            </a:r>
            <a:r>
              <a:rPr lang="pt-BR" sz="1100" i="0" baseline="0" dirty="0" smtClean="0"/>
              <a:t>é definido no RSI (2005) como "um acontecimento extraordinário que é determinado, como previsto no presente Regulamento": </a:t>
            </a:r>
          </a:p>
          <a:p>
            <a:pPr marL="0" marR="0" indent="0" algn="l" defTabSz="914400" rtl="0" eaLnBrk="1" fontAlgn="auto" latinLnBrk="0" hangingPunct="1">
              <a:lnSpc>
                <a:spcPct val="100000"/>
              </a:lnSpc>
              <a:spcBef>
                <a:spcPts val="0"/>
              </a:spcBef>
              <a:spcAft>
                <a:spcPts val="0"/>
              </a:spcAft>
              <a:buClrTx/>
              <a:buSzTx/>
              <a:buFontTx/>
              <a:buNone/>
              <a:tabLst/>
              <a:defRPr/>
            </a:pPr>
            <a:endParaRPr lang="pt-BR" sz="110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pt-BR" sz="1100" i="0" baseline="0" dirty="0" smtClean="0"/>
              <a:t>	constituir um risco para a saúde pública de outros Estados através da propagação internacional de doenças; e</a:t>
            </a:r>
          </a:p>
          <a:p>
            <a:pPr marL="0" marR="0" indent="0" algn="l" defTabSz="914400" rtl="0" eaLnBrk="1" fontAlgn="auto" latinLnBrk="0" hangingPunct="1">
              <a:lnSpc>
                <a:spcPct val="100000"/>
              </a:lnSpc>
              <a:spcBef>
                <a:spcPts val="0"/>
              </a:spcBef>
              <a:spcAft>
                <a:spcPts val="0"/>
              </a:spcAft>
              <a:buClrTx/>
              <a:buSzTx/>
              <a:buFontTx/>
              <a:buNone/>
              <a:tabLst/>
              <a:defRPr/>
            </a:pPr>
            <a:r>
              <a:rPr lang="pt-BR" sz="1100" i="0" baseline="0" dirty="0" smtClean="0"/>
              <a:t>	exigir potencialmente uma resposta internacional coordenada". </a:t>
            </a:r>
          </a:p>
          <a:p>
            <a:pPr lvl="1"/>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dirty="0" smtClean="0"/>
              <a:t>Utilizado para uma situação grave, incomum ou inesperada; tem implicações para a saúde pública para além da fronteira nacional do Estado afectado; e pode exigir uma acção internacional imediata.</a:t>
            </a:r>
          </a:p>
          <a:p>
            <a:endParaRPr lang="en-US" sz="1100" dirty="0"/>
          </a:p>
        </p:txBody>
      </p:sp>
      <p:sp>
        <p:nvSpPr>
          <p:cNvPr id="4" name="Footer Placeholder 3"/>
          <p:cNvSpPr>
            <a:spLocks noGrp="1"/>
          </p:cNvSpPr>
          <p:nvPr>
            <p:ph type="ftr" sz="quarter" idx="10"/>
          </p:nvPr>
        </p:nvSpPr>
        <p:spPr/>
        <p:txBody>
          <a:bodyPr/>
          <a:lstStyle/>
          <a:p>
            <a:r>
              <a:rPr lang="en-US"/>
              <a:t>O:\04 Terrorism\Budget Analyst Resources\CIO REPORT CARD template.ppt</a:t>
            </a:r>
            <a:endParaRPr lang="en-US" dirty="0"/>
          </a:p>
        </p:txBody>
      </p:sp>
      <p:sp>
        <p:nvSpPr>
          <p:cNvPr id="5" name="Slide Number Placeholder 4"/>
          <p:cNvSpPr>
            <a:spLocks noGrp="1"/>
          </p:cNvSpPr>
          <p:nvPr>
            <p:ph type="sldNum" sz="quarter" idx="11"/>
          </p:nvPr>
        </p:nvSpPr>
        <p:spPr/>
        <p:txBody>
          <a:bodyPr/>
          <a:lstStyle/>
          <a:p>
            <a:fld id="{C07E28EE-846A-46AD-ABA6-918140F5049E}" type="slidenum">
              <a:rPr lang="en-US" smtClean="0"/>
              <a:pPr/>
              <a:t>16</a:t>
            </a:fld>
            <a:endParaRPr lang="en-US" dirty="0"/>
          </a:p>
        </p:txBody>
      </p:sp>
    </p:spTree>
    <p:extLst>
      <p:ext uri="{BB962C8B-B14F-4D97-AF65-F5344CB8AC3E}">
        <p14:creationId xmlns:p14="http://schemas.microsoft.com/office/powerpoint/2010/main" xmlns="" val="355098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Terminaremos a apresentação com uma rápida introdução ao ciclo de gestão de emergência e à forma como o utilizamos nos PDE.</a:t>
            </a:r>
          </a:p>
          <a:p>
            <a:endParaRPr lang="pt-BR" dirty="0" smtClean="0"/>
          </a:p>
          <a:p>
            <a:r>
              <a:rPr lang="pt-BR" dirty="0" smtClean="0"/>
              <a:t>Embora nem sempre estejamos em situação de resposta, estamos sempre a preparar-nos para a próxima resposta.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17</a:t>
            </a:fld>
            <a:endParaRPr lang="en-US"/>
          </a:p>
        </p:txBody>
      </p:sp>
    </p:spTree>
    <p:extLst>
      <p:ext uri="{BB962C8B-B14F-4D97-AF65-F5344CB8AC3E}">
        <p14:creationId xmlns:p14="http://schemas.microsoft.com/office/powerpoint/2010/main" xmlns="" val="2485612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0" dirty="0" smtClean="0"/>
              <a:t>O ciclo tem quatro fases. É possível ver que o ciclo nunca termina. Isto é intencional. NUNCA devemos parar de preparar e treinar.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b="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pt-BR" b="1" dirty="0" smtClean="0"/>
              <a:t>Começa com actividades de preparação, que incluem planos ou preparativos feitos para salvar vidas e para ajudar as operações de resposta. Realizam-se antes da ocorrência de um evento. Alguém me pode dar um exemplo de uma actividade de preparação?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1" u="none" strike="noStrike" kern="1200" baseline="0" dirty="0" smtClean="0">
                <a:solidFill>
                  <a:schemeClr val="tx1"/>
                </a:solidFill>
                <a:latin typeface="+mn-lt"/>
                <a:ea typeface="+mn-ea"/>
                <a:cs typeface="+mn-cs"/>
              </a:rPr>
              <a:t>Pedir aos participantes que levantem as mãos e dêem respostas.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b="0" i="1"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0" u="none" strike="noStrike" kern="1200" baseline="0" dirty="0" smtClean="0">
                <a:solidFill>
                  <a:schemeClr val="tx1"/>
                </a:solidFill>
                <a:latin typeface="+mn-lt"/>
                <a:ea typeface="+mn-ea"/>
                <a:cs typeface="+mn-cs"/>
              </a:rPr>
              <a:t>Exemplos dessas actividades incluem o desenvolvimento de um </a:t>
            </a:r>
            <a:r>
              <a:rPr lang="pt-BR" sz="1200" b="0" i="0" u="none" strike="noStrike" kern="1200" baseline="0" dirty="0" smtClean="0">
                <a:solidFill>
                  <a:schemeClr val="tx1"/>
                </a:solidFill>
                <a:latin typeface="+mn-lt"/>
                <a:ea typeface="+mn-ea"/>
                <a:cs typeface="+mn-cs"/>
              </a:rPr>
              <a:t>PRESP, </a:t>
            </a:r>
            <a:r>
              <a:rPr lang="pt-BR" sz="1200" b="0" i="0" u="none" strike="noStrike" kern="1200" baseline="0" dirty="0" smtClean="0">
                <a:solidFill>
                  <a:schemeClr val="tx1"/>
                </a:solidFill>
                <a:latin typeface="+mn-lt"/>
                <a:ea typeface="+mn-ea"/>
                <a:cs typeface="+mn-cs"/>
              </a:rPr>
              <a:t>a prestação de formação em utilização de EPI e controlo de temperatura, etc. O </a:t>
            </a:r>
            <a:r>
              <a:rPr lang="pt-BR" sz="1200" b="0" i="0" u="none" strike="noStrike" kern="1200" baseline="0" dirty="0" smtClean="0">
                <a:solidFill>
                  <a:schemeClr val="tx1"/>
                </a:solidFill>
                <a:latin typeface="+mn-lt"/>
                <a:ea typeface="+mn-ea"/>
                <a:cs typeface="+mn-cs"/>
              </a:rPr>
              <a:t>PFF </a:t>
            </a:r>
            <a:r>
              <a:rPr lang="pt-BR" sz="1200" b="0" i="0" u="none" strike="noStrike" kern="1200" baseline="0" dirty="0" smtClean="0">
                <a:solidFill>
                  <a:schemeClr val="tx1"/>
                </a:solidFill>
                <a:latin typeface="+mn-lt"/>
                <a:ea typeface="+mn-ea"/>
                <a:cs typeface="+mn-cs"/>
              </a:rPr>
              <a:t>pode ser um exemplo desta parte do ciclo!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0" u="none" strike="noStrike" kern="1200" baseline="0" dirty="0" smtClean="0">
                <a:solidFill>
                  <a:schemeClr val="tx1"/>
                </a:solidFill>
                <a:latin typeface="+mn-lt"/>
                <a:ea typeface="+mn-ea"/>
                <a:cs typeface="+mn-cs"/>
              </a:rPr>
              <a:t>As actividades de resposta incluem acções tomadas para salvar vidas numa situação de emergência. O que é que isto significa?</a:t>
            </a: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1" u="none" strike="noStrike" kern="1200" baseline="0" dirty="0" smtClean="0">
                <a:solidFill>
                  <a:schemeClr val="tx1"/>
                </a:solidFill>
                <a:latin typeface="+mn-lt"/>
                <a:ea typeface="+mn-ea"/>
                <a:cs typeface="+mn-cs"/>
              </a:rPr>
              <a:t>Pedir aos participantes que levantem as mãos e dêem respostas.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0" u="none" strike="noStrike" kern="1200" baseline="0" dirty="0" smtClean="0">
                <a:solidFill>
                  <a:schemeClr val="tx1"/>
                </a:solidFill>
                <a:latin typeface="+mn-lt"/>
                <a:ea typeface="+mn-ea"/>
                <a:cs typeface="+mn-cs"/>
              </a:rPr>
              <a:t>A resposta é colocar os seus planos de preparação em acção, e agir durante um evento. Realizar rapidamente uma avaliação de risco de um viajante, ou encaminhá-lo para uma instituição de saúde. Fazer rapidamente o EPI correcto para uma emergência. Fazer o controlo na saída e na entrada.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0" u="none" strike="noStrike" kern="1200" baseline="0" dirty="0" smtClean="0">
                <a:solidFill>
                  <a:schemeClr val="tx1"/>
                </a:solidFill>
                <a:latin typeface="+mn-lt"/>
                <a:ea typeface="+mn-ea"/>
                <a:cs typeface="+mn-cs"/>
              </a:rPr>
              <a:t>As actividades de recuperação incluem acções tomadas para regressar a uma situação normal ou ainda mais segura na sequência de uma emergência. Alguém pode dar um exemplo disto?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1" u="none" strike="noStrike" kern="1200" baseline="0" dirty="0" smtClean="0">
                <a:solidFill>
                  <a:schemeClr val="tx1"/>
                </a:solidFill>
                <a:latin typeface="+mn-lt"/>
                <a:ea typeface="+mn-ea"/>
                <a:cs typeface="+mn-cs"/>
              </a:rPr>
              <a:t>Pedir aos participantes que levantem as mãos e dêem respostas.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0" u="none" strike="noStrike" kern="1200" baseline="0" dirty="0" smtClean="0">
                <a:solidFill>
                  <a:schemeClr val="tx1"/>
                </a:solidFill>
                <a:latin typeface="+mn-lt"/>
                <a:ea typeface="+mn-ea"/>
                <a:cs typeface="+mn-cs"/>
              </a:rPr>
              <a:t>As actividades de recuperação têm lugar após uma emergência. Assim, um exemplo disso seria desactivar o seu </a:t>
            </a:r>
            <a:r>
              <a:rPr lang="pt-BR" sz="1200" b="0" i="0" u="none" strike="noStrike" kern="1200" baseline="0" dirty="0" smtClean="0">
                <a:solidFill>
                  <a:schemeClr val="tx1"/>
                </a:solidFill>
                <a:latin typeface="+mn-lt"/>
                <a:ea typeface="+mn-ea"/>
                <a:cs typeface="+mn-cs"/>
              </a:rPr>
              <a:t>PRESP, </a:t>
            </a:r>
            <a:r>
              <a:rPr lang="pt-BR" sz="1200" b="0" i="0" u="none" strike="noStrike" kern="1200" baseline="0" dirty="0" smtClean="0">
                <a:solidFill>
                  <a:schemeClr val="tx1"/>
                </a:solidFill>
                <a:latin typeface="+mn-lt"/>
                <a:ea typeface="+mn-ea"/>
                <a:cs typeface="+mn-cs"/>
              </a:rPr>
              <a:t>ou voltar às operações de rotina depois de utilizar pessoal de emergência. Poderia estar a passar da realização de controlos de saída para a vigilância visual normal e rotineira.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0" u="none" strike="noStrike" kern="1200" baseline="0" dirty="0" smtClean="0">
                <a:solidFill>
                  <a:schemeClr val="tx1"/>
                </a:solidFill>
                <a:latin typeface="+mn-lt"/>
                <a:ea typeface="+mn-ea"/>
                <a:cs typeface="+mn-cs"/>
              </a:rPr>
              <a:t>As actividades de mitigação centram-se na prevenção de emergências futuras ou na minimização dos seus efeitos. Incluem quaisquer actividades que impeçam uma emergência, reduzam a possibilidade de uma emergência acontecer, ou reduzam os efeitos prejudiciais de emergências inevitáveis.  O que é que isto significa?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1" u="none" strike="noStrike" kern="1200" baseline="0" dirty="0" smtClean="0">
                <a:solidFill>
                  <a:schemeClr val="tx1"/>
                </a:solidFill>
                <a:latin typeface="+mn-lt"/>
                <a:ea typeface="+mn-ea"/>
                <a:cs typeface="+mn-cs"/>
              </a:rPr>
              <a:t>Pedir aos participantes que levantem as mãos e dêem respostas.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0" u="none" strike="noStrike" kern="1200" baseline="0" dirty="0" smtClean="0">
                <a:solidFill>
                  <a:schemeClr val="tx1"/>
                </a:solidFill>
                <a:latin typeface="+mn-lt"/>
                <a:ea typeface="+mn-ea"/>
                <a:cs typeface="+mn-cs"/>
              </a:rPr>
              <a:t>As actividades de mitigação podem ter lugar antes ou depois do evento, ou de emergência. Digamos que, durante uma emergência, se nota múltiplas violações do protocolo PPE de utilização. O pessoal está a ser infectado porque não está a utilizar correctamente o EPI. Uma actividade de mitigação pode ser a realização de formação específica sobre a utilização de EPI para evitar ou mitigar a ocorrência de algo do género.</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18</a:t>
            </a:fld>
            <a:endParaRPr lang="en-US"/>
          </a:p>
        </p:txBody>
      </p:sp>
    </p:spTree>
    <p:extLst>
      <p:ext uri="{BB962C8B-B14F-4D97-AF65-F5344CB8AC3E}">
        <p14:creationId xmlns:p14="http://schemas.microsoft.com/office/powerpoint/2010/main" xmlns="" val="1628852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Para terminar a apresentação, vamos fazer um jogo, que é apenas um questionário informal sobre o que você aprendeu até hoje, e penso que você deve prestar bastante atenção a isto - algumas destas perguntas podem aparecer no seu pós-teste no final do dia!</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19</a:t>
            </a:fld>
            <a:endParaRPr lang="en-US"/>
          </a:p>
        </p:txBody>
      </p:sp>
    </p:spTree>
    <p:extLst>
      <p:ext uri="{BB962C8B-B14F-4D97-AF65-F5344CB8AC3E}">
        <p14:creationId xmlns:p14="http://schemas.microsoft.com/office/powerpoint/2010/main" xmlns="" val="4034133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Vamos explicar rapidamente como funciona o jogo. As perguntas são classificadas por dificuldade. A pergunta mais fácil é para 1000 dólares falsos. A pergunta mais difícil é para 6000 dólares falsos.</a:t>
            </a:r>
          </a:p>
          <a:p>
            <a:endParaRPr lang="pt-BR" dirty="0" smtClean="0"/>
          </a:p>
          <a:p>
            <a:r>
              <a:rPr lang="pt-BR" dirty="0" smtClean="0"/>
              <a:t>Vamos dar chocolates em vez de dólares. Desculpe! </a:t>
            </a:r>
          </a:p>
          <a:p>
            <a:endParaRPr lang="en-US" baseline="0" dirty="0"/>
          </a:p>
          <a:p>
            <a:r>
              <a:rPr lang="pt-BR" i="1" baseline="0" dirty="0" smtClean="0"/>
              <a:t>Pedir ao facilitador secundário que separe os participantes nos seus três grupos - os grupos de que farão parte para o resto da formação. Diga aos participantes que cada grupo terá a oportunidade de escolher uma pergunta, e o grupo pode conferir durante 30 segundos antes de dar uma resposta. Não se deve fazer trapaças. Ninguém deve gritar a resposta! Ninguém deve olhar para os seus materiais de referência! </a:t>
            </a:r>
            <a:endParaRPr lang="pt-BR" i="1"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20</a:t>
            </a:fld>
            <a:endParaRPr lang="en-US"/>
          </a:p>
        </p:txBody>
      </p:sp>
    </p:spTree>
    <p:extLst>
      <p:ext uri="{BB962C8B-B14F-4D97-AF65-F5344CB8AC3E}">
        <p14:creationId xmlns:p14="http://schemas.microsoft.com/office/powerpoint/2010/main" xmlns="" val="1050375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Eis os nossos objectivos de aprendizagem para a apresentação. </a:t>
            </a:r>
          </a:p>
          <a:p>
            <a:endParaRPr lang="pt-BR" dirty="0" smtClean="0"/>
          </a:p>
          <a:p>
            <a:r>
              <a:rPr lang="pt-BR" dirty="0" smtClean="0"/>
              <a:t>Para esta apresentação, é importante que todos utilizem os seus manuais</a:t>
            </a:r>
            <a:r>
              <a:rPr lang="pt-BR" baseline="0" dirty="0" smtClean="0"/>
              <a:t> </a:t>
            </a:r>
            <a:r>
              <a:rPr lang="pt-BR" dirty="0" smtClean="0"/>
              <a:t>do RSI (se disponíveis). Iremos fazer referência a certas secções do RSI durante a tarde. </a:t>
            </a:r>
          </a:p>
          <a:p>
            <a:endParaRPr lang="pt-BR" dirty="0" smtClean="0"/>
          </a:p>
          <a:p>
            <a:r>
              <a:rPr lang="pt-BR" dirty="0" smtClean="0"/>
              <a:t>Ler os objectivos de aprendizagem no slide.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a:p>
        </p:txBody>
      </p:sp>
    </p:spTree>
    <p:extLst>
      <p:ext uri="{BB962C8B-B14F-4D97-AF65-F5344CB8AC3E}">
        <p14:creationId xmlns:p14="http://schemas.microsoft.com/office/powerpoint/2010/main" xmlns="" val="121125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dirty="0" smtClean="0"/>
              <a:t>Faça a pergunta do slide. Permita que o grupo confira e conte até 30 segundos.</a:t>
            </a:r>
          </a:p>
          <a:p>
            <a:endParaRPr lang="pt-BR" i="1" dirty="0" smtClean="0"/>
          </a:p>
          <a:p>
            <a:r>
              <a:rPr lang="pt-BR" i="1" dirty="0" smtClean="0"/>
              <a:t>Ao fim de 30 segundos ou quando tiverem partilhado a sua resposta, clique mais uma vez para revelar a resposta. (Partilhar a resposta em voz alta). </a:t>
            </a:r>
            <a:endParaRPr lang="en-US" i="1" dirty="0"/>
          </a:p>
          <a:p>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21</a:t>
            </a:fld>
            <a:endParaRPr lang="en-US"/>
          </a:p>
        </p:txBody>
      </p:sp>
    </p:spTree>
    <p:extLst>
      <p:ext uri="{BB962C8B-B14F-4D97-AF65-F5344CB8AC3E}">
        <p14:creationId xmlns:p14="http://schemas.microsoft.com/office/powerpoint/2010/main" xmlns="" val="36231048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dirty="0" smtClean="0"/>
              <a:t>Faça a pergunta do slide. Permita que o grupo confira e conte até 30 segundos.</a:t>
            </a:r>
          </a:p>
          <a:p>
            <a:endParaRPr lang="pt-BR" i="1" dirty="0" smtClean="0"/>
          </a:p>
          <a:p>
            <a:r>
              <a:rPr lang="pt-BR" i="1" dirty="0" smtClean="0"/>
              <a:t>Ao fim de 30 segundos ou quando tiverem partilhado a sua resposta, clique mais uma vez para revelar a resposta. (Partilhar a resposta em voz alta). </a:t>
            </a:r>
          </a:p>
          <a:p>
            <a:endParaRPr lang="en-US" i="1"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22</a:t>
            </a:fld>
            <a:endParaRPr lang="en-US"/>
          </a:p>
        </p:txBody>
      </p:sp>
    </p:spTree>
    <p:extLst>
      <p:ext uri="{BB962C8B-B14F-4D97-AF65-F5344CB8AC3E}">
        <p14:creationId xmlns:p14="http://schemas.microsoft.com/office/powerpoint/2010/main" xmlns="" val="18061563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dirty="0" smtClean="0"/>
              <a:t>Faça a</a:t>
            </a:r>
            <a:r>
              <a:rPr lang="pt-BR" i="1" baseline="0" dirty="0" smtClean="0"/>
              <a:t> </a:t>
            </a:r>
            <a:r>
              <a:rPr lang="pt-BR" i="1" dirty="0" smtClean="0"/>
              <a:t>pergunta do slide. Permita que o grupo confira e conte até 30 segundos.</a:t>
            </a:r>
          </a:p>
          <a:p>
            <a:endParaRPr lang="pt-BR" i="1" dirty="0" smtClean="0"/>
          </a:p>
          <a:p>
            <a:r>
              <a:rPr lang="pt-BR" i="1" dirty="0" smtClean="0"/>
              <a:t>Ao fim de 30 segundos ou quando tiverem partilhado a sua resposta, clique mais uma vez para revelar a resposta. (Partilhar a resposta em voz alta). </a:t>
            </a:r>
            <a:endParaRPr lang="en-US" i="1"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23</a:t>
            </a:fld>
            <a:endParaRPr lang="en-US"/>
          </a:p>
        </p:txBody>
      </p:sp>
    </p:spTree>
    <p:extLst>
      <p:ext uri="{BB962C8B-B14F-4D97-AF65-F5344CB8AC3E}">
        <p14:creationId xmlns:p14="http://schemas.microsoft.com/office/powerpoint/2010/main" xmlns="" val="41729432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dirty="0" smtClean="0"/>
              <a:t>Faça a</a:t>
            </a:r>
            <a:r>
              <a:rPr lang="pt-BR" i="1" baseline="0" dirty="0" smtClean="0"/>
              <a:t> </a:t>
            </a:r>
            <a:r>
              <a:rPr lang="pt-BR" i="1" dirty="0" smtClean="0"/>
              <a:t>pergunta do slide. Permita que o grupo confira e conte até 30 segundos.</a:t>
            </a:r>
          </a:p>
          <a:p>
            <a:endParaRPr lang="pt-BR" i="1" dirty="0" smtClean="0"/>
          </a:p>
          <a:p>
            <a:r>
              <a:rPr lang="pt-BR" i="1" dirty="0" smtClean="0"/>
              <a:t>Ao fim de 30 segundos ou quando tiverem partilhado a sua resposta, clique mais uma vez para revelar a resposta. (Partilhar a resposta em voz alta). </a:t>
            </a:r>
            <a:endParaRPr lang="en-US" i="1" dirty="0" smtClean="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24</a:t>
            </a:fld>
            <a:endParaRPr lang="en-US"/>
          </a:p>
        </p:txBody>
      </p:sp>
    </p:spTree>
    <p:extLst>
      <p:ext uri="{BB962C8B-B14F-4D97-AF65-F5344CB8AC3E}">
        <p14:creationId xmlns:p14="http://schemas.microsoft.com/office/powerpoint/2010/main" xmlns="" val="2640118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dirty="0" smtClean="0"/>
              <a:t>Faça a</a:t>
            </a:r>
            <a:r>
              <a:rPr lang="pt-BR" i="1" baseline="0" dirty="0" smtClean="0"/>
              <a:t> </a:t>
            </a:r>
            <a:r>
              <a:rPr lang="pt-BR" i="1" dirty="0" smtClean="0"/>
              <a:t>pergunta do slide. Permita que o grupo confira e conte até 30 segundos.</a:t>
            </a:r>
          </a:p>
          <a:p>
            <a:endParaRPr lang="pt-BR" i="1" dirty="0" smtClean="0"/>
          </a:p>
          <a:p>
            <a:r>
              <a:rPr lang="pt-BR" i="1" dirty="0" smtClean="0"/>
              <a:t>Ao fim de 30 segundos ou quando tiverem partilhado a sua resposta, clique mais uma vez para revelar a resposta. (Partilhar a resposta em voz alta). </a:t>
            </a:r>
            <a:endParaRPr lang="en-US" i="1" dirty="0" smtClean="0"/>
          </a:p>
          <a:p>
            <a:endParaRPr lang="en-US" i="1"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25</a:t>
            </a:fld>
            <a:endParaRPr lang="en-US"/>
          </a:p>
        </p:txBody>
      </p:sp>
    </p:spTree>
    <p:extLst>
      <p:ext uri="{BB962C8B-B14F-4D97-AF65-F5344CB8AC3E}">
        <p14:creationId xmlns:p14="http://schemas.microsoft.com/office/powerpoint/2010/main" xmlns="" val="4044796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dirty="0" smtClean="0"/>
              <a:t>Faça a</a:t>
            </a:r>
            <a:r>
              <a:rPr lang="pt-BR" i="1" baseline="0" dirty="0" smtClean="0"/>
              <a:t> </a:t>
            </a:r>
            <a:r>
              <a:rPr lang="pt-BR" i="1" dirty="0" smtClean="0"/>
              <a:t>pergunta do slide. Permita que o grupo confira e conte até 30 segundos.</a:t>
            </a:r>
          </a:p>
          <a:p>
            <a:endParaRPr lang="pt-BR" i="1" dirty="0" smtClean="0"/>
          </a:p>
          <a:p>
            <a:r>
              <a:rPr lang="pt-BR" i="1" dirty="0" smtClean="0"/>
              <a:t>Ao fim de 30 segundos ou quando tiverem partilhado a sua resposta, clique mais uma vez para revelar a resposta. (Partilhar a resposta em voz alta). </a:t>
            </a:r>
            <a:endParaRPr lang="en-US" i="1" dirty="0" smtClean="0"/>
          </a:p>
          <a:p>
            <a:endParaRPr lang="en-US" i="1"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26</a:t>
            </a:fld>
            <a:endParaRPr lang="en-US"/>
          </a:p>
        </p:txBody>
      </p:sp>
    </p:spTree>
    <p:extLst>
      <p:ext uri="{BB962C8B-B14F-4D97-AF65-F5344CB8AC3E}">
        <p14:creationId xmlns:p14="http://schemas.microsoft.com/office/powerpoint/2010/main" xmlns="" val="6363059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noProof="0" dirty="0" smtClean="0"/>
              <a:t>Inserir uma foto do apresentador</a:t>
            </a:r>
            <a:endParaRPr lang="pt-PT" noProof="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27</a:t>
            </a:fld>
            <a:endParaRPr lang="en-US"/>
          </a:p>
        </p:txBody>
      </p:sp>
    </p:spTree>
    <p:extLst>
      <p:ext uri="{BB962C8B-B14F-4D97-AF65-F5344CB8AC3E}">
        <p14:creationId xmlns:p14="http://schemas.microsoft.com/office/powerpoint/2010/main" xmlns="" val="1431162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1200" kern="1200" dirty="0" smtClean="0">
                <a:solidFill>
                  <a:schemeClr val="tx1"/>
                </a:solidFill>
                <a:effectLst/>
                <a:latin typeface="+mn-lt"/>
                <a:ea typeface="+mn-ea"/>
                <a:cs typeface="+mn-cs"/>
              </a:rPr>
              <a:t>Embora esta apresentação e toda esta formação seja apenas específica para os pontos de entrada, precisamos de saber que o RSI cobre muito mais do que isso. </a:t>
            </a:r>
          </a:p>
          <a:p>
            <a:pPr lvl="0"/>
            <a:r>
              <a:rPr lang="pt-BR" sz="1200" kern="1200" dirty="0" smtClean="0">
                <a:solidFill>
                  <a:schemeClr val="tx1"/>
                </a:solidFill>
                <a:effectLst/>
                <a:latin typeface="+mn-lt"/>
                <a:ea typeface="+mn-ea"/>
                <a:cs typeface="+mn-cs"/>
              </a:rPr>
              <a:t>A OMS adoptou inicialmente o RSI em 1969 e este foi revisto pela última vez em 2005; é obrigatório que os Estados membros da OMS, que são países, o sigam, e os países estão vinculados aos termos do RSI. </a:t>
            </a:r>
          </a:p>
          <a:p>
            <a:pPr lvl="0"/>
            <a:endParaRPr lang="en-US" sz="1200" kern="1200" dirty="0">
              <a:solidFill>
                <a:schemeClr val="tx1"/>
              </a:solidFill>
              <a:effectLst/>
              <a:latin typeface="+mn-lt"/>
              <a:ea typeface="+mn-ea"/>
              <a:cs typeface="+mn-cs"/>
            </a:endParaRPr>
          </a:p>
          <a:p>
            <a:pPr lvl="0"/>
            <a:r>
              <a:rPr lang="pt-BR" sz="1200" kern="1200" dirty="0" smtClean="0">
                <a:solidFill>
                  <a:schemeClr val="tx1"/>
                </a:solidFill>
                <a:effectLst/>
                <a:latin typeface="+mn-lt"/>
                <a:ea typeface="+mn-ea"/>
                <a:cs typeface="+mn-cs"/>
              </a:rPr>
              <a:t>Como mostra o slide, o objectivo do RSI é prevenir, proteger contra, controlar e dar uma resposta de saúde pública à propagação internacional de doenças de forma proporcional e restrita aos riscos de saúde pública, que evitem interferências desnecessárias com o tráfego e comércio internacionais.</a:t>
            </a:r>
          </a:p>
          <a:p>
            <a:pPr lvl="0"/>
            <a:endParaRPr lang="en-US" sz="1200" kern="1200" dirty="0">
              <a:solidFill>
                <a:schemeClr val="tx1"/>
              </a:solidFill>
              <a:effectLst/>
              <a:latin typeface="+mn-lt"/>
              <a:ea typeface="+mn-ea"/>
              <a:cs typeface="+mn-cs"/>
            </a:endParaRPr>
          </a:p>
          <a:p>
            <a:r>
              <a:rPr lang="pt-BR" sz="1200" kern="1200" dirty="0" smtClean="0">
                <a:solidFill>
                  <a:schemeClr val="tx1"/>
                </a:solidFill>
                <a:effectLst/>
                <a:latin typeface="+mn-lt"/>
                <a:ea typeface="+mn-ea"/>
                <a:cs typeface="+mn-cs"/>
              </a:rPr>
              <a:t>Achámos que esta infografia à direita do slide seria útil. Pode resumir os mandatos do RSI aos países em quatro acções: detectar, avaliar, relatar e responder.</a:t>
            </a:r>
            <a:endParaRPr lang="pt-B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a:p>
        </p:txBody>
      </p:sp>
    </p:spTree>
    <p:extLst>
      <p:ext uri="{BB962C8B-B14F-4D97-AF65-F5344CB8AC3E}">
        <p14:creationId xmlns:p14="http://schemas.microsoft.com/office/powerpoint/2010/main" xmlns="" val="147269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1200" kern="1200" dirty="0" smtClean="0">
                <a:solidFill>
                  <a:schemeClr val="tx1"/>
                </a:solidFill>
                <a:effectLst/>
                <a:latin typeface="+mn-lt"/>
                <a:ea typeface="+mn-ea"/>
                <a:cs typeface="+mn-cs"/>
              </a:rPr>
              <a:t>Mas agora vamos ao ponto de partida para o trabalho! É por isso que estamos aqui!</a:t>
            </a:r>
          </a:p>
          <a:p>
            <a:pPr lvl="0"/>
            <a:r>
              <a:rPr lang="pt-BR" sz="1200" kern="1200" dirty="0" smtClean="0">
                <a:solidFill>
                  <a:schemeClr val="tx1"/>
                </a:solidFill>
                <a:effectLst/>
                <a:latin typeface="+mn-lt"/>
                <a:ea typeface="+mn-ea"/>
                <a:cs typeface="+mn-cs"/>
              </a:rPr>
              <a:t>Sabia que 27 dos 66 artigos dentro do RSI são relevantes para os viajantes e pontos de entrada? Isto sublinha a importância do seu trabalho. Iremos concentrar-nos nos artigos mais relevantes e em todas as 12 capacidades fundamentais de hoje.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a:p>
        </p:txBody>
      </p:sp>
    </p:spTree>
    <p:extLst>
      <p:ext uri="{BB962C8B-B14F-4D97-AF65-F5344CB8AC3E}">
        <p14:creationId xmlns:p14="http://schemas.microsoft.com/office/powerpoint/2010/main" xmlns="" val="3475624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A OMS nos dará uma visão geral do trabalho específico do PDE no RSI. </a:t>
            </a:r>
          </a:p>
          <a:p>
            <a:endParaRPr lang="pt-BR" dirty="0" smtClean="0"/>
          </a:p>
          <a:p>
            <a:r>
              <a:rPr lang="pt-BR" dirty="0" smtClean="0"/>
              <a:t>Este vídeo foi feito antes do surto de Ébola de 2014 na África Ocidental, mas continua a ser relevante. Tem cerca de 4 minutos de duração.</a:t>
            </a:r>
          </a:p>
          <a:p>
            <a:endParaRPr lang="pt-BR" dirty="0" smtClean="0"/>
          </a:p>
          <a:p>
            <a:r>
              <a:rPr lang="pt-BR" i="1" dirty="0" smtClean="0"/>
              <a:t>Peça às pessoas para verem o vídeo.</a:t>
            </a:r>
          </a:p>
          <a:p>
            <a:endParaRPr lang="en-US"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pPr/>
              <a:t>6</a:t>
            </a:fld>
            <a:endParaRPr lang="en-US"/>
          </a:p>
        </p:txBody>
      </p:sp>
    </p:spTree>
    <p:extLst>
      <p:ext uri="{BB962C8B-B14F-4D97-AF65-F5344CB8AC3E}">
        <p14:creationId xmlns:p14="http://schemas.microsoft.com/office/powerpoint/2010/main" xmlns="" val="844013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Antes de chegarmos às capacidades fundamentais, vamos voltar a nossa atenção para os artigos relevantes do RSI para nós no PDE. </a:t>
            </a:r>
          </a:p>
          <a:p>
            <a:endParaRPr lang="pt-BR" dirty="0" smtClean="0"/>
          </a:p>
          <a:p>
            <a:r>
              <a:rPr lang="pt-BR" dirty="0" smtClean="0"/>
              <a:t>Quais são eles, e como se aplicam ao nosso trabalho?</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7</a:t>
            </a:fld>
            <a:endParaRPr lang="en-US"/>
          </a:p>
        </p:txBody>
      </p:sp>
    </p:spTree>
    <p:extLst>
      <p:ext uri="{BB962C8B-B14F-4D97-AF65-F5344CB8AC3E}">
        <p14:creationId xmlns:p14="http://schemas.microsoft.com/office/powerpoint/2010/main" xmlns="" val="191430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pt-BR" dirty="0" smtClean="0"/>
              <a:t>Comecemos pelo Artigo 19º, que é rotulado de obrigações gerais.</a:t>
            </a:r>
          </a:p>
          <a:p>
            <a:pPr marL="0" indent="0">
              <a:buFont typeface="Arial" panose="020B0604020202020204" pitchFamily="34" charset="0"/>
              <a:buNone/>
            </a:pPr>
            <a:endParaRPr lang="pt-BR" dirty="0" smtClean="0"/>
          </a:p>
          <a:p>
            <a:pPr marL="0" indent="0">
              <a:buFont typeface="Arial" panose="020B0604020202020204" pitchFamily="34" charset="0"/>
              <a:buNone/>
            </a:pPr>
            <a:r>
              <a:rPr lang="pt-BR" dirty="0" smtClean="0"/>
              <a:t>As capacidades centrais serão cobertas mais tarde, mas incluem o desenvolvimento de um </a:t>
            </a:r>
            <a:r>
              <a:rPr lang="pt-BR" sz="1200" kern="1200" dirty="0" smtClean="0">
                <a:solidFill>
                  <a:schemeClr val="tx1"/>
                </a:solidFill>
                <a:effectLst/>
                <a:latin typeface="+mn-lt"/>
                <a:ea typeface="+mn-ea"/>
                <a:cs typeface="+mn-cs"/>
              </a:rPr>
              <a:t>ESPPI</a:t>
            </a:r>
            <a:r>
              <a:rPr lang="pt-BR" dirty="0" smtClean="0"/>
              <a:t>, </a:t>
            </a:r>
            <a:r>
              <a:rPr lang="pt-BR" dirty="0" smtClean="0"/>
              <a:t>que é um Plano de Resposta de Emergência de Saúde Pública. Idealmente, cada PDE deveria ter um destes. </a:t>
            </a:r>
          </a:p>
          <a:p>
            <a:pPr marL="0" indent="0">
              <a:buFont typeface="Arial" panose="020B0604020202020204" pitchFamily="34" charset="0"/>
              <a:buNone/>
            </a:pPr>
            <a:endParaRPr lang="en-US" baseline="0" dirty="0"/>
          </a:p>
          <a:p>
            <a:pPr marL="0" indent="0">
              <a:buFont typeface="Arial" panose="020B0604020202020204" pitchFamily="34" charset="0"/>
              <a:buNone/>
            </a:pPr>
            <a:r>
              <a:rPr lang="pt-BR" baseline="0" dirty="0" smtClean="0"/>
              <a:t>O artigo 19º também quer que identifiquemos a autoridade competente. O que é uma autoridade competente? É uma autoridade - ou uma agência - responsável pela implementação e aplicação do RSI. Agora, o RSI é enorme. Uma autoridade competente não pode fazer tudo. Mas para a secção PDE - o que estamos aqui a fazer - a autoridade competente é você, [agência de saúde do PDE]. É a sua função.</a:t>
            </a:r>
            <a:endParaRPr lang="pt-BR" baseline="0" dirty="0"/>
          </a:p>
        </p:txBody>
      </p:sp>
      <p:sp>
        <p:nvSpPr>
          <p:cNvPr id="4" name="Slide Number Placeholder 3"/>
          <p:cNvSpPr>
            <a:spLocks noGrp="1"/>
          </p:cNvSpPr>
          <p:nvPr>
            <p:ph type="sldNum" sz="quarter" idx="10"/>
          </p:nvPr>
        </p:nvSpPr>
        <p:spPr/>
        <p:txBody>
          <a:bodyPr/>
          <a:lstStyle/>
          <a:p>
            <a:fld id="{6895EC3E-5F7C-4026-BED3-E19168FBF3EC}" type="slidenum">
              <a:rPr lang="en-US" smtClean="0"/>
              <a:pPr/>
              <a:t>8</a:t>
            </a:fld>
            <a:endParaRPr lang="en-US" dirty="0"/>
          </a:p>
        </p:txBody>
      </p:sp>
    </p:spTree>
    <p:extLst>
      <p:ext uri="{BB962C8B-B14F-4D97-AF65-F5344CB8AC3E}">
        <p14:creationId xmlns:p14="http://schemas.microsoft.com/office/powerpoint/2010/main" xmlns="" val="2867449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 </a:t>
            </a:r>
            <a:r>
              <a:rPr lang="pt-BR" sz="1200" kern="1200" dirty="0" smtClean="0">
                <a:solidFill>
                  <a:schemeClr val="tx1"/>
                </a:solidFill>
                <a:effectLst/>
                <a:latin typeface="+mn-lt"/>
                <a:ea typeface="+mn-ea"/>
                <a:cs typeface="+mn-cs"/>
              </a:rPr>
              <a:t>Consultar o Artigo 23º do RSI. Este artigo estabelece simplesmente que os países podem exigir informações sobre os viajantes sobre o seu destino e saúde, para rastreio de contactos ou para outros fins.</a:t>
            </a:r>
          </a:p>
          <a:p>
            <a:pPr lvl="0"/>
            <a:r>
              <a:rPr lang="pt-BR" sz="1200" kern="1200" dirty="0" smtClean="0">
                <a:solidFill>
                  <a:schemeClr val="tx1"/>
                </a:solidFill>
                <a:effectLst/>
                <a:latin typeface="+mn-lt"/>
                <a:ea typeface="+mn-ea"/>
                <a:cs typeface="+mn-cs"/>
              </a:rPr>
              <a:t>Isto também dá permissão para conduzir outras medidas de saúde - conforme a necessidade e se necessário - para ajudar a prevenir a propagação de doenças.</a:t>
            </a:r>
            <a:endParaRPr lang="pt-B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895EC3E-5F7C-4026-BED3-E19168FBF3EC}" type="slidenum">
              <a:rPr lang="en-US" smtClean="0"/>
              <a:pPr/>
              <a:t>9</a:t>
            </a:fld>
            <a:endParaRPr lang="en-US" dirty="0"/>
          </a:p>
        </p:txBody>
      </p:sp>
    </p:spTree>
    <p:extLst>
      <p:ext uri="{BB962C8B-B14F-4D97-AF65-F5344CB8AC3E}">
        <p14:creationId xmlns:p14="http://schemas.microsoft.com/office/powerpoint/2010/main" xmlns="" val="3417450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Passemos agora ao Artigo 24º. Isto é apenas uma informação para si, uma vez que a audiência é de pilotos de linha aérea e da indústria aérea. Mas é importante saber que o RSI também exige informações da parte deles.</a:t>
            </a:r>
          </a:p>
          <a:p>
            <a:endParaRPr lang="pt-BR" dirty="0" smtClean="0"/>
          </a:p>
          <a:p>
            <a:r>
              <a:rPr lang="pt-BR" dirty="0" smtClean="0"/>
              <a:t>Os pilotos e os aviões têm de cumprir as medidas de saúde, e têm de comunicar os viajantes doentes a um PDE e à autoridade sanitária. </a:t>
            </a:r>
            <a:endParaRPr lang="en-US" dirty="0"/>
          </a:p>
        </p:txBody>
      </p:sp>
      <p:sp>
        <p:nvSpPr>
          <p:cNvPr id="4" name="Slide Number Placeholder 3"/>
          <p:cNvSpPr>
            <a:spLocks noGrp="1"/>
          </p:cNvSpPr>
          <p:nvPr>
            <p:ph type="sldNum" sz="quarter" idx="10"/>
          </p:nvPr>
        </p:nvSpPr>
        <p:spPr/>
        <p:txBody>
          <a:bodyPr/>
          <a:lstStyle/>
          <a:p>
            <a:fld id="{6895EC3E-5F7C-4026-BED3-E19168FBF3EC}" type="slidenum">
              <a:rPr lang="en-US" smtClean="0"/>
              <a:pPr/>
              <a:t>10</a:t>
            </a:fld>
            <a:endParaRPr lang="en-US" dirty="0"/>
          </a:p>
        </p:txBody>
      </p:sp>
    </p:spTree>
    <p:extLst>
      <p:ext uri="{BB962C8B-B14F-4D97-AF65-F5344CB8AC3E}">
        <p14:creationId xmlns:p14="http://schemas.microsoft.com/office/powerpoint/2010/main" xmlns="" val="19331980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pPr/>
              <a:t>8/30/2021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pPr/>
              <a:t>8/30/2021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pPr/>
              <a:t>8/30/2021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pPr/>
              <a:t>8/30/2021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ol1cah8zItk"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pt-BR" dirty="0" smtClean="0"/>
              <a:t>O Regulamento </a:t>
            </a:r>
            <a:r>
              <a:rPr lang="pt-BR" dirty="0"/>
              <a:t>Sanitário Internacional e </a:t>
            </a:r>
            <a:r>
              <a:rPr lang="pt-BR" dirty="0" smtClean="0"/>
              <a:t>a Gestão </a:t>
            </a:r>
            <a:r>
              <a:rPr lang="pt-BR" dirty="0"/>
              <a:t>de </a:t>
            </a:r>
            <a:r>
              <a:rPr lang="pt-BR" dirty="0" smtClean="0"/>
              <a:t>Emergências</a:t>
            </a:r>
            <a:endParaRPr lang="en-US" b="1" dirty="0"/>
          </a:p>
        </p:txBody>
      </p:sp>
      <p:sp>
        <p:nvSpPr>
          <p:cNvPr id="3" name="Subtitle 2"/>
          <p:cNvSpPr>
            <a:spLocks noGrp="1"/>
          </p:cNvSpPr>
          <p:nvPr>
            <p:ph type="subTitle" idx="1"/>
          </p:nvPr>
        </p:nvSpPr>
        <p:spPr>
          <a:xfrm>
            <a:off x="1154955" y="4777379"/>
            <a:ext cx="8825658" cy="1612131"/>
          </a:xfrm>
        </p:spPr>
        <p:txBody>
          <a:bodyPr/>
          <a:lstStyle/>
          <a:p>
            <a:r>
              <a:rPr lang="en-US" dirty="0" smtClean="0"/>
              <a:t>PROGRAMA DE FORMAÇÃO DE FORMADORES</a:t>
            </a:r>
            <a:endParaRPr lang="en-US" dirty="0"/>
          </a:p>
          <a:p>
            <a:r>
              <a:rPr lang="en-US" dirty="0" smtClean="0"/>
              <a:t>[</a:t>
            </a:r>
            <a:r>
              <a:rPr lang="en-US" dirty="0" smtClean="0">
                <a:solidFill>
                  <a:srgbClr val="FF0000"/>
                </a:solidFill>
              </a:rPr>
              <a:t>Data</a:t>
            </a:r>
            <a:r>
              <a:rPr lang="en-US" dirty="0" smtClean="0"/>
              <a:t>]</a:t>
            </a:r>
            <a:endParaRPr lang="en-US" dirty="0"/>
          </a:p>
        </p:txBody>
      </p:sp>
    </p:spTree>
    <p:extLst>
      <p:ext uri="{BB962C8B-B14F-4D97-AF65-F5344CB8AC3E}">
        <p14:creationId xmlns:p14="http://schemas.microsoft.com/office/powerpoint/2010/main" xmlns=""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104" y="787033"/>
            <a:ext cx="11357811" cy="1057177"/>
          </a:xfrm>
        </p:spPr>
        <p:txBody>
          <a:bodyPr/>
          <a:lstStyle/>
          <a:p>
            <a:r>
              <a:rPr lang="pt-BR" sz="3200" dirty="0"/>
              <a:t>Operadores de transporte (artigo 24º) Navios e aeronaves nos </a:t>
            </a:r>
            <a:r>
              <a:rPr lang="pt-BR" sz="3200" dirty="0" smtClean="0"/>
              <a:t>Pontos </a:t>
            </a:r>
            <a:r>
              <a:rPr lang="pt-BR" sz="3200" dirty="0"/>
              <a:t>de </a:t>
            </a:r>
            <a:r>
              <a:rPr lang="pt-BR" sz="3200" dirty="0" smtClean="0"/>
              <a:t>Entrada </a:t>
            </a:r>
            <a:r>
              <a:rPr lang="pt-BR" sz="3200" dirty="0"/>
              <a:t>(artigo 28º)</a:t>
            </a:r>
            <a:r>
              <a:rPr lang="en-US" sz="3200" dirty="0" smtClean="0"/>
              <a:t/>
            </a:r>
            <a:br>
              <a:rPr lang="en-US" sz="3200" dirty="0" smtClean="0"/>
            </a:br>
            <a:endParaRPr lang="en-US" sz="3200" dirty="0"/>
          </a:p>
        </p:txBody>
      </p:sp>
      <p:sp>
        <p:nvSpPr>
          <p:cNvPr id="3" name="Content Placeholder 2"/>
          <p:cNvSpPr>
            <a:spLocks noGrp="1"/>
          </p:cNvSpPr>
          <p:nvPr>
            <p:ph idx="1"/>
          </p:nvPr>
        </p:nvSpPr>
        <p:spPr>
          <a:xfrm>
            <a:off x="3742205" y="2478512"/>
            <a:ext cx="4415590" cy="3416300"/>
          </a:xfrm>
        </p:spPr>
        <p:txBody>
          <a:bodyPr>
            <a:normAutofit lnSpcReduction="10000"/>
          </a:bodyPr>
          <a:lstStyle/>
          <a:p>
            <a:r>
              <a:rPr lang="pt-BR" sz="2000" dirty="0"/>
              <a:t>Operações de transporte</a:t>
            </a:r>
          </a:p>
          <a:p>
            <a:pPr lvl="1"/>
            <a:r>
              <a:rPr lang="pt-BR" dirty="0"/>
              <a:t>Cumprir com todas as medidas de saúde</a:t>
            </a:r>
          </a:p>
          <a:p>
            <a:pPr lvl="1"/>
            <a:r>
              <a:rPr lang="pt-BR" dirty="0"/>
              <a:t>Informar os viajantes sobre as medidas de saúde em vigor a bordo</a:t>
            </a:r>
          </a:p>
          <a:p>
            <a:pPr marL="457200" lvl="1" indent="0">
              <a:buNone/>
            </a:pPr>
            <a:endParaRPr lang="en-US" sz="600" dirty="0"/>
          </a:p>
          <a:p>
            <a:r>
              <a:rPr lang="pt-BR" sz="2000" dirty="0"/>
              <a:t>Aeronaves nos pontos de entrada</a:t>
            </a:r>
          </a:p>
          <a:p>
            <a:pPr lvl="1"/>
            <a:r>
              <a:rPr lang="pt-BR" dirty="0"/>
              <a:t>Relatar doenças que possam ser uma doença transmissível aos serviços de tráfego aéreo</a:t>
            </a:r>
          </a:p>
          <a:p>
            <a:endParaRPr lang="en-US" dirty="0"/>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438312" y="2490540"/>
            <a:ext cx="3340603" cy="2641048"/>
          </a:xfrm>
          <a:prstGeom prst="rect">
            <a:avLst/>
          </a:prstGeom>
        </p:spPr>
      </p:pic>
      <p:sp>
        <p:nvSpPr>
          <p:cNvPr id="6" name="Slide Number Placeholder 5"/>
          <p:cNvSpPr>
            <a:spLocks noGrp="1"/>
          </p:cNvSpPr>
          <p:nvPr>
            <p:ph type="sldNum" sz="quarter" idx="12"/>
          </p:nvPr>
        </p:nvSpPr>
        <p:spPr/>
        <p:txBody>
          <a:bodyPr/>
          <a:lstStyle/>
          <a:p>
            <a:fld id="{D57F1E4F-1CFF-5643-939E-217C01CDF565}" type="slidenum">
              <a:rPr lang="en-US" smtClean="0"/>
              <a:pPr/>
              <a:t>10</a:t>
            </a:fld>
            <a:endParaRPr lang="en-US" dirty="0"/>
          </a:p>
        </p:txBody>
      </p:sp>
      <p:sp>
        <p:nvSpPr>
          <p:cNvPr id="8" name="Rectangle 7"/>
          <p:cNvSpPr/>
          <p:nvPr/>
        </p:nvSpPr>
        <p:spPr>
          <a:xfrm>
            <a:off x="8365548" y="5131587"/>
            <a:ext cx="3413367" cy="923330"/>
          </a:xfrm>
          <a:prstGeom prst="rect">
            <a:avLst/>
          </a:prstGeom>
        </p:spPr>
        <p:txBody>
          <a:bodyPr wrap="square">
            <a:spAutoFit/>
          </a:bodyPr>
          <a:lstStyle/>
          <a:p>
            <a:pPr algn="ctr"/>
            <a:r>
              <a:rPr lang="pt-BR" dirty="0">
                <a:solidFill>
                  <a:srgbClr val="FF0000"/>
                </a:solidFill>
              </a:rPr>
              <a:t>Exemplo de fotografia; actualizar com fotografia específica do país</a:t>
            </a:r>
          </a:p>
        </p:txBody>
      </p:sp>
      <p:pic>
        <p:nvPicPr>
          <p:cNvPr id="9" name="Picture 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79471" y="2095334"/>
            <a:ext cx="1905905" cy="44779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35923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9300489" cy="706964"/>
          </a:xfrm>
        </p:spPr>
        <p:txBody>
          <a:bodyPr/>
          <a:lstStyle/>
          <a:p>
            <a:r>
              <a:rPr lang="pt-BR" sz="3200" dirty="0"/>
              <a:t>Viajantes sob Observação da Saúde Pública (Artigo 30º)</a:t>
            </a:r>
            <a:endParaRPr lang="en-US" sz="3200" dirty="0"/>
          </a:p>
        </p:txBody>
      </p:sp>
      <p:sp>
        <p:nvSpPr>
          <p:cNvPr id="3" name="Content Placeholder 2"/>
          <p:cNvSpPr>
            <a:spLocks noGrp="1"/>
          </p:cNvSpPr>
          <p:nvPr>
            <p:ph idx="1"/>
          </p:nvPr>
        </p:nvSpPr>
        <p:spPr>
          <a:xfrm>
            <a:off x="517281" y="2519279"/>
            <a:ext cx="5483469" cy="3416300"/>
          </a:xfrm>
        </p:spPr>
        <p:txBody>
          <a:bodyPr>
            <a:normAutofit/>
          </a:bodyPr>
          <a:lstStyle/>
          <a:p>
            <a:r>
              <a:rPr lang="pt-BR" sz="2000" dirty="0"/>
              <a:t>Determinação do risco para a saúde pública</a:t>
            </a:r>
          </a:p>
          <a:p>
            <a:r>
              <a:rPr lang="pt-BR" sz="2000" dirty="0"/>
              <a:t>Continuação da viagem internacional</a:t>
            </a:r>
          </a:p>
          <a:p>
            <a:r>
              <a:rPr lang="pt-BR" sz="2000" dirty="0"/>
              <a:t>Notificação à autoridade competente do destino final do viajante</a:t>
            </a:r>
          </a:p>
        </p:txBody>
      </p:sp>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60870" y="1201152"/>
            <a:ext cx="5231130" cy="5287683"/>
          </a:xfrm>
          <a:prstGeom prst="rect">
            <a:avLst/>
          </a:prstGeom>
        </p:spPr>
      </p:pic>
      <p:sp>
        <p:nvSpPr>
          <p:cNvPr id="5" name="Oval 4"/>
          <p:cNvSpPr/>
          <p:nvPr/>
        </p:nvSpPr>
        <p:spPr>
          <a:xfrm>
            <a:off x="7283699" y="4981072"/>
            <a:ext cx="2066041" cy="8181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11</a:t>
            </a:fld>
            <a:endParaRPr lang="en-US" dirty="0"/>
          </a:p>
        </p:txBody>
      </p:sp>
      <p:sp>
        <p:nvSpPr>
          <p:cNvPr id="7" name="TextBox 6"/>
          <p:cNvSpPr txBox="1"/>
          <p:nvPr/>
        </p:nvSpPr>
        <p:spPr>
          <a:xfrm>
            <a:off x="9238815" y="4589039"/>
            <a:ext cx="2842260" cy="646331"/>
          </a:xfrm>
          <a:prstGeom prst="rect">
            <a:avLst/>
          </a:prstGeom>
          <a:noFill/>
        </p:spPr>
        <p:txBody>
          <a:bodyPr wrap="square" rtlCol="0">
            <a:spAutoFit/>
          </a:bodyPr>
          <a:lstStyle/>
          <a:p>
            <a:pPr algn="ctr"/>
            <a:r>
              <a:rPr lang="pt-BR" sz="1200" dirty="0"/>
              <a:t>Ajuda parcial [</a:t>
            </a:r>
            <a:r>
              <a:rPr lang="pt-BR" sz="1200" dirty="0">
                <a:solidFill>
                  <a:srgbClr val="FF0000"/>
                </a:solidFill>
              </a:rPr>
              <a:t>exemplo</a:t>
            </a:r>
            <a:r>
              <a:rPr lang="pt-BR" sz="1200" dirty="0"/>
              <a:t>] de trabalho de detecção e resposta de rotina ao viajante doente </a:t>
            </a:r>
          </a:p>
        </p:txBody>
      </p:sp>
    </p:spTree>
    <p:extLst>
      <p:ext uri="{BB962C8B-B14F-4D97-AF65-F5344CB8AC3E}">
        <p14:creationId xmlns:p14="http://schemas.microsoft.com/office/powerpoint/2010/main" xmlns="" val="445802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Colaboração e Assistência(Artigo 44º)</a:t>
            </a:r>
            <a:endParaRPr lang="pt-PT" dirty="0"/>
          </a:p>
        </p:txBody>
      </p:sp>
      <p:sp>
        <p:nvSpPr>
          <p:cNvPr id="3" name="Content Placeholder 2"/>
          <p:cNvSpPr>
            <a:spLocks noGrp="1"/>
          </p:cNvSpPr>
          <p:nvPr>
            <p:ph idx="1"/>
          </p:nvPr>
        </p:nvSpPr>
        <p:spPr>
          <a:xfrm>
            <a:off x="457123" y="2459121"/>
            <a:ext cx="8761412" cy="3416300"/>
          </a:xfrm>
        </p:spPr>
        <p:txBody>
          <a:bodyPr/>
          <a:lstStyle/>
          <a:p>
            <a:r>
              <a:rPr lang="pt-BR" sz="2000" dirty="0"/>
              <a:t>Colaboração com outros Estados Partes</a:t>
            </a:r>
          </a:p>
          <a:p>
            <a:pPr lvl="1"/>
            <a:r>
              <a:rPr lang="pt-BR" dirty="0"/>
              <a:t>Detecção, avaliação e resposta</a:t>
            </a:r>
          </a:p>
          <a:p>
            <a:pPr lvl="1"/>
            <a:r>
              <a:rPr lang="pt-BR" dirty="0"/>
              <a:t>Cooperação técnica e apoio logístico</a:t>
            </a:r>
          </a:p>
          <a:p>
            <a:pPr lvl="1"/>
            <a:r>
              <a:rPr lang="pt-BR" dirty="0"/>
              <a:t>Redes bilaterais/regionais</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sp>
        <p:nvSpPr>
          <p:cNvPr id="5" name="Rectangle 4"/>
          <p:cNvSpPr/>
          <p:nvPr/>
        </p:nvSpPr>
        <p:spPr>
          <a:xfrm>
            <a:off x="6952891" y="2967487"/>
            <a:ext cx="4796286" cy="27777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644350" y="3756174"/>
            <a:ext cx="3413367" cy="1754326"/>
          </a:xfrm>
          <a:prstGeom prst="rect">
            <a:avLst/>
          </a:prstGeom>
        </p:spPr>
        <p:txBody>
          <a:bodyPr wrap="square">
            <a:spAutoFit/>
          </a:bodyPr>
          <a:lstStyle/>
          <a:p>
            <a:pPr algn="ctr"/>
            <a:r>
              <a:rPr lang="pt-BR" dirty="0">
                <a:solidFill>
                  <a:srgbClr val="FF0000"/>
                </a:solidFill>
              </a:rPr>
              <a:t>Considere a possibilidade de adicionar uma fotografia específica do país </a:t>
            </a:r>
            <a:r>
              <a:rPr lang="pt-BR" dirty="0" smtClean="0">
                <a:solidFill>
                  <a:srgbClr val="FF0000"/>
                </a:solidFill>
              </a:rPr>
              <a:t>da travessia terrestre e </a:t>
            </a:r>
            <a:r>
              <a:rPr lang="pt-BR" dirty="0">
                <a:solidFill>
                  <a:srgbClr val="FF0000"/>
                </a:solidFill>
              </a:rPr>
              <a:t>comunicação transfronteiriça </a:t>
            </a:r>
          </a:p>
        </p:txBody>
      </p:sp>
    </p:spTree>
    <p:extLst>
      <p:ext uri="{BB962C8B-B14F-4D97-AF65-F5344CB8AC3E}">
        <p14:creationId xmlns:p14="http://schemas.microsoft.com/office/powerpoint/2010/main" xmlns="" val="15729926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Capacidades Fundamentais</a:t>
            </a:r>
            <a:endParaRPr lang="pt-PT" dirty="0"/>
          </a:p>
        </p:txBody>
      </p:sp>
      <p:sp>
        <p:nvSpPr>
          <p:cNvPr id="3" name="Text Placeholder 2"/>
          <p:cNvSpPr>
            <a:spLocks noGrp="1"/>
          </p:cNvSpPr>
          <p:nvPr>
            <p:ph type="body" idx="1"/>
          </p:nvPr>
        </p:nvSpPr>
        <p:spPr/>
        <p:txBody>
          <a:bodyPr/>
          <a:lstStyle/>
          <a:p>
            <a:r>
              <a:rPr lang="pt-BR" dirty="0"/>
              <a:t>Para pontos de entrada</a:t>
            </a:r>
          </a:p>
          <a:p>
            <a:endParaRPr lang="pt-BR" dirty="0"/>
          </a:p>
          <a:p>
            <a:r>
              <a:rPr lang="pt-BR" dirty="0"/>
              <a:t>RSI Anexo 1B</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xmlns="" val="1380584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Lembre-se das Capacidades Fundamentais: Em </a:t>
            </a:r>
            <a:r>
              <a:rPr lang="pt-BR" dirty="0" smtClean="0"/>
              <a:t>todo o tempo...</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xmlns="" val="1941529237"/>
              </p:ext>
            </p:extLst>
          </p:nvPr>
        </p:nvGraphicFramePr>
        <p:xfrm>
          <a:off x="423333" y="2413773"/>
          <a:ext cx="11307456" cy="4142473"/>
        </p:xfrm>
        <a:graphic>
          <a:graphicData uri="http://schemas.openxmlformats.org/drawingml/2006/table">
            <a:tbl>
              <a:tblPr firstRow="1" firstCol="1" bandRow="1"/>
              <a:tblGrid>
                <a:gridCol w="11307456">
                  <a:extLst>
                    <a:ext uri="{9D8B030D-6E8A-4147-A177-3AD203B41FA5}">
                      <a16:colId xmlns="" xmlns:a16="http://schemas.microsoft.com/office/drawing/2014/main" val="20000"/>
                    </a:ext>
                  </a:extLst>
                </a:gridCol>
              </a:tblGrid>
              <a:tr h="292555">
                <a:tc>
                  <a:txBody>
                    <a:bodyPr/>
                    <a:lstStyle/>
                    <a:p>
                      <a:pPr marL="0" marR="0" algn="ctr">
                        <a:lnSpc>
                          <a:spcPct val="115000"/>
                        </a:lnSpc>
                        <a:spcBef>
                          <a:spcPts val="0"/>
                        </a:spcBef>
                        <a:spcAft>
                          <a:spcPts val="0"/>
                        </a:spcAft>
                      </a:pPr>
                      <a:r>
                        <a:rPr lang="en-US" sz="1800" b="1" dirty="0" err="1" smtClean="0">
                          <a:effectLst/>
                          <a:latin typeface="Calibri" panose="020F0502020204030204" pitchFamily="34" charset="0"/>
                          <a:ea typeface="Calibri" panose="020F0502020204030204" pitchFamily="34" charset="0"/>
                          <a:cs typeface="Times New Roman" panose="02020603050405020304" pitchFamily="18" charset="0"/>
                        </a:rPr>
                        <a:t>Capacidade</a:t>
                      </a:r>
                      <a:r>
                        <a:rPr lang="en-US" sz="1800" b="1" baseline="0" dirty="0" err="1" smtClean="0">
                          <a:effectLst/>
                          <a:latin typeface="Calibri" panose="020F0502020204030204" pitchFamily="34" charset="0"/>
                          <a:ea typeface="Calibri" panose="020F0502020204030204" pitchFamily="34" charset="0"/>
                          <a:cs typeface="Times New Roman" panose="02020603050405020304" pitchFamily="18" charset="0"/>
                        </a:rPr>
                        <a:t>s</a:t>
                      </a:r>
                      <a:r>
                        <a:rPr lang="en-US" sz="1800" b="1"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800" b="1" baseline="0" dirty="0" err="1" smtClean="0">
                          <a:effectLst/>
                          <a:latin typeface="Calibri" panose="020F0502020204030204" pitchFamily="34" charset="0"/>
                          <a:ea typeface="Calibri" panose="020F0502020204030204" pitchFamily="34" charset="0"/>
                          <a:cs typeface="Times New Roman" panose="02020603050405020304" pitchFamily="18" charset="0"/>
                        </a:rPr>
                        <a:t>Fundamentais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extLst>
                  <a:ext uri="{0D108BD9-81ED-4DB2-BD59-A6C34878D82A}">
                    <a16:rowId xmlns="" xmlns:a16="http://schemas.microsoft.com/office/drawing/2014/main" val="10000"/>
                  </a:ext>
                </a:extLst>
              </a:tr>
              <a:tr h="292555">
                <a:tc>
                  <a:txBody>
                    <a:bodyPr/>
                    <a:lstStyle/>
                    <a:p>
                      <a:pPr marL="0" marR="0">
                        <a:lnSpc>
                          <a:spcPct val="115000"/>
                        </a:lnSpc>
                        <a:spcBef>
                          <a:spcPts val="0"/>
                        </a:spcBef>
                        <a:spcAft>
                          <a:spcPts val="0"/>
                        </a:spcAft>
                      </a:pPr>
                      <a:r>
                        <a:rPr lang="en-US" sz="1800" b="1" dirty="0" err="1" smtClean="0">
                          <a:effectLst/>
                          <a:latin typeface="Calibri" panose="020F0502020204030204" pitchFamily="34" charset="0"/>
                          <a:ea typeface="Calibri" panose="020F0502020204030204" pitchFamily="34" charset="0"/>
                          <a:cs typeface="Times New Roman" panose="02020603050405020304" pitchFamily="18" charset="0"/>
                        </a:rPr>
                        <a:t>Em</a:t>
                      </a:r>
                      <a:r>
                        <a:rPr lang="en-US" sz="1800" b="1"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800" b="1" baseline="0" dirty="0" err="1" smtClean="0">
                          <a:effectLst/>
                          <a:latin typeface="Calibri" panose="020F0502020204030204" pitchFamily="34" charset="0"/>
                          <a:ea typeface="Calibri" panose="020F0502020204030204" pitchFamily="34" charset="0"/>
                          <a:cs typeface="Times New Roman" panose="02020603050405020304" pitchFamily="18" charset="0"/>
                        </a:rPr>
                        <a:t>todo</a:t>
                      </a:r>
                      <a:r>
                        <a:rPr lang="en-US" sz="1800" b="1" baseline="0" dirty="0" smtClean="0">
                          <a:effectLst/>
                          <a:latin typeface="Calibri" panose="020F0502020204030204" pitchFamily="34" charset="0"/>
                          <a:ea typeface="Calibri" panose="020F0502020204030204" pitchFamily="34" charset="0"/>
                          <a:cs typeface="Times New Roman" panose="02020603050405020304" pitchFamily="18" charset="0"/>
                        </a:rPr>
                        <a:t> o tempo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extLst>
                  <a:ext uri="{0D108BD9-81ED-4DB2-BD59-A6C34878D82A}">
                    <a16:rowId xmlns="" xmlns:a16="http://schemas.microsoft.com/office/drawing/2014/main" val="10001"/>
                  </a:ext>
                </a:extLst>
              </a:tr>
              <a:tr h="603379">
                <a:tc>
                  <a:txBody>
                    <a:bodyPr/>
                    <a:lstStyle/>
                    <a:p>
                      <a:pPr marL="0" marR="0">
                        <a:lnSpc>
                          <a:spcPct val="115000"/>
                        </a:lnSpc>
                        <a:spcBef>
                          <a:spcPts val="0"/>
                        </a:spcBef>
                        <a:spcAft>
                          <a:spcPts val="0"/>
                        </a:spcAft>
                      </a:pPr>
                      <a:r>
                        <a:rPr lang="pt-BR" sz="1800" dirty="0" smtClean="0">
                          <a:effectLst/>
                          <a:latin typeface="Calibri" panose="020F0502020204030204" pitchFamily="34" charset="0"/>
                          <a:ea typeface="Calibri" panose="020F0502020204030204" pitchFamily="34" charset="0"/>
                          <a:cs typeface="Times New Roman" panose="02020603050405020304" pitchFamily="18" charset="0"/>
                        </a:rPr>
                        <a:t>Fornecer acesso a (i) um serviço médico adequado, incluindo instalações de diagnóstico localizadas de modo a permitir uma rápida avaliação e tratamento de viajantes doentes, (ii) e pessoal, equipamento e instalações adequados</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356857">
                <a:tc>
                  <a:txBody>
                    <a:bodyPr/>
                    <a:lstStyle/>
                    <a:p>
                      <a:pPr marL="0" marR="0" lvl="0" indent="0" algn="l" defTabSz="457200" rtl="0" eaLnBrk="1" fontAlgn="auto" latinLnBrk="0" hangingPunct="1">
                        <a:lnSpc>
                          <a:spcPct val="115000"/>
                        </a:lnSpc>
                        <a:spcBef>
                          <a:spcPts val="0"/>
                        </a:spcBef>
                        <a:spcAft>
                          <a:spcPts val="0"/>
                        </a:spcAft>
                        <a:buClrTx/>
                        <a:buSzTx/>
                        <a:buFontTx/>
                        <a:buNone/>
                        <a:tabLst/>
                        <a:defRPr/>
                      </a:pPr>
                      <a:r>
                        <a:rPr lang="pt-BR" sz="1800" dirty="0" smtClean="0">
                          <a:effectLst/>
                          <a:latin typeface="Calibri" panose="020F0502020204030204" pitchFamily="34" charset="0"/>
                          <a:ea typeface="Calibri" panose="020F0502020204030204" pitchFamily="34" charset="0"/>
                          <a:cs typeface="Times New Roman" panose="02020603050405020304" pitchFamily="18" charset="0"/>
                        </a:rPr>
                        <a:t>Proporcionar acesso a equipamento e pessoal para o transporte de viajantes doentes para uma instalação médica apropriada</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86883143"/>
                  </a:ext>
                </a:extLst>
              </a:tr>
              <a:tr h="356857">
                <a:tc>
                  <a:txBody>
                    <a:bodyPr/>
                    <a:lstStyle/>
                    <a:p>
                      <a:pPr marL="0" marR="0">
                        <a:lnSpc>
                          <a:spcPct val="115000"/>
                        </a:lnSpc>
                        <a:spcBef>
                          <a:spcPts val="0"/>
                        </a:spcBef>
                        <a:spcAft>
                          <a:spcPts val="0"/>
                        </a:spcAft>
                      </a:pPr>
                      <a:r>
                        <a:rPr lang="pt-BR" sz="1800" dirty="0" smtClean="0">
                          <a:effectLst/>
                          <a:latin typeface="Calibri" panose="020F0502020204030204" pitchFamily="34" charset="0"/>
                          <a:ea typeface="Calibri" panose="020F0502020204030204" pitchFamily="34" charset="0"/>
                          <a:cs typeface="Times New Roman" panose="02020603050405020304" pitchFamily="18" charset="0"/>
                        </a:rPr>
                        <a:t>Fornecer pessoal formado para a inspecção dos transportes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828801059"/>
                  </a:ext>
                </a:extLst>
              </a:tr>
              <a:tr h="914203">
                <a:tc>
                  <a:txBody>
                    <a:bodyPr/>
                    <a:lstStyle/>
                    <a:p>
                      <a:pPr marL="0" marR="0">
                        <a:lnSpc>
                          <a:spcPct val="115000"/>
                        </a:lnSpc>
                        <a:spcBef>
                          <a:spcPts val="0"/>
                        </a:spcBef>
                        <a:spcAft>
                          <a:spcPts val="0"/>
                        </a:spcAft>
                      </a:pPr>
                      <a:r>
                        <a:rPr lang="pt-BR" sz="1800" dirty="0" smtClean="0">
                          <a:effectLst/>
                          <a:latin typeface="Calibri" panose="020F0502020204030204" pitchFamily="34" charset="0"/>
                          <a:ea typeface="Calibri" panose="020F0502020204030204" pitchFamily="34" charset="0"/>
                          <a:cs typeface="Times New Roman" panose="02020603050405020304" pitchFamily="18" charset="0"/>
                        </a:rPr>
                        <a:t>Assegurar um ambiente seguro para os viajantes que utilizam instalações do PDE, incluindo abastecimento de água potável, estabelecimentos alimentares, instalações de restauração em voo, casas de banho públicas, serviços adequados de eliminação de resíduos sólidos e líquidos e outras áreas de risco potencial, mediante a realização de programas de inspecção, conforme o caso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92555">
                <a:tc>
                  <a:txBody>
                    <a:bodyPr/>
                    <a:lstStyle/>
                    <a:p>
                      <a:pPr marL="0" marR="0">
                        <a:lnSpc>
                          <a:spcPct val="115000"/>
                        </a:lnSpc>
                        <a:spcBef>
                          <a:spcPts val="0"/>
                        </a:spcBef>
                        <a:spcAft>
                          <a:spcPts val="0"/>
                        </a:spcAft>
                      </a:pPr>
                      <a:r>
                        <a:rPr lang="pt-BR" sz="1800" dirty="0" smtClean="0">
                          <a:effectLst/>
                          <a:latin typeface="Calibri" panose="020F0502020204030204" pitchFamily="34" charset="0"/>
                          <a:ea typeface="Calibri" panose="020F0502020204030204" pitchFamily="34" charset="0"/>
                          <a:cs typeface="Times New Roman" panose="02020603050405020304" pitchFamily="18" charset="0"/>
                        </a:rPr>
                        <a:t>Fornecer, na medida do possível, um programa e pessoal treinado para o controlo de vectores e reservatórios nos PDE e nas proximidades.</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660876653"/>
                  </a:ext>
                </a:extLst>
              </a:tr>
            </a:tbl>
          </a:graphicData>
        </a:graphic>
      </p:graphicFrame>
    </p:spTree>
    <p:extLst>
      <p:ext uri="{BB962C8B-B14F-4D97-AF65-F5344CB8AC3E}">
        <p14:creationId xmlns:p14="http://schemas.microsoft.com/office/powerpoint/2010/main" xmlns="" val="28421310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288" y="679572"/>
            <a:ext cx="10190746" cy="706964"/>
          </a:xfrm>
        </p:spPr>
        <p:txBody>
          <a:bodyPr/>
          <a:lstStyle/>
          <a:p>
            <a:r>
              <a:rPr lang="pt-BR" dirty="0"/>
              <a:t>Lembre-se das Capacidades Fundamentais: Para Responder a Emergências...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xmlns="" val="747082897"/>
              </p:ext>
            </p:extLst>
          </p:nvPr>
        </p:nvGraphicFramePr>
        <p:xfrm>
          <a:off x="286042" y="2237964"/>
          <a:ext cx="11143959" cy="4486656"/>
        </p:xfrm>
        <a:graphic>
          <a:graphicData uri="http://schemas.openxmlformats.org/drawingml/2006/table">
            <a:tbl>
              <a:tblPr firstRow="1" firstCol="1" bandRow="1"/>
              <a:tblGrid>
                <a:gridCol w="11143959">
                  <a:extLst>
                    <a:ext uri="{9D8B030D-6E8A-4147-A177-3AD203B41FA5}">
                      <a16:colId xmlns="" xmlns:a16="http://schemas.microsoft.com/office/drawing/2014/main" val="20000"/>
                    </a:ext>
                  </a:extLst>
                </a:gridCol>
              </a:tblGrid>
              <a:tr h="256575">
                <a:tc>
                  <a:txBody>
                    <a:bodyPr/>
                    <a:lstStyle/>
                    <a:p>
                      <a:pPr marL="0" marR="0" algn="ctr">
                        <a:lnSpc>
                          <a:spcPct val="115000"/>
                        </a:lnSpc>
                        <a:spcBef>
                          <a:spcPts val="0"/>
                        </a:spcBef>
                        <a:spcAft>
                          <a:spcPts val="0"/>
                        </a:spcAft>
                      </a:pPr>
                      <a:r>
                        <a:rPr lang="en-US" sz="1600" b="1" dirty="0" err="1" smtClean="0">
                          <a:effectLst/>
                          <a:latin typeface="Calibri" panose="020F0502020204030204" pitchFamily="34" charset="0"/>
                          <a:ea typeface="Calibri" panose="020F0502020204030204" pitchFamily="34" charset="0"/>
                          <a:cs typeface="Times New Roman" panose="02020603050405020304" pitchFamily="18" charset="0"/>
                        </a:rPr>
                        <a:t>Capacidades</a:t>
                      </a:r>
                      <a:r>
                        <a:rPr lang="en-US" sz="1600" b="1"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600" b="1" baseline="0" dirty="0" err="1" smtClean="0">
                          <a:effectLst/>
                          <a:latin typeface="Calibri" panose="020F0502020204030204" pitchFamily="34" charset="0"/>
                          <a:ea typeface="Calibri" panose="020F0502020204030204" pitchFamily="34" charset="0"/>
                          <a:cs typeface="Times New Roman" panose="02020603050405020304" pitchFamily="18" charset="0"/>
                        </a:rPr>
                        <a:t>Fundamentais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extLst>
                  <a:ext uri="{0D108BD9-81ED-4DB2-BD59-A6C34878D82A}">
                    <a16:rowId xmlns="" xmlns:a16="http://schemas.microsoft.com/office/drawing/2014/main" val="10000"/>
                  </a:ext>
                </a:extLst>
              </a:tr>
              <a:tr h="256575">
                <a:tc>
                  <a:txBody>
                    <a:bodyPr/>
                    <a:lstStyle/>
                    <a:p>
                      <a:pPr marL="0" marR="0">
                        <a:lnSpc>
                          <a:spcPct val="115000"/>
                        </a:lnSpc>
                        <a:spcBef>
                          <a:spcPts val="0"/>
                        </a:spcBef>
                        <a:spcAft>
                          <a:spcPts val="0"/>
                        </a:spcAft>
                      </a:pPr>
                      <a:r>
                        <a:rPr lang="pt-BR" sz="1600" b="1" dirty="0" smtClean="0">
                          <a:effectLst/>
                          <a:latin typeface="Calibri" panose="020F0502020204030204" pitchFamily="34" charset="0"/>
                          <a:ea typeface="Calibri" panose="020F0502020204030204" pitchFamily="34" charset="0"/>
                          <a:cs typeface="Times New Roman" panose="02020603050405020304" pitchFamily="18" charset="0"/>
                        </a:rPr>
                        <a:t>Resposta a uma potencial emergência de saúde pública</a:t>
                      </a:r>
                      <a:endParaRPr lang="pt-BR"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extLst>
                  <a:ext uri="{0D108BD9-81ED-4DB2-BD59-A6C34878D82A}">
                    <a16:rowId xmlns="" xmlns:a16="http://schemas.microsoft.com/office/drawing/2014/main" val="10001"/>
                  </a:ext>
                </a:extLst>
              </a:tr>
              <a:tr h="801828">
                <a:tc>
                  <a:txBody>
                    <a:bodyPr/>
                    <a:lstStyle/>
                    <a:p>
                      <a:pPr marL="0" marR="0">
                        <a:lnSpc>
                          <a:spcPct val="115000"/>
                        </a:lnSpc>
                        <a:spcBef>
                          <a:spcPts val="0"/>
                        </a:spcBef>
                        <a:spcAft>
                          <a:spcPts val="0"/>
                        </a:spcAft>
                      </a:pPr>
                      <a:r>
                        <a:rPr lang="pt-BR" sz="1600" dirty="0" smtClean="0">
                          <a:effectLst/>
                          <a:latin typeface="Calibri" panose="020F0502020204030204" pitchFamily="34" charset="0"/>
                          <a:ea typeface="Calibri" panose="020F0502020204030204" pitchFamily="34" charset="0"/>
                          <a:cs typeface="Times New Roman" panose="02020603050405020304" pitchFamily="18" charset="0"/>
                        </a:rPr>
                        <a:t>Fornecer uma resposta de emergência de saúde pública adequada, estabelecendo e mantendo um plano de resposta de emergência de saúde pública, incluindo a nomeação de um coordenador e pontos de contacto para o ponto de entrada relevante, saúde pública e outras agências e serviços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529202">
                <a:tc>
                  <a:txBody>
                    <a:bodyPr/>
                    <a:lstStyle/>
                    <a:p>
                      <a:pPr marL="0" marR="0">
                        <a:lnSpc>
                          <a:spcPct val="115000"/>
                        </a:lnSpc>
                        <a:spcBef>
                          <a:spcPts val="0"/>
                        </a:spcBef>
                        <a:spcAft>
                          <a:spcPts val="0"/>
                        </a:spcAft>
                      </a:pPr>
                      <a:r>
                        <a:rPr lang="pt-BR" sz="1600" dirty="0" smtClean="0">
                          <a:effectLst/>
                          <a:latin typeface="Calibri" panose="020F0502020204030204" pitchFamily="34" charset="0"/>
                          <a:ea typeface="Calibri" panose="020F0502020204030204" pitchFamily="34" charset="0"/>
                          <a:cs typeface="Times New Roman" panose="02020603050405020304" pitchFamily="18" charset="0"/>
                        </a:rPr>
                        <a:t>Fornecer avaliação e cuidados aos viajantes (ou animais) afectados, estabelecendo acordos com instalações médicas (e veterinárias) locais para o seu isolamento, tratamento e outros serviços de apoio que possam ser necessários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56575">
                <a:tc>
                  <a:txBody>
                    <a:bodyPr/>
                    <a:lstStyle/>
                    <a:p>
                      <a:pPr marL="0" marR="0">
                        <a:lnSpc>
                          <a:spcPct val="115000"/>
                        </a:lnSpc>
                        <a:spcBef>
                          <a:spcPts val="0"/>
                        </a:spcBef>
                        <a:spcAft>
                          <a:spcPts val="0"/>
                        </a:spcAft>
                      </a:pPr>
                      <a:r>
                        <a:rPr lang="pt-BR" sz="1600" dirty="0" smtClean="0">
                          <a:effectLst/>
                          <a:latin typeface="Calibri" panose="020F0502020204030204" pitchFamily="34" charset="0"/>
                          <a:ea typeface="Calibri" panose="020F0502020204030204" pitchFamily="34" charset="0"/>
                          <a:cs typeface="Times New Roman" panose="02020603050405020304" pitchFamily="18" charset="0"/>
                        </a:rPr>
                        <a:t>Fornecer espaço apropriado, separado de outros viajantes, para entrevistar pessoas suspeitas ou afectadas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333306">
                <a:tc>
                  <a:txBody>
                    <a:bodyPr/>
                    <a:lstStyle/>
                    <a:p>
                      <a:pPr marL="0" marR="0">
                        <a:lnSpc>
                          <a:spcPct val="115000"/>
                        </a:lnSpc>
                        <a:spcBef>
                          <a:spcPts val="0"/>
                        </a:spcBef>
                        <a:spcAft>
                          <a:spcPts val="0"/>
                        </a:spcAft>
                      </a:pPr>
                      <a:r>
                        <a:rPr lang="pt-BR" sz="1600" dirty="0" smtClean="0">
                          <a:effectLst/>
                          <a:latin typeface="Calibri" panose="020F0502020204030204" pitchFamily="34" charset="0"/>
                          <a:ea typeface="Calibri" panose="020F0502020204030204" pitchFamily="34" charset="0"/>
                          <a:cs typeface="Times New Roman" panose="02020603050405020304" pitchFamily="18" charset="0"/>
                        </a:rPr>
                        <a:t>Prever a avaliação e, se necessário, a quarentena dos viajantes suspeitos, de preferência em instalações afastadas do porto de entrada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529202">
                <a:tc>
                  <a:txBody>
                    <a:bodyPr/>
                    <a:lstStyle/>
                    <a:p>
                      <a:pPr marL="0" marR="0">
                        <a:lnSpc>
                          <a:spcPct val="115000"/>
                        </a:lnSpc>
                        <a:spcBef>
                          <a:spcPts val="0"/>
                        </a:spcBef>
                        <a:spcAft>
                          <a:spcPts val="0"/>
                        </a:spcAft>
                      </a:pPr>
                      <a:r>
                        <a:rPr lang="pt-BR" sz="1600" dirty="0" smtClean="0">
                          <a:effectLst/>
                          <a:latin typeface="Calibri" panose="020F0502020204030204" pitchFamily="34" charset="0"/>
                          <a:ea typeface="Calibri" panose="020F0502020204030204" pitchFamily="34" charset="0"/>
                          <a:cs typeface="Times New Roman" panose="02020603050405020304" pitchFamily="18" charset="0"/>
                        </a:rPr>
                        <a:t>Aplicar as medidas recomendadas para desinsectar, descarregar, desinfectar, descontaminar ou tratar de outra forma a bagagem, carga, contentores, transportadores, mercadorias ou encomendas postais incluindo, quando apropriado, em locais especificamente designados e equipados para o efeito</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94545379"/>
                  </a:ext>
                </a:extLst>
              </a:tr>
              <a:tr h="256575">
                <a:tc>
                  <a:txBody>
                    <a:bodyPr/>
                    <a:lstStyle/>
                    <a:p>
                      <a:pPr marL="0" marR="0">
                        <a:lnSpc>
                          <a:spcPct val="115000"/>
                        </a:lnSpc>
                        <a:spcBef>
                          <a:spcPts val="0"/>
                        </a:spcBef>
                        <a:spcAft>
                          <a:spcPts val="0"/>
                        </a:spcAft>
                      </a:pPr>
                      <a:r>
                        <a:rPr lang="pt-BR" sz="1600" dirty="0" smtClean="0">
                          <a:effectLst/>
                          <a:latin typeface="Calibri" panose="020F0502020204030204" pitchFamily="34" charset="0"/>
                          <a:ea typeface="Calibri" panose="020F0502020204030204" pitchFamily="34" charset="0"/>
                          <a:cs typeface="Times New Roman" panose="02020603050405020304" pitchFamily="18" charset="0"/>
                        </a:rPr>
                        <a:t>Aplicar controlos de entrada ou saída para viajantes que chegam e partem</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529202">
                <a:tc>
                  <a:txBody>
                    <a:bodyPr/>
                    <a:lstStyle/>
                    <a:p>
                      <a:pPr marL="0" marR="0">
                        <a:lnSpc>
                          <a:spcPct val="115000"/>
                        </a:lnSpc>
                        <a:spcBef>
                          <a:spcPts val="0"/>
                        </a:spcBef>
                        <a:spcAft>
                          <a:spcPts val="0"/>
                        </a:spcAft>
                      </a:pPr>
                      <a:r>
                        <a:rPr lang="pt-BR" sz="1600" dirty="0" smtClean="0">
                          <a:effectLst/>
                          <a:latin typeface="Calibri" panose="020F0502020204030204" pitchFamily="34" charset="0"/>
                          <a:ea typeface="Calibri" panose="020F0502020204030204" pitchFamily="34" charset="0"/>
                          <a:cs typeface="Times New Roman" panose="02020603050405020304" pitchFamily="18" charset="0"/>
                        </a:rPr>
                        <a:t>Proporcionar acesso a equipamento especialmente designado, e a pessoal treinado com protecção pessoal adequada, para a transferência de viajantes que possam transportar infecção ou contaminação</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xmlns="" val="1749463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23834" y="2131344"/>
            <a:ext cx="5915240" cy="42342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2347" y="2145481"/>
            <a:ext cx="5534527" cy="4220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pt-BR" dirty="0"/>
              <a:t>As 12 Capacidades Fundamentais para a implementação do RSI no PDE</a:t>
            </a:r>
            <a:endParaRPr lang="en-US" dirty="0"/>
          </a:p>
        </p:txBody>
      </p:sp>
      <p:sp>
        <p:nvSpPr>
          <p:cNvPr id="4" name="TextBox 3"/>
          <p:cNvSpPr txBox="1"/>
          <p:nvPr/>
        </p:nvSpPr>
        <p:spPr>
          <a:xfrm>
            <a:off x="1130889" y="6457888"/>
            <a:ext cx="3347357" cy="276999"/>
          </a:xfrm>
          <a:prstGeom prst="rect">
            <a:avLst/>
          </a:prstGeom>
          <a:noFill/>
        </p:spPr>
        <p:txBody>
          <a:bodyPr wrap="square" rtlCol="0">
            <a:spAutoFit/>
          </a:bodyPr>
          <a:lstStyle/>
          <a:p>
            <a:pPr algn="ctr"/>
            <a:r>
              <a:rPr lang="en-US" sz="1200" dirty="0"/>
              <a:t>At all times (routine)</a:t>
            </a:r>
          </a:p>
        </p:txBody>
      </p:sp>
      <p:sp>
        <p:nvSpPr>
          <p:cNvPr id="9" name="TextBox 8"/>
          <p:cNvSpPr txBox="1"/>
          <p:nvPr/>
        </p:nvSpPr>
        <p:spPr>
          <a:xfrm>
            <a:off x="6026614" y="6365556"/>
            <a:ext cx="6166757" cy="461665"/>
          </a:xfrm>
          <a:prstGeom prst="rect">
            <a:avLst/>
          </a:prstGeom>
          <a:noFill/>
        </p:spPr>
        <p:txBody>
          <a:bodyPr wrap="square" rtlCol="0">
            <a:spAutoFit/>
          </a:bodyPr>
          <a:lstStyle/>
          <a:p>
            <a:pPr algn="ctr"/>
            <a:r>
              <a:rPr lang="en-US" sz="1200" dirty="0"/>
              <a:t>For events that may constitute a public health </a:t>
            </a:r>
            <a:br>
              <a:rPr lang="en-US" sz="1200" dirty="0"/>
            </a:br>
            <a:r>
              <a:rPr lang="en-US" sz="1200" dirty="0"/>
              <a:t>emergency of international concern</a:t>
            </a:r>
          </a:p>
        </p:txBody>
      </p:sp>
      <p:sp>
        <p:nvSpPr>
          <p:cNvPr id="5" name="Slide Number Placeholder 4"/>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xmlns="" val="40827472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 </a:t>
            </a:r>
            <a:r>
              <a:rPr lang="en-US" dirty="0" err="1" smtClean="0"/>
              <a:t>Ciclo</a:t>
            </a:r>
            <a:r>
              <a:rPr lang="en-US" dirty="0" smtClean="0"/>
              <a:t> de </a:t>
            </a:r>
            <a:r>
              <a:rPr lang="en-US" dirty="0" err="1" smtClean="0"/>
              <a:t>Gestão</a:t>
            </a:r>
            <a:r>
              <a:rPr lang="en-US" dirty="0" smtClean="0"/>
              <a:t> da </a:t>
            </a:r>
            <a:r>
              <a:rPr lang="en-US" dirty="0" err="1" smtClean="0"/>
              <a:t>Emergência</a:t>
            </a:r>
            <a:endParaRPr lang="en-US" dirty="0"/>
          </a:p>
        </p:txBody>
      </p:sp>
      <p:sp>
        <p:nvSpPr>
          <p:cNvPr id="3" name="Text Placeholder 2"/>
          <p:cNvSpPr>
            <a:spLocks noGrp="1"/>
          </p:cNvSpPr>
          <p:nvPr>
            <p:ph type="body" idx="1"/>
          </p:nvPr>
        </p:nvSpPr>
        <p:spPr/>
        <p:txBody>
          <a:bodyPr/>
          <a:lstStyle/>
          <a:p>
            <a:r>
              <a:rPr lang="en-US" dirty="0" smtClean="0"/>
              <a:t>E a </a:t>
            </a:r>
            <a:r>
              <a:rPr lang="en-US" dirty="0" err="1" smtClean="0"/>
              <a:t>sua</a:t>
            </a:r>
            <a:r>
              <a:rPr lang="en-US" dirty="0" smtClean="0"/>
              <a:t> </a:t>
            </a:r>
            <a:r>
              <a:rPr lang="en-US" dirty="0" err="1" smtClean="0"/>
              <a:t>aplicação</a:t>
            </a:r>
            <a:r>
              <a:rPr lang="en-US" dirty="0" smtClean="0"/>
              <a:t> </a:t>
            </a:r>
            <a:r>
              <a:rPr lang="en-US" dirty="0" err="1" smtClean="0"/>
              <a:t>nos</a:t>
            </a:r>
            <a:r>
              <a:rPr lang="en-US" dirty="0" smtClean="0"/>
              <a:t> </a:t>
            </a:r>
            <a:r>
              <a:rPr lang="en-US" dirty="0" err="1" smtClean="0"/>
              <a:t>pontos</a:t>
            </a:r>
            <a:r>
              <a:rPr lang="en-US" dirty="0" smtClean="0"/>
              <a:t> de entrada</a:t>
            </a:r>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xmlns="" val="2008184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Quatro Fases do Ciclo de Gestão de Emergência</a:t>
            </a:r>
            <a:endParaRPr lang="en-US" dirty="0"/>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xmlns="" val="0"/>
              </a:ext>
            </a:extLst>
          </a:blip>
          <a:srcRect/>
          <a:stretch/>
        </p:blipFill>
        <p:spPr>
          <a:xfrm>
            <a:off x="661737" y="2598821"/>
            <a:ext cx="3752740" cy="2510352"/>
          </a:xfrm>
        </p:spPr>
      </p:pic>
      <p:sp>
        <p:nvSpPr>
          <p:cNvPr id="4" name="Slide Number Placeholder 3"/>
          <p:cNvSpPr>
            <a:spLocks noGrp="1"/>
          </p:cNvSpPr>
          <p:nvPr>
            <p:ph type="sldNum" sz="quarter" idx="12"/>
          </p:nvPr>
        </p:nvSpPr>
        <p:spPr/>
        <p:txBody>
          <a:bodyPr/>
          <a:lstStyle/>
          <a:p>
            <a:fld id="{D57F1E4F-1CFF-5643-939E-217C01CDF565}" type="slidenum">
              <a:rPr lang="en-US" smtClean="0"/>
              <a:pPr/>
              <a:t>18</a:t>
            </a:fld>
            <a:endParaRPr lang="en-US" dirty="0"/>
          </a:p>
        </p:txBody>
      </p:sp>
      <p:sp>
        <p:nvSpPr>
          <p:cNvPr id="6" name="Content Placeholder 2"/>
          <p:cNvSpPr txBox="1">
            <a:spLocks/>
          </p:cNvSpPr>
          <p:nvPr/>
        </p:nvSpPr>
        <p:spPr>
          <a:xfrm>
            <a:off x="6015790" y="2527538"/>
            <a:ext cx="6400800"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BR" b="1" dirty="0"/>
              <a:t>Preparação: </a:t>
            </a:r>
            <a:r>
              <a:rPr lang="pt-BR" dirty="0"/>
              <a:t>Preparação para lidar com uma emergência</a:t>
            </a:r>
          </a:p>
          <a:p>
            <a:r>
              <a:rPr lang="pt-BR" b="1" dirty="0"/>
              <a:t>Resposta: </a:t>
            </a:r>
            <a:r>
              <a:rPr lang="pt-BR" dirty="0"/>
              <a:t>Responder com segurança a uma emergência</a:t>
            </a:r>
          </a:p>
          <a:p>
            <a:r>
              <a:rPr lang="pt-BR" b="1" dirty="0"/>
              <a:t>Recuperação: </a:t>
            </a:r>
            <a:r>
              <a:rPr lang="pt-BR" dirty="0"/>
              <a:t>Recuperar de uma emergência</a:t>
            </a:r>
          </a:p>
          <a:p>
            <a:r>
              <a:rPr lang="pt-BR" b="1" dirty="0"/>
              <a:t>Mitigação: </a:t>
            </a:r>
            <a:r>
              <a:rPr lang="pt-BR" dirty="0"/>
              <a:t>Prevenir emergências futuras ou minimizar os seus efeitos</a:t>
            </a:r>
          </a:p>
          <a:p>
            <a:endParaRPr lang="en-US" dirty="0"/>
          </a:p>
        </p:txBody>
      </p:sp>
      <p:sp>
        <p:nvSpPr>
          <p:cNvPr id="7" name="5-Point Star 6"/>
          <p:cNvSpPr/>
          <p:nvPr/>
        </p:nvSpPr>
        <p:spPr>
          <a:xfrm>
            <a:off x="3573379" y="3585411"/>
            <a:ext cx="445168" cy="445168"/>
          </a:xfrm>
          <a:prstGeom prst="star5">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950150" y="3679994"/>
            <a:ext cx="843322" cy="338554"/>
          </a:xfrm>
          <a:prstGeom prst="rect">
            <a:avLst/>
          </a:prstGeom>
          <a:noFill/>
        </p:spPr>
        <p:txBody>
          <a:bodyPr wrap="square" rtlCol="0">
            <a:spAutoFit/>
          </a:bodyPr>
          <a:lstStyle/>
          <a:p>
            <a:r>
              <a:rPr lang="en-US" sz="1600" b="1" dirty="0"/>
              <a:t>Event</a:t>
            </a:r>
            <a:endParaRPr lang="en-US" b="1" dirty="0"/>
          </a:p>
        </p:txBody>
      </p:sp>
    </p:spTree>
    <p:extLst>
      <p:ext uri="{BB962C8B-B14F-4D97-AF65-F5344CB8AC3E}">
        <p14:creationId xmlns:p14="http://schemas.microsoft.com/office/powerpoint/2010/main" xmlns="" val="23933808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322" y="3085194"/>
            <a:ext cx="6731728" cy="2867975"/>
          </a:xfrm>
        </p:spPr>
        <p:txBody>
          <a:bodyPr/>
          <a:lstStyle/>
          <a:p>
            <a:r>
              <a:rPr lang="pt-BR" sz="3600" dirty="0"/>
              <a:t>Jogo: RSI e Teste de </a:t>
            </a:r>
            <a:r>
              <a:rPr lang="pt-BR" sz="3600" dirty="0" smtClean="0"/>
              <a:t/>
            </a:r>
            <a:br>
              <a:rPr lang="pt-BR" sz="3600" dirty="0" smtClean="0"/>
            </a:br>
            <a:r>
              <a:rPr lang="pt-BR" sz="3600" dirty="0" smtClean="0"/>
              <a:t>Gestão </a:t>
            </a:r>
            <a:r>
              <a:rPr lang="pt-BR" sz="3600" dirty="0"/>
              <a:t>de Emergência!</a:t>
            </a:r>
            <a:endParaRPr lang="en-US" sz="36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19</a:t>
            </a:fld>
            <a:endParaRPr lang="en-US" dirty="0"/>
          </a:p>
        </p:txBody>
      </p:sp>
      <p:sp>
        <p:nvSpPr>
          <p:cNvPr id="5" name="Text Placeholder 4"/>
          <p:cNvSpPr>
            <a:spLocks noGrp="1"/>
          </p:cNvSpPr>
          <p:nvPr>
            <p:ph type="body" idx="1"/>
          </p:nvPr>
        </p:nvSpPr>
        <p:spPr/>
        <p:txBody>
          <a:bodyPr/>
          <a:lstStyle/>
          <a:p>
            <a:r>
              <a:rPr lang="pt-BR" dirty="0"/>
              <a:t>Um teste informal dos seus conhecimentos até agora...</a:t>
            </a:r>
          </a:p>
        </p:txBody>
      </p:sp>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73070" y="1153910"/>
            <a:ext cx="1320563" cy="1910741"/>
          </a:xfrm>
          <a:prstGeom prst="rect">
            <a:avLst/>
          </a:prstGeom>
        </p:spPr>
      </p:pic>
      <p:pic>
        <p:nvPicPr>
          <p:cNvPr id="9" name="Content Placeholder 4"/>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1055172" y="1313608"/>
            <a:ext cx="2378913" cy="1591346"/>
          </a:xfrm>
          <a:prstGeom prst="rect">
            <a:avLst/>
          </a:prstGeom>
        </p:spPr>
      </p:pic>
    </p:spTree>
    <p:extLst>
      <p:ext uri="{BB962C8B-B14F-4D97-AF65-F5344CB8AC3E}">
        <p14:creationId xmlns:p14="http://schemas.microsoft.com/office/powerpoint/2010/main" xmlns="" val="132379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Objectivo</a:t>
            </a:r>
            <a:r>
              <a:rPr lang="en-US" dirty="0" smtClean="0"/>
              <a:t> de </a:t>
            </a:r>
            <a:r>
              <a:rPr lang="en-US" dirty="0" err="1" smtClean="0"/>
              <a:t>aprendizagem</a:t>
            </a:r>
            <a:endParaRPr lang="en-US" dirty="0"/>
          </a:p>
        </p:txBody>
      </p:sp>
      <p:sp>
        <p:nvSpPr>
          <p:cNvPr id="3" name="Content Placeholder 2"/>
          <p:cNvSpPr>
            <a:spLocks noGrp="1"/>
          </p:cNvSpPr>
          <p:nvPr>
            <p:ph idx="1"/>
          </p:nvPr>
        </p:nvSpPr>
        <p:spPr>
          <a:xfrm>
            <a:off x="4923691" y="2603500"/>
            <a:ext cx="5936219" cy="3416300"/>
          </a:xfrm>
        </p:spPr>
        <p:txBody>
          <a:bodyPr>
            <a:normAutofit fontScale="92500" lnSpcReduction="10000"/>
          </a:bodyPr>
          <a:lstStyle/>
          <a:p>
            <a:pPr lvl="0"/>
            <a:r>
              <a:rPr lang="pt-BR" sz="2000" dirty="0"/>
              <a:t>Explicar o objectivo e </a:t>
            </a:r>
            <a:r>
              <a:rPr lang="pt-BR" sz="2000" dirty="0" smtClean="0"/>
              <a:t>os fundamentos do </a:t>
            </a:r>
            <a:r>
              <a:rPr lang="pt-BR" sz="2000" dirty="0"/>
              <a:t>RSI</a:t>
            </a:r>
          </a:p>
          <a:p>
            <a:pPr lvl="0"/>
            <a:r>
              <a:rPr lang="pt-BR" sz="2000" dirty="0" smtClean="0"/>
              <a:t>Aprender os </a:t>
            </a:r>
            <a:r>
              <a:rPr lang="pt-BR" sz="2000" dirty="0"/>
              <a:t>artigos do RSI </a:t>
            </a:r>
            <a:r>
              <a:rPr lang="pt-BR" sz="2000" dirty="0" smtClean="0"/>
              <a:t>relativos aos PDE </a:t>
            </a:r>
            <a:r>
              <a:rPr lang="pt-BR" sz="2000" dirty="0"/>
              <a:t>e as capacidades </a:t>
            </a:r>
            <a:r>
              <a:rPr lang="pt-BR" sz="2000" dirty="0" smtClean="0"/>
              <a:t>fundamentais </a:t>
            </a:r>
            <a:r>
              <a:rPr lang="pt-BR" sz="2000" dirty="0"/>
              <a:t>em </a:t>
            </a:r>
            <a:r>
              <a:rPr lang="pt-BR" sz="2000" dirty="0" smtClean="0"/>
              <a:t>PDE</a:t>
            </a:r>
            <a:endParaRPr lang="pt-BR" sz="2000" dirty="0"/>
          </a:p>
          <a:p>
            <a:pPr lvl="0"/>
            <a:r>
              <a:rPr lang="pt-BR" sz="2000" dirty="0"/>
              <a:t>Discutir como o RSI se relaciona com os </a:t>
            </a:r>
            <a:r>
              <a:rPr lang="pt-BR" sz="2000" dirty="0" smtClean="0"/>
              <a:t>PDE </a:t>
            </a:r>
            <a:r>
              <a:rPr lang="pt-BR" sz="2000" dirty="0"/>
              <a:t>e o nosso trabalho</a:t>
            </a:r>
          </a:p>
          <a:p>
            <a:pPr lvl="0"/>
            <a:r>
              <a:rPr lang="pt-BR" sz="2000" dirty="0" smtClean="0"/>
              <a:t>Saber </a:t>
            </a:r>
            <a:r>
              <a:rPr lang="pt-BR" sz="2000" dirty="0"/>
              <a:t>como diferentes </a:t>
            </a:r>
            <a:r>
              <a:rPr lang="pt-BR" sz="2000" dirty="0" smtClean="0"/>
              <a:t>PDE </a:t>
            </a:r>
            <a:r>
              <a:rPr lang="pt-BR" sz="2000" dirty="0"/>
              <a:t>implementam as capacidades centrais</a:t>
            </a:r>
          </a:p>
          <a:p>
            <a:pPr lvl="0"/>
            <a:r>
              <a:rPr lang="pt-BR" sz="2000" dirty="0"/>
              <a:t>Introduzir o ciclo de gestão de emergência e partilhar a sua relação com os </a:t>
            </a:r>
            <a:r>
              <a:rPr lang="pt-BR" sz="2000" dirty="0" smtClean="0"/>
              <a:t>PDE </a:t>
            </a:r>
            <a:r>
              <a:rPr lang="pt-BR" sz="2000" dirty="0"/>
              <a:t>e o nosso trabalho</a:t>
            </a:r>
          </a:p>
          <a:p>
            <a:pPr lvl="0"/>
            <a:endParaRPr lang="en-US" sz="2000"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34110" y="1994788"/>
            <a:ext cx="2698637" cy="3904695"/>
          </a:xfrm>
          <a:prstGeom prst="rect">
            <a:avLst/>
          </a:prstGeom>
        </p:spPr>
      </p:pic>
    </p:spTree>
    <p:extLst>
      <p:ext uri="{BB962C8B-B14F-4D97-AF65-F5344CB8AC3E}">
        <p14:creationId xmlns:p14="http://schemas.microsoft.com/office/powerpoint/2010/main" xmlns="" val="26100057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Questões - ordenadas por grau de dificuldade </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20</a:t>
            </a:fld>
            <a:endParaRPr lang="en-US" dirty="0"/>
          </a:p>
        </p:txBody>
      </p:sp>
      <p:sp>
        <p:nvSpPr>
          <p:cNvPr id="7" name="Rounded Rectangle 6"/>
          <p:cNvSpPr/>
          <p:nvPr/>
        </p:nvSpPr>
        <p:spPr>
          <a:xfrm>
            <a:off x="4812631" y="3090001"/>
            <a:ext cx="1756612" cy="44183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$2000</a:t>
            </a:r>
          </a:p>
        </p:txBody>
      </p:sp>
      <p:sp>
        <p:nvSpPr>
          <p:cNvPr id="8" name="Rounded Rectangle 7"/>
          <p:cNvSpPr/>
          <p:nvPr/>
        </p:nvSpPr>
        <p:spPr>
          <a:xfrm>
            <a:off x="4812631" y="3644271"/>
            <a:ext cx="1756612" cy="472092"/>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$3000</a:t>
            </a:r>
          </a:p>
        </p:txBody>
      </p:sp>
      <p:sp>
        <p:nvSpPr>
          <p:cNvPr id="9" name="Rounded Rectangle 8"/>
          <p:cNvSpPr/>
          <p:nvPr/>
        </p:nvSpPr>
        <p:spPr>
          <a:xfrm>
            <a:off x="4812631" y="4228803"/>
            <a:ext cx="1756612" cy="515725"/>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$4000</a:t>
            </a:r>
          </a:p>
        </p:txBody>
      </p:sp>
      <p:sp>
        <p:nvSpPr>
          <p:cNvPr id="10" name="Rounded Rectangle 9"/>
          <p:cNvSpPr/>
          <p:nvPr/>
        </p:nvSpPr>
        <p:spPr>
          <a:xfrm>
            <a:off x="4812631" y="4859184"/>
            <a:ext cx="1756612" cy="489193"/>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$5000</a:t>
            </a:r>
          </a:p>
        </p:txBody>
      </p:sp>
      <p:sp>
        <p:nvSpPr>
          <p:cNvPr id="11" name="Rounded Rectangle 10"/>
          <p:cNvSpPr/>
          <p:nvPr/>
        </p:nvSpPr>
        <p:spPr>
          <a:xfrm>
            <a:off x="4812631" y="2590579"/>
            <a:ext cx="1756612" cy="411413"/>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$1000</a:t>
            </a:r>
          </a:p>
        </p:txBody>
      </p:sp>
      <p:sp>
        <p:nvSpPr>
          <p:cNvPr id="12" name="Rounded Rectangle 11"/>
          <p:cNvSpPr/>
          <p:nvPr/>
        </p:nvSpPr>
        <p:spPr>
          <a:xfrm>
            <a:off x="4812631" y="5463033"/>
            <a:ext cx="1756612" cy="523699"/>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$6000</a:t>
            </a:r>
          </a:p>
        </p:txBody>
      </p:sp>
    </p:spTree>
    <p:extLst>
      <p:ext uri="{BB962C8B-B14F-4D97-AF65-F5344CB8AC3E}">
        <p14:creationId xmlns:p14="http://schemas.microsoft.com/office/powerpoint/2010/main" xmlns="" val="34210105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$1000 </a:t>
            </a:r>
          </a:p>
        </p:txBody>
      </p:sp>
      <p:sp>
        <p:nvSpPr>
          <p:cNvPr id="3" name="Content Placeholder 2"/>
          <p:cNvSpPr>
            <a:spLocks noGrp="1"/>
          </p:cNvSpPr>
          <p:nvPr>
            <p:ph idx="1"/>
          </p:nvPr>
        </p:nvSpPr>
        <p:spPr>
          <a:xfrm>
            <a:off x="1154955" y="2603500"/>
            <a:ext cx="8761412" cy="861595"/>
          </a:xfrm>
        </p:spPr>
        <p:txBody>
          <a:bodyPr/>
          <a:lstStyle/>
          <a:p>
            <a:r>
              <a:rPr lang="pt-BR" dirty="0"/>
              <a:t>Em que ano foi originalmente adoptado o RSI </a:t>
            </a:r>
            <a:r>
              <a:rPr lang="pt-BR" dirty="0" smtClean="0"/>
              <a:t>ou Em </a:t>
            </a:r>
            <a:r>
              <a:rPr lang="pt-BR" dirty="0"/>
              <a:t>que ano foi revisto o RSI mais recentemente?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21</a:t>
            </a:fld>
            <a:endParaRPr lang="en-US" dirty="0"/>
          </a:p>
        </p:txBody>
      </p:sp>
      <p:sp>
        <p:nvSpPr>
          <p:cNvPr id="5" name="Content Placeholder 2"/>
          <p:cNvSpPr txBox="1">
            <a:spLocks/>
          </p:cNvSpPr>
          <p:nvPr/>
        </p:nvSpPr>
        <p:spPr>
          <a:xfrm>
            <a:off x="1154953" y="3650248"/>
            <a:ext cx="8761412" cy="41642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a:t>1969; 2005</a:t>
            </a:r>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662491" y="2289836"/>
            <a:ext cx="1887825" cy="2013680"/>
          </a:xfrm>
          <a:prstGeom prst="rect">
            <a:avLst/>
          </a:prstGeom>
        </p:spPr>
      </p:pic>
    </p:spTree>
    <p:extLst>
      <p:ext uri="{BB962C8B-B14F-4D97-AF65-F5344CB8AC3E}">
        <p14:creationId xmlns:p14="http://schemas.microsoft.com/office/powerpoint/2010/main" xmlns="" val="258525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$2000 </a:t>
            </a:r>
          </a:p>
        </p:txBody>
      </p:sp>
      <p:sp>
        <p:nvSpPr>
          <p:cNvPr id="3" name="Content Placeholder 2"/>
          <p:cNvSpPr>
            <a:spLocks noGrp="1"/>
          </p:cNvSpPr>
          <p:nvPr>
            <p:ph idx="1"/>
          </p:nvPr>
        </p:nvSpPr>
        <p:spPr>
          <a:xfrm>
            <a:off x="1154955" y="2603500"/>
            <a:ext cx="8761412" cy="753311"/>
          </a:xfrm>
        </p:spPr>
        <p:txBody>
          <a:bodyPr/>
          <a:lstStyle/>
          <a:p>
            <a:r>
              <a:rPr lang="pt-BR" dirty="0"/>
              <a:t>Quais são as quatro fases do ciclo de gestão de emergência?</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22</a:t>
            </a:fld>
            <a:endParaRPr lang="en-US" dirty="0"/>
          </a:p>
        </p:txBody>
      </p:sp>
      <p:sp>
        <p:nvSpPr>
          <p:cNvPr id="5" name="Content Placeholder 2"/>
          <p:cNvSpPr txBox="1">
            <a:spLocks/>
          </p:cNvSpPr>
          <p:nvPr/>
        </p:nvSpPr>
        <p:spPr>
          <a:xfrm>
            <a:off x="1154953" y="3526368"/>
            <a:ext cx="8761412" cy="75331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err="1"/>
              <a:t>Preparação</a:t>
            </a:r>
            <a:r>
              <a:rPr lang="en-US" dirty="0"/>
              <a:t>, </a:t>
            </a:r>
            <a:r>
              <a:rPr lang="en-US" dirty="0" err="1"/>
              <a:t>Resposta</a:t>
            </a:r>
            <a:r>
              <a:rPr lang="en-US" dirty="0"/>
              <a:t>, </a:t>
            </a:r>
            <a:r>
              <a:rPr lang="en-US" dirty="0" err="1"/>
              <a:t>Recuperação</a:t>
            </a:r>
            <a:r>
              <a:rPr lang="en-US" dirty="0"/>
              <a:t>, </a:t>
            </a:r>
            <a:r>
              <a:rPr lang="en-US" dirty="0" err="1"/>
              <a:t>Mitigação</a:t>
            </a:r>
            <a:endParaRPr lang="en-US" dirty="0"/>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662491" y="2289836"/>
            <a:ext cx="1887825" cy="2013680"/>
          </a:xfrm>
          <a:prstGeom prst="rect">
            <a:avLst/>
          </a:prstGeom>
        </p:spPr>
      </p:pic>
      <p:pic>
        <p:nvPicPr>
          <p:cNvPr id="7" name="Content Placeholder 4"/>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4446874" y="4406874"/>
            <a:ext cx="2378913" cy="1591346"/>
          </a:xfrm>
          <a:prstGeom prst="rect">
            <a:avLst/>
          </a:prstGeom>
        </p:spPr>
      </p:pic>
    </p:spTree>
    <p:extLst>
      <p:ext uri="{BB962C8B-B14F-4D97-AF65-F5344CB8AC3E}">
        <p14:creationId xmlns:p14="http://schemas.microsoft.com/office/powerpoint/2010/main" xmlns="" val="3466021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$3000 </a:t>
            </a:r>
          </a:p>
        </p:txBody>
      </p:sp>
      <p:sp>
        <p:nvSpPr>
          <p:cNvPr id="3" name="Content Placeholder 2"/>
          <p:cNvSpPr>
            <a:spLocks noGrp="1"/>
          </p:cNvSpPr>
          <p:nvPr>
            <p:ph idx="1"/>
          </p:nvPr>
        </p:nvSpPr>
        <p:spPr>
          <a:xfrm>
            <a:off x="1154955" y="2603500"/>
            <a:ext cx="8761412" cy="416426"/>
          </a:xfrm>
        </p:spPr>
        <p:txBody>
          <a:bodyPr/>
          <a:lstStyle/>
          <a:p>
            <a:r>
              <a:rPr lang="pt-BR" dirty="0"/>
              <a:t>Qual é o objectivo do RSI?</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23</a:t>
            </a:fld>
            <a:endParaRPr lang="en-US" dirty="0"/>
          </a:p>
        </p:txBody>
      </p:sp>
      <p:sp>
        <p:nvSpPr>
          <p:cNvPr id="5" name="Content Placeholder 2"/>
          <p:cNvSpPr txBox="1">
            <a:spLocks/>
          </p:cNvSpPr>
          <p:nvPr/>
        </p:nvSpPr>
        <p:spPr>
          <a:xfrm>
            <a:off x="986511" y="4993105"/>
            <a:ext cx="8761412" cy="125852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BR" dirty="0"/>
              <a:t>Prevenir, proteger contra, controlar e dar uma resposta de saúde pública à propagação internacional de doenças de forma proporcional e restrita aos riscos de saúde pública, e que evite interferências desnecessárias no tráfego e comércio internacionais</a:t>
            </a:r>
            <a:endParaRPr lang="en-US" dirty="0"/>
          </a:p>
        </p:txBody>
      </p:sp>
      <p:pic>
        <p:nvPicPr>
          <p:cNvPr id="7" name="Picture 6"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883814" y="2362209"/>
            <a:ext cx="1887825" cy="2013680"/>
          </a:xfrm>
          <a:prstGeom prst="rect">
            <a:avLst/>
          </a:prstGeom>
        </p:spPr>
      </p:pic>
    </p:spTree>
    <p:extLst>
      <p:ext uri="{BB962C8B-B14F-4D97-AF65-F5344CB8AC3E}">
        <p14:creationId xmlns:p14="http://schemas.microsoft.com/office/powerpoint/2010/main" xmlns="" val="565845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$4000 </a:t>
            </a:r>
          </a:p>
        </p:txBody>
      </p:sp>
      <p:sp>
        <p:nvSpPr>
          <p:cNvPr id="3" name="Content Placeholder 2"/>
          <p:cNvSpPr>
            <a:spLocks noGrp="1"/>
          </p:cNvSpPr>
          <p:nvPr>
            <p:ph idx="1"/>
          </p:nvPr>
        </p:nvSpPr>
        <p:spPr/>
        <p:txBody>
          <a:bodyPr/>
          <a:lstStyle/>
          <a:p>
            <a:r>
              <a:rPr lang="pt-BR" dirty="0"/>
              <a:t>Quem é a autoridade competente para implementar o RSI no </a:t>
            </a:r>
            <a:r>
              <a:rPr lang="pt-BR" dirty="0" smtClean="0"/>
              <a:t>PDE</a:t>
            </a:r>
            <a:r>
              <a:rPr lang="pt-BR" dirty="0"/>
              <a: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24</a:t>
            </a:fld>
            <a:endParaRPr lang="en-US" dirty="0"/>
          </a:p>
        </p:txBody>
      </p:sp>
      <p:sp>
        <p:nvSpPr>
          <p:cNvPr id="5" name="Content Placeholder 2"/>
          <p:cNvSpPr txBox="1">
            <a:spLocks/>
          </p:cNvSpPr>
          <p:nvPr/>
        </p:nvSpPr>
        <p:spPr>
          <a:xfrm>
            <a:off x="986511" y="4993105"/>
            <a:ext cx="8761412" cy="125852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smtClean="0"/>
              <a:t>[</a:t>
            </a:r>
            <a:r>
              <a:rPr lang="pt-PT" dirty="0" smtClean="0"/>
              <a:t>agência de saúde do PDE] (ou representante)</a:t>
            </a:r>
          </a:p>
          <a:p>
            <a:pPr marL="0" indent="0">
              <a:buNone/>
            </a:pPr>
            <a:endParaRPr lang="en-US" dirty="0"/>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083596" y="2109362"/>
            <a:ext cx="1887825" cy="2013680"/>
          </a:xfrm>
          <a:prstGeom prst="rect">
            <a:avLst/>
          </a:prstGeom>
        </p:spPr>
      </p:pic>
    </p:spTree>
    <p:extLst>
      <p:ext uri="{BB962C8B-B14F-4D97-AF65-F5344CB8AC3E}">
        <p14:creationId xmlns:p14="http://schemas.microsoft.com/office/powerpoint/2010/main" xmlns="" val="3006821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1086" y="789744"/>
            <a:ext cx="8761413" cy="706964"/>
          </a:xfrm>
        </p:spPr>
        <p:txBody>
          <a:bodyPr/>
          <a:lstStyle/>
          <a:p>
            <a:r>
              <a:rPr lang="en-US" dirty="0"/>
              <a:t>$5000 </a:t>
            </a:r>
          </a:p>
        </p:txBody>
      </p:sp>
      <p:sp>
        <p:nvSpPr>
          <p:cNvPr id="3" name="Content Placeholder 2"/>
          <p:cNvSpPr>
            <a:spLocks noGrp="1"/>
          </p:cNvSpPr>
          <p:nvPr>
            <p:ph idx="1"/>
          </p:nvPr>
        </p:nvSpPr>
        <p:spPr>
          <a:xfrm>
            <a:off x="421029" y="2076450"/>
            <a:ext cx="8761412" cy="452521"/>
          </a:xfrm>
        </p:spPr>
        <p:txBody>
          <a:bodyPr/>
          <a:lstStyle/>
          <a:p>
            <a:r>
              <a:rPr lang="pt-PT" dirty="0" smtClean="0"/>
              <a:t>Descreva uma capacidade fundamental de um PDE</a:t>
            </a:r>
            <a:endParaRPr lang="pt-PT"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25</a:t>
            </a:fld>
            <a:endParaRPr lang="en-US" dirty="0"/>
          </a:p>
        </p:txBody>
      </p:sp>
      <p:sp>
        <p:nvSpPr>
          <p:cNvPr id="6" name="Content Placeholder 2"/>
          <p:cNvSpPr txBox="1">
            <a:spLocks/>
          </p:cNvSpPr>
          <p:nvPr/>
        </p:nvSpPr>
        <p:spPr>
          <a:xfrm>
            <a:off x="421029" y="2528971"/>
            <a:ext cx="11333825" cy="3601745"/>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BR" sz="1400" dirty="0">
                <a:latin typeface="+mj-lt"/>
              </a:rPr>
              <a:t>Avaliação e cuidados médicos, pessoal e equipamento</a:t>
            </a:r>
          </a:p>
          <a:p>
            <a:r>
              <a:rPr lang="pt-BR" sz="1400" dirty="0">
                <a:latin typeface="+mj-lt"/>
              </a:rPr>
              <a:t>Pessoal treinado e programa para controlo vectorial</a:t>
            </a:r>
          </a:p>
          <a:p>
            <a:r>
              <a:rPr lang="pt-BR" sz="1400" dirty="0">
                <a:latin typeface="+mj-lt"/>
              </a:rPr>
              <a:t>Assegurar um ambiente seguro: água, alimentos, resíduos, casas de banho e outras áreas/ programas de inspecção potenciais de risco</a:t>
            </a:r>
          </a:p>
          <a:p>
            <a:r>
              <a:rPr lang="pt-BR" sz="1400" dirty="0">
                <a:latin typeface="+mj-lt"/>
              </a:rPr>
              <a:t>Pessoal treinado para a inspecção dos transportes</a:t>
            </a:r>
          </a:p>
          <a:p>
            <a:r>
              <a:rPr lang="pt-BR" sz="1400" dirty="0">
                <a:latin typeface="+mj-lt"/>
                <a:ea typeface="Calibri" panose="020F0502020204030204" pitchFamily="34" charset="0"/>
                <a:cs typeface="Times New Roman" panose="02020603050405020304" pitchFamily="18" charset="0"/>
              </a:rPr>
              <a:t>Equipamento e pessoal para o transporte de viajantes doentes</a:t>
            </a:r>
          </a:p>
          <a:p>
            <a:r>
              <a:rPr lang="pt-BR" sz="1400" dirty="0">
                <a:latin typeface="+mj-lt"/>
                <a:ea typeface="Calibri" panose="020F0502020204030204" pitchFamily="34" charset="0"/>
                <a:cs typeface="Times New Roman" panose="02020603050405020304" pitchFamily="18" charset="0"/>
              </a:rPr>
              <a:t>Desenvolver um plano de emergência de saúde pública</a:t>
            </a:r>
          </a:p>
          <a:p>
            <a:r>
              <a:rPr lang="pt-BR" sz="1400" dirty="0">
                <a:latin typeface="+mj-lt"/>
                <a:ea typeface="Calibri" panose="020F0502020204030204" pitchFamily="34" charset="0"/>
                <a:cs typeface="Times New Roman" panose="02020603050405020304" pitchFamily="18" charset="0"/>
              </a:rPr>
              <a:t>Fornecer acesso ao equipamento necessário, pessoal com equipamento de protecção para transferência de viajantes com infecção/contaminação</a:t>
            </a:r>
          </a:p>
          <a:p>
            <a:r>
              <a:rPr lang="pt-BR" sz="1400" dirty="0">
                <a:latin typeface="+mj-lt"/>
                <a:ea typeface="Calibri" panose="020F0502020204030204" pitchFamily="34" charset="0"/>
                <a:cs typeface="Times New Roman" panose="02020603050405020304" pitchFamily="18" charset="0"/>
              </a:rPr>
              <a:t>Aplicar controlos de entrada e saída aos viajantes que partem e chegam</a:t>
            </a:r>
          </a:p>
          <a:p>
            <a:r>
              <a:rPr lang="pt-BR" sz="1400" dirty="0">
                <a:latin typeface="+mj-lt"/>
                <a:ea typeface="Calibri" panose="020F0502020204030204" pitchFamily="34" charset="0"/>
                <a:cs typeface="Times New Roman" panose="02020603050405020304" pitchFamily="18" charset="0"/>
              </a:rPr>
              <a:t>Aplicar as medidas recomendadas para desinsectar, desinfectar e descontaminar a </a:t>
            </a:r>
            <a:r>
              <a:rPr lang="pt-BR" sz="1400" dirty="0" smtClean="0">
                <a:latin typeface="+mj-lt"/>
                <a:ea typeface="Calibri" panose="020F0502020204030204" pitchFamily="34" charset="0"/>
                <a:cs typeface="Times New Roman" panose="02020603050405020304" pitchFamily="18" charset="0"/>
              </a:rPr>
              <a:t>bagagem/carga</a:t>
            </a:r>
          </a:p>
          <a:p>
            <a:r>
              <a:rPr lang="pt-BR" sz="1400" dirty="0">
                <a:latin typeface="+mj-lt"/>
                <a:cs typeface="Times New Roman" panose="02020603050405020304" pitchFamily="18" charset="0"/>
              </a:rPr>
              <a:t>Prever a avaliação e quarentena dos viajantes suspeitos ou afectados</a:t>
            </a:r>
          </a:p>
          <a:p>
            <a:r>
              <a:rPr lang="pt-BR" sz="1400" dirty="0">
                <a:latin typeface="+mj-lt"/>
                <a:cs typeface="Times New Roman" panose="02020603050405020304" pitchFamily="18" charset="0"/>
              </a:rPr>
              <a:t>Fornecer espaço separado de outros viajantes para entrevistar pessoas suspeitas ou afectadas</a:t>
            </a:r>
          </a:p>
          <a:p>
            <a:r>
              <a:rPr lang="pt-BR" sz="1400" dirty="0">
                <a:latin typeface="+mj-lt"/>
                <a:cs typeface="Times New Roman" panose="02020603050405020304" pitchFamily="18" charset="0"/>
              </a:rPr>
              <a:t>Fornecer avaliação e cuidados para os viajantes e animais afectados, através de acordos com instalações médicas ou veterinárias </a:t>
            </a:r>
          </a:p>
        </p:txBody>
      </p:sp>
      <p:pic>
        <p:nvPicPr>
          <p:cNvPr id="10" name="Picture 9"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083596" y="2109362"/>
            <a:ext cx="1887825" cy="2013680"/>
          </a:xfrm>
          <a:prstGeom prst="rect">
            <a:avLst/>
          </a:prstGeom>
        </p:spPr>
      </p:pic>
    </p:spTree>
    <p:extLst>
      <p:ext uri="{BB962C8B-B14F-4D97-AF65-F5344CB8AC3E}">
        <p14:creationId xmlns:p14="http://schemas.microsoft.com/office/powerpoint/2010/main" xmlns="" val="352028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$6000</a:t>
            </a:r>
          </a:p>
        </p:txBody>
      </p:sp>
      <p:sp>
        <p:nvSpPr>
          <p:cNvPr id="3" name="Content Placeholder 2"/>
          <p:cNvSpPr>
            <a:spLocks noGrp="1"/>
          </p:cNvSpPr>
          <p:nvPr>
            <p:ph idx="1"/>
          </p:nvPr>
        </p:nvSpPr>
        <p:spPr>
          <a:xfrm>
            <a:off x="1154955" y="2603500"/>
            <a:ext cx="8761412" cy="1114258"/>
          </a:xfrm>
        </p:spPr>
        <p:txBody>
          <a:bodyPr>
            <a:normAutofit/>
          </a:bodyPr>
          <a:lstStyle/>
          <a:p>
            <a:r>
              <a:rPr lang="pt-BR" dirty="0"/>
              <a:t>Em que fase de gestão de emergência </a:t>
            </a:r>
            <a:r>
              <a:rPr lang="pt-BR" dirty="0" smtClean="0"/>
              <a:t>o </a:t>
            </a:r>
            <a:r>
              <a:rPr lang="pt-BR" dirty="0" smtClean="0"/>
              <a:t>PRESP </a:t>
            </a:r>
            <a:r>
              <a:rPr lang="pt-BR" dirty="0"/>
              <a:t>deve </a:t>
            </a:r>
            <a:r>
              <a:rPr lang="pt-BR" dirty="0" smtClean="0"/>
              <a:t>ser </a:t>
            </a:r>
            <a:r>
              <a:rPr lang="pt-BR" dirty="0"/>
              <a:t>desenvolvido?</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26</a:t>
            </a:fld>
            <a:endParaRPr lang="en-US" dirty="0"/>
          </a:p>
        </p:txBody>
      </p:sp>
      <p:sp>
        <p:nvSpPr>
          <p:cNvPr id="5" name="Content Placeholder 2"/>
          <p:cNvSpPr txBox="1">
            <a:spLocks/>
          </p:cNvSpPr>
          <p:nvPr/>
        </p:nvSpPr>
        <p:spPr>
          <a:xfrm>
            <a:off x="1154953" y="4247816"/>
            <a:ext cx="8761412" cy="100597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PT" dirty="0" smtClean="0"/>
              <a:t>Preparação</a:t>
            </a:r>
            <a:endParaRPr lang="pt-PT" dirty="0"/>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883814" y="3890034"/>
            <a:ext cx="1887825" cy="2013680"/>
          </a:xfrm>
          <a:prstGeom prst="rect">
            <a:avLst/>
          </a:prstGeom>
        </p:spPr>
      </p:pic>
    </p:spTree>
    <p:extLst>
      <p:ext uri="{BB962C8B-B14F-4D97-AF65-F5344CB8AC3E}">
        <p14:creationId xmlns:p14="http://schemas.microsoft.com/office/powerpoint/2010/main" xmlns="" val="310171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Muito</a:t>
            </a:r>
            <a:r>
              <a:rPr lang="en-US" dirty="0" smtClean="0"/>
              <a:t> Obrigado!</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27</a:t>
            </a:fld>
            <a:endParaRPr lang="en-US" dirty="0"/>
          </a:p>
        </p:txBody>
      </p:sp>
      <p:sp>
        <p:nvSpPr>
          <p:cNvPr id="5" name="TextBox 4"/>
          <p:cNvSpPr txBox="1"/>
          <p:nvPr/>
        </p:nvSpPr>
        <p:spPr>
          <a:xfrm>
            <a:off x="6749715" y="2755232"/>
            <a:ext cx="5053264" cy="1200329"/>
          </a:xfrm>
          <a:prstGeom prst="rect">
            <a:avLst/>
          </a:prstGeom>
          <a:noFill/>
        </p:spPr>
        <p:txBody>
          <a:bodyPr wrap="square" rtlCol="0">
            <a:spAutoFit/>
          </a:bodyPr>
          <a:lstStyle/>
          <a:p>
            <a:r>
              <a:rPr lang="en-US" b="1" dirty="0" err="1" smtClean="0"/>
              <a:t>Apresentador</a:t>
            </a:r>
            <a:endParaRPr lang="en-US" b="1" dirty="0"/>
          </a:p>
          <a:p>
            <a:r>
              <a:rPr lang="pt-BR" dirty="0"/>
              <a:t>Título do apresentador</a:t>
            </a:r>
          </a:p>
          <a:p>
            <a:r>
              <a:rPr lang="pt-BR" dirty="0"/>
              <a:t>Agência apresentadora</a:t>
            </a:r>
          </a:p>
          <a:p>
            <a:r>
              <a:rPr lang="pt-BR" dirty="0"/>
              <a:t>Email do apresentador</a:t>
            </a:r>
          </a:p>
        </p:txBody>
      </p:sp>
    </p:spTree>
    <p:extLst>
      <p:ext uri="{BB962C8B-B14F-4D97-AF65-F5344CB8AC3E}">
        <p14:creationId xmlns:p14="http://schemas.microsoft.com/office/powerpoint/2010/main" xmlns="" val="2856686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Apresentação do RSI</a:t>
            </a:r>
            <a:endParaRPr lang="pt-PT" dirty="0"/>
          </a:p>
        </p:txBody>
      </p:sp>
      <p:sp>
        <p:nvSpPr>
          <p:cNvPr id="3" name="Content Placeholder 2"/>
          <p:cNvSpPr>
            <a:spLocks noGrp="1"/>
          </p:cNvSpPr>
          <p:nvPr>
            <p:ph idx="1"/>
          </p:nvPr>
        </p:nvSpPr>
        <p:spPr>
          <a:xfrm>
            <a:off x="1154953" y="2404488"/>
            <a:ext cx="9735959" cy="4024745"/>
          </a:xfrm>
        </p:spPr>
        <p:txBody>
          <a:bodyPr>
            <a:normAutofit lnSpcReduction="10000"/>
          </a:bodyPr>
          <a:lstStyle/>
          <a:p>
            <a:pPr algn="just" fontAlgn="base">
              <a:lnSpc>
                <a:spcPct val="110000"/>
              </a:lnSpc>
              <a:spcBef>
                <a:spcPct val="0"/>
              </a:spcBef>
              <a:spcAft>
                <a:spcPct val="0"/>
              </a:spcAft>
            </a:pPr>
            <a:r>
              <a:rPr lang="pt-BR" altLang="en-US" sz="2000" dirty="0">
                <a:solidFill>
                  <a:schemeClr val="bg2">
                    <a:lumMod val="25000"/>
                  </a:schemeClr>
                </a:solidFill>
                <a:latin typeface="+mj-lt"/>
                <a:cs typeface="Arial" pitchFamily="34" charset="0"/>
              </a:rPr>
              <a:t>Cada vez mais pessoas </a:t>
            </a:r>
            <a:r>
              <a:rPr lang="pt-BR" altLang="en-US" sz="2000" dirty="0" smtClean="0">
                <a:solidFill>
                  <a:schemeClr val="bg2">
                    <a:lumMod val="25000"/>
                  </a:schemeClr>
                </a:solidFill>
                <a:latin typeface="+mj-lt"/>
                <a:cs typeface="Arial" pitchFamily="34" charset="0"/>
              </a:rPr>
              <a:t>estão a </a:t>
            </a:r>
            <a:r>
              <a:rPr lang="pt-BR" altLang="en-US" sz="2000" dirty="0">
                <a:solidFill>
                  <a:schemeClr val="bg2">
                    <a:lumMod val="25000"/>
                  </a:schemeClr>
                </a:solidFill>
                <a:latin typeface="+mj-lt"/>
                <a:cs typeface="Arial" pitchFamily="34" charset="0"/>
              </a:rPr>
              <a:t>viajar mais </a:t>
            </a:r>
            <a:r>
              <a:rPr lang="pt-BR" altLang="en-US" sz="2000" dirty="0" smtClean="0">
                <a:solidFill>
                  <a:schemeClr val="bg2">
                    <a:lumMod val="25000"/>
                  </a:schemeClr>
                </a:solidFill>
                <a:latin typeface="+mj-lt"/>
                <a:cs typeface="Arial" pitchFamily="34" charset="0"/>
              </a:rPr>
              <a:t>depressa, de </a:t>
            </a:r>
            <a:r>
              <a:rPr lang="pt-BR" altLang="en-US" sz="2000" dirty="0">
                <a:solidFill>
                  <a:schemeClr val="bg2">
                    <a:lumMod val="25000"/>
                  </a:schemeClr>
                </a:solidFill>
                <a:latin typeface="+mj-lt"/>
                <a:cs typeface="Arial" pitchFamily="34" charset="0"/>
              </a:rPr>
              <a:t>e para novos e distantes destinos, em múltiplos meios de transporte (comboios, autocarros, navios, aviões...) onde as normas de saúde pública podem necessitar de melhorias (isto é, detecção precoce, planos de emergência abrangentes e testados, controlo e saneamento vectorial nos pontos de entrada, instalações, espaços públicos e meios de transporte utilizados pelos viajantes...)</a:t>
            </a:r>
          </a:p>
          <a:p>
            <a:pPr algn="just" fontAlgn="base">
              <a:lnSpc>
                <a:spcPct val="110000"/>
              </a:lnSpc>
              <a:spcBef>
                <a:spcPct val="0"/>
              </a:spcBef>
              <a:spcAft>
                <a:spcPct val="0"/>
              </a:spcAft>
            </a:pPr>
            <a:endParaRPr lang="en-GB" altLang="en-US" sz="2000" dirty="0" smtClean="0">
              <a:solidFill>
                <a:schemeClr val="bg2">
                  <a:lumMod val="25000"/>
                </a:schemeClr>
              </a:solidFill>
              <a:latin typeface="+mj-lt"/>
              <a:cs typeface="Arial" pitchFamily="34" charset="0"/>
            </a:endParaRPr>
          </a:p>
          <a:p>
            <a:pPr marL="0" indent="0" algn="just" fontAlgn="base">
              <a:lnSpc>
                <a:spcPct val="150000"/>
              </a:lnSpc>
              <a:spcBef>
                <a:spcPct val="0"/>
              </a:spcBef>
              <a:spcAft>
                <a:spcPct val="0"/>
              </a:spcAft>
              <a:buNone/>
            </a:pPr>
            <a:endParaRPr lang="en-GB" altLang="en-US" sz="600" dirty="0">
              <a:solidFill>
                <a:schemeClr val="bg2">
                  <a:lumMod val="25000"/>
                </a:schemeClr>
              </a:solidFill>
              <a:latin typeface="+mj-lt"/>
              <a:cs typeface="Arial" pitchFamily="34" charset="0"/>
            </a:endParaRPr>
          </a:p>
          <a:p>
            <a:pPr algn="just" fontAlgn="base">
              <a:spcBef>
                <a:spcPct val="0"/>
              </a:spcBef>
              <a:spcAft>
                <a:spcPct val="0"/>
              </a:spcAft>
            </a:pPr>
            <a:r>
              <a:rPr lang="pt-BR" altLang="en-US" sz="2000" b="1" dirty="0">
                <a:solidFill>
                  <a:schemeClr val="bg2">
                    <a:lumMod val="25000"/>
                  </a:schemeClr>
                </a:solidFill>
                <a:latin typeface="+mj-lt"/>
                <a:cs typeface="Arial" pitchFamily="34" charset="0"/>
              </a:rPr>
              <a:t>As emergências sanitárias têm um impacto na continuidade das viagens e dos transportes internacionais </a:t>
            </a:r>
            <a:r>
              <a:rPr lang="pt-BR" altLang="en-US" sz="2000" dirty="0">
                <a:solidFill>
                  <a:schemeClr val="bg2">
                    <a:lumMod val="25000"/>
                  </a:schemeClr>
                </a:solidFill>
                <a:latin typeface="+mj-lt"/>
                <a:cs typeface="Arial" pitchFamily="34" charset="0"/>
              </a:rPr>
              <a:t>(ou seja, cancelamento de </a:t>
            </a:r>
            <a:r>
              <a:rPr lang="pt-BR" altLang="en-US" sz="2000" dirty="0" smtClean="0">
                <a:solidFill>
                  <a:schemeClr val="bg2">
                    <a:lumMod val="25000"/>
                  </a:schemeClr>
                </a:solidFill>
                <a:latin typeface="+mj-lt"/>
                <a:cs typeface="Arial" pitchFamily="34" charset="0"/>
              </a:rPr>
              <a:t>vôos </a:t>
            </a:r>
            <a:r>
              <a:rPr lang="pt-BR" altLang="en-US" sz="2000" dirty="0">
                <a:solidFill>
                  <a:schemeClr val="bg2">
                    <a:lumMod val="25000"/>
                  </a:schemeClr>
                </a:solidFill>
                <a:latin typeface="+mj-lt"/>
                <a:cs typeface="Arial" pitchFamily="34" charset="0"/>
              </a:rPr>
              <a:t>para a África Ocidental durante a crise </a:t>
            </a:r>
            <a:r>
              <a:rPr lang="pt-BR" altLang="en-US" sz="2000" dirty="0" smtClean="0">
                <a:solidFill>
                  <a:schemeClr val="bg2">
                    <a:lumMod val="25000"/>
                  </a:schemeClr>
                </a:solidFill>
                <a:latin typeface="+mj-lt"/>
                <a:cs typeface="Arial" pitchFamily="34" charset="0"/>
              </a:rPr>
              <a:t>da doença pelo vírus do Ébola</a:t>
            </a:r>
            <a:r>
              <a:rPr lang="pt-BR" altLang="en-US" sz="2000" dirty="0">
                <a:solidFill>
                  <a:schemeClr val="bg2">
                    <a:lumMod val="25000"/>
                  </a:schemeClr>
                </a:solidFill>
                <a:latin typeface="+mj-lt"/>
                <a:cs typeface="Arial" pitchFamily="34" charset="0"/>
              </a:rPr>
              <a:t>, turistas mudando o destino das suas viagens...)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xmlns="" val="3892173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Noções básicas do RSI</a:t>
            </a:r>
            <a:endParaRPr lang="pt-PT" dirty="0"/>
          </a:p>
        </p:txBody>
      </p:sp>
      <p:sp>
        <p:nvSpPr>
          <p:cNvPr id="3" name="Content Placeholder 2"/>
          <p:cNvSpPr>
            <a:spLocks noGrp="1"/>
          </p:cNvSpPr>
          <p:nvPr>
            <p:ph idx="1"/>
          </p:nvPr>
        </p:nvSpPr>
        <p:spPr>
          <a:xfrm>
            <a:off x="341289" y="2308457"/>
            <a:ext cx="6826954" cy="4696500"/>
          </a:xfrm>
        </p:spPr>
        <p:txBody>
          <a:bodyPr>
            <a:normAutofit/>
          </a:bodyPr>
          <a:lstStyle/>
          <a:p>
            <a:endParaRPr lang="en-US" sz="2000" dirty="0" smtClean="0"/>
          </a:p>
          <a:p>
            <a:r>
              <a:rPr lang="pt-BR" sz="2000" dirty="0"/>
              <a:t>Objectivo: Prevenir, proteger contra, controlar e dar uma resposta de saúde pública à propagação internacional de doenças de forma proporcional e restrita aos riscos de saúde pública, e que evite interferências desnecessárias no tráfego e comércio internacionais</a:t>
            </a:r>
          </a:p>
          <a:p>
            <a:endParaRPr lang="pt-BR" sz="2000" dirty="0"/>
          </a:p>
          <a:p>
            <a:r>
              <a:rPr lang="pt-BR" sz="2000" dirty="0"/>
              <a:t>Originalmente adoptado em 1969; revisto em 2005</a:t>
            </a:r>
          </a:p>
          <a:p>
            <a:endParaRPr lang="pt-BR" sz="2000" dirty="0"/>
          </a:p>
          <a:p>
            <a:r>
              <a:rPr lang="pt-BR" sz="2000" dirty="0"/>
              <a:t>Tornou-se obrigatório para todos os 196 estados membros da OMS em </a:t>
            </a:r>
            <a:r>
              <a:rPr lang="pt-BR" sz="2000" dirty="0" smtClean="0"/>
              <a:t>2007</a:t>
            </a:r>
          </a:p>
        </p:txBody>
      </p:sp>
      <p:sp>
        <p:nvSpPr>
          <p:cNvPr id="5" name="Slide Number Placeholder 4"/>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72771" y="2566054"/>
            <a:ext cx="4067743" cy="3620005"/>
          </a:xfrm>
          <a:prstGeom prst="rect">
            <a:avLst/>
          </a:prstGeom>
        </p:spPr>
      </p:pic>
    </p:spTree>
    <p:extLst>
      <p:ext uri="{BB962C8B-B14F-4D97-AF65-F5344CB8AC3E}">
        <p14:creationId xmlns:p14="http://schemas.microsoft.com/office/powerpoint/2010/main" xmlns="" val="1628973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6766" y="599893"/>
            <a:ext cx="8275774" cy="762000"/>
          </a:xfrm>
        </p:spPr>
        <p:txBody>
          <a:bodyPr/>
          <a:lstStyle/>
          <a:p>
            <a:r>
              <a:rPr lang="pt-BR" sz="3200" b="1" dirty="0"/>
              <a:t>Artigos e Capacidades Fundamentais no </a:t>
            </a:r>
            <a:r>
              <a:rPr lang="pt-BR" sz="3200" b="1" dirty="0" smtClean="0"/>
              <a:t>PDE</a:t>
            </a:r>
            <a:endParaRPr lang="en-US" sz="3200" b="1" dirty="0"/>
          </a:p>
        </p:txBody>
      </p:sp>
      <p:sp>
        <p:nvSpPr>
          <p:cNvPr id="3" name="Content Placeholder 2"/>
          <p:cNvSpPr>
            <a:spLocks noGrp="1"/>
          </p:cNvSpPr>
          <p:nvPr>
            <p:ph idx="1"/>
          </p:nvPr>
        </p:nvSpPr>
        <p:spPr>
          <a:xfrm>
            <a:off x="2999239" y="1187636"/>
            <a:ext cx="7772400" cy="1237297"/>
          </a:xfrm>
        </p:spPr>
        <p:txBody>
          <a:bodyPr>
            <a:normAutofit fontScale="85000" lnSpcReduction="10000"/>
          </a:bodyPr>
          <a:lstStyle/>
          <a:p>
            <a:r>
              <a:rPr lang="pt-BR" sz="2000" dirty="0">
                <a:solidFill>
                  <a:schemeClr val="bg1"/>
                </a:solidFill>
              </a:rPr>
              <a:t>27 dos 66 artigos dizem respeito a viajantes e pontos de entrada</a:t>
            </a:r>
          </a:p>
          <a:p>
            <a:r>
              <a:rPr lang="pt-BR" sz="2000" dirty="0">
                <a:solidFill>
                  <a:schemeClr val="bg1"/>
                </a:solidFill>
              </a:rPr>
              <a:t>O Anexo 1B estabelece os principais requisitos de capacidade para os aeroportos, portos e travessias terrestres designados</a:t>
            </a:r>
          </a:p>
        </p:txBody>
      </p:sp>
      <p:pic>
        <p:nvPicPr>
          <p:cNvPr id="13315"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1"/>
          <a:stretch/>
        </p:blipFill>
        <p:spPr bwMode="auto">
          <a:xfrm>
            <a:off x="5976985" y="2787964"/>
            <a:ext cx="5095784" cy="33042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331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6511" y="2820277"/>
            <a:ext cx="4826536" cy="23601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8"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a:xfrm>
            <a:off x="598310" y="543290"/>
            <a:ext cx="1394180" cy="1826618"/>
          </a:xfrm>
          <a:prstGeom prst="rect">
            <a:avLst/>
          </a:prstGeom>
        </p:spPr>
      </p:pic>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9" name="Picture 3"/>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r="-3190"/>
          <a:stretch/>
        </p:blipFill>
        <p:spPr bwMode="auto">
          <a:xfrm>
            <a:off x="82673" y="5088291"/>
            <a:ext cx="5504155" cy="108493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051138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Implementação do RSI no PDE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
        <p:nvSpPr>
          <p:cNvPr id="6" name="TextBox 5"/>
          <p:cNvSpPr txBox="1"/>
          <p:nvPr/>
        </p:nvSpPr>
        <p:spPr>
          <a:xfrm>
            <a:off x="370275" y="6296337"/>
            <a:ext cx="10330768" cy="923330"/>
          </a:xfrm>
          <a:prstGeom prst="rect">
            <a:avLst/>
          </a:prstGeom>
          <a:noFill/>
        </p:spPr>
        <p:txBody>
          <a:bodyPr wrap="square" rtlCol="0">
            <a:spAutoFit/>
          </a:bodyPr>
          <a:lstStyle/>
          <a:p>
            <a:r>
              <a:rPr lang="pt-PT" dirty="0" smtClean="0"/>
              <a:t>Crédito: Escritório Regional da OMS Europa</a:t>
            </a:r>
            <a:r>
              <a:rPr lang="en-US" dirty="0" smtClean="0"/>
              <a:t>, </a:t>
            </a:r>
            <a:r>
              <a:rPr lang="en-US" u="sng" dirty="0">
                <a:hlinkClick r:id="rId3"/>
              </a:rPr>
              <a:t>https://www.youtube.com/watch?v=ol1cah8zItk</a:t>
            </a:r>
            <a:endParaRPr lang="en-US" dirty="0"/>
          </a:p>
          <a:p>
            <a:endParaRPr lang="en-US" dirty="0"/>
          </a:p>
        </p:txBody>
      </p:sp>
      <p:sp>
        <p:nvSpPr>
          <p:cNvPr id="3" name="Content Placeholder 2"/>
          <p:cNvSpPr>
            <a:spLocks noGrp="1"/>
          </p:cNvSpPr>
          <p:nvPr>
            <p:ph idx="1"/>
          </p:nvPr>
        </p:nvSpPr>
        <p:spPr/>
        <p:txBody>
          <a:bodyPr/>
          <a:lstStyle/>
          <a:p>
            <a:r>
              <a:rPr lang="en-US" u="sng" dirty="0">
                <a:hlinkClick r:id="rId3"/>
              </a:rPr>
              <a:t>https://www.youtube.com/watch?v=ol1cah8zItk</a:t>
            </a:r>
            <a:endParaRPr lang="en-US" dirty="0"/>
          </a:p>
          <a:p>
            <a:endParaRPr lang="en-US" dirty="0"/>
          </a:p>
        </p:txBody>
      </p:sp>
    </p:spTree>
    <p:extLst>
      <p:ext uri="{BB962C8B-B14F-4D97-AF65-F5344CB8AC3E}">
        <p14:creationId xmlns:p14="http://schemas.microsoft.com/office/powerpoint/2010/main" xmlns="" val="389012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Artigos Relevantes</a:t>
            </a:r>
            <a:endParaRPr lang="pt-PT" dirty="0"/>
          </a:p>
        </p:txBody>
      </p:sp>
      <p:sp>
        <p:nvSpPr>
          <p:cNvPr id="3" name="Text Placeholder 2"/>
          <p:cNvSpPr>
            <a:spLocks noGrp="1"/>
          </p:cNvSpPr>
          <p:nvPr>
            <p:ph type="body" idx="1"/>
          </p:nvPr>
        </p:nvSpPr>
        <p:spPr>
          <a:xfrm>
            <a:off x="6944326" y="2677645"/>
            <a:ext cx="3755379" cy="2283823"/>
          </a:xfrm>
        </p:spPr>
        <p:txBody>
          <a:bodyPr/>
          <a:lstStyle/>
          <a:p>
            <a:r>
              <a:rPr lang="pt-BR" dirty="0"/>
              <a:t>Artigos do Regulamento Sanitário Internacional para os pontos de entrada</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xmlns="" val="911254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Obrigações Gerais</a:t>
            </a:r>
            <a:br>
              <a:rPr lang="pt-PT" dirty="0" smtClean="0"/>
            </a:br>
            <a:r>
              <a:rPr lang="pt-PT" sz="3200" dirty="0" smtClean="0"/>
              <a:t>(Artigo 19º) </a:t>
            </a:r>
            <a:endParaRPr lang="pt-PT" sz="3200" dirty="0"/>
          </a:p>
        </p:txBody>
      </p:sp>
      <p:sp>
        <p:nvSpPr>
          <p:cNvPr id="3" name="Content Placeholder 2"/>
          <p:cNvSpPr>
            <a:spLocks noGrp="1"/>
          </p:cNvSpPr>
          <p:nvPr>
            <p:ph idx="1"/>
          </p:nvPr>
        </p:nvSpPr>
        <p:spPr>
          <a:xfrm>
            <a:off x="256883" y="2619829"/>
            <a:ext cx="8201317" cy="3416300"/>
          </a:xfrm>
        </p:spPr>
        <p:txBody>
          <a:bodyPr>
            <a:normAutofit/>
          </a:bodyPr>
          <a:lstStyle/>
          <a:p>
            <a:r>
              <a:rPr lang="pt-BR" sz="2000" dirty="0"/>
              <a:t>Desenvolver capacidades no </a:t>
            </a:r>
            <a:r>
              <a:rPr lang="pt-BR" sz="2000" dirty="0" smtClean="0"/>
              <a:t>PDE indicado</a:t>
            </a:r>
            <a:endParaRPr lang="pt-BR" sz="2000" dirty="0"/>
          </a:p>
          <a:p>
            <a:pPr lvl="1"/>
            <a:r>
              <a:rPr lang="pt-BR" dirty="0"/>
              <a:t>Exemplo de capacidade: o desenvolvimento de um Plano de Resposta de Emergência de Saúde Pública</a:t>
            </a:r>
          </a:p>
          <a:p>
            <a:pPr marL="457200" lvl="1" indent="0">
              <a:buNone/>
            </a:pPr>
            <a:endParaRPr lang="en-US" sz="600" dirty="0"/>
          </a:p>
          <a:p>
            <a:r>
              <a:rPr lang="pt-BR" sz="2000" dirty="0"/>
              <a:t>Identificar as autoridades competentes em cada </a:t>
            </a:r>
            <a:r>
              <a:rPr lang="pt-BR" sz="2000" dirty="0" smtClean="0"/>
              <a:t>PDE</a:t>
            </a:r>
            <a:endParaRPr lang="pt-BR" sz="2000" dirty="0"/>
          </a:p>
          <a:p>
            <a:pPr lvl="1"/>
            <a:r>
              <a:rPr lang="pt-BR" dirty="0"/>
              <a:t>Assegurar o cumprimento do RSI no </a:t>
            </a:r>
            <a:r>
              <a:rPr lang="pt-BR" dirty="0" smtClean="0"/>
              <a:t>PDE</a:t>
            </a:r>
            <a:endParaRPr lang="pt-BR" dirty="0"/>
          </a:p>
          <a:p>
            <a:pPr lvl="1"/>
            <a:r>
              <a:rPr lang="pt-BR" dirty="0"/>
              <a:t>Servir como ponto de contacto </a:t>
            </a:r>
            <a:r>
              <a:rPr lang="pt-BR" dirty="0" smtClean="0"/>
              <a:t>no PDE </a:t>
            </a:r>
            <a:r>
              <a:rPr lang="pt-BR" dirty="0"/>
              <a:t>para o Ponto Focal Nacional do RSI (o centro nacional designado por um país que deve ser acessível para a comunicação com a OMS)</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8458200" y="2530979"/>
            <a:ext cx="2625782" cy="2475053"/>
          </a:xfrm>
          <a:prstGeom prst="rect">
            <a:avLst/>
          </a:prstGeom>
        </p:spPr>
      </p:pic>
      <p:sp>
        <p:nvSpPr>
          <p:cNvPr id="9" name="Slide Number Placeholder 8"/>
          <p:cNvSpPr>
            <a:spLocks noGrp="1"/>
          </p:cNvSpPr>
          <p:nvPr>
            <p:ph type="sldNum" sz="quarter" idx="12"/>
          </p:nvPr>
        </p:nvSpPr>
        <p:spPr/>
        <p:txBody>
          <a:bodyPr/>
          <a:lstStyle/>
          <a:p>
            <a:fld id="{D57F1E4F-1CFF-5643-939E-217C01CDF565}" type="slidenum">
              <a:rPr lang="en-US" smtClean="0"/>
              <a:pPr/>
              <a:t>8</a:t>
            </a:fld>
            <a:endParaRPr lang="en-US" dirty="0"/>
          </a:p>
        </p:txBody>
      </p:sp>
      <p:sp>
        <p:nvSpPr>
          <p:cNvPr id="10" name="Rectangle 9"/>
          <p:cNvSpPr/>
          <p:nvPr/>
        </p:nvSpPr>
        <p:spPr>
          <a:xfrm>
            <a:off x="8404822" y="5006032"/>
            <a:ext cx="2732539" cy="1200329"/>
          </a:xfrm>
          <a:prstGeom prst="rect">
            <a:avLst/>
          </a:prstGeom>
        </p:spPr>
        <p:txBody>
          <a:bodyPr wrap="square">
            <a:spAutoFit/>
          </a:bodyPr>
          <a:lstStyle/>
          <a:p>
            <a:pPr algn="ctr"/>
            <a:r>
              <a:rPr lang="pt-BR" dirty="0">
                <a:solidFill>
                  <a:srgbClr val="FF0000"/>
                </a:solidFill>
              </a:rPr>
              <a:t>Exemplo de fotografia; actualizar com fotografia específica do país</a:t>
            </a:r>
            <a:endParaRPr lang="en-US" dirty="0">
              <a:solidFill>
                <a:srgbClr val="FF0000"/>
              </a:solidFill>
            </a:endParaRPr>
          </a:p>
        </p:txBody>
      </p:sp>
    </p:spTree>
    <p:extLst>
      <p:ext uri="{BB962C8B-B14F-4D97-AF65-F5344CB8AC3E}">
        <p14:creationId xmlns:p14="http://schemas.microsoft.com/office/powerpoint/2010/main" xmlns="" val="19083069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2420" y="766549"/>
            <a:ext cx="8761413" cy="706964"/>
          </a:xfrm>
        </p:spPr>
        <p:txBody>
          <a:bodyPr/>
          <a:lstStyle/>
          <a:p>
            <a:r>
              <a:rPr lang="pt-BR" dirty="0"/>
              <a:t>Medidas sanitárias à </a:t>
            </a:r>
            <a:r>
              <a:rPr lang="pt-BR" dirty="0" smtClean="0"/>
              <a:t>chegada/partida (</a:t>
            </a:r>
            <a:r>
              <a:rPr lang="pt-BR" dirty="0"/>
              <a:t>Artigo </a:t>
            </a:r>
            <a:r>
              <a:rPr lang="pt-BR" dirty="0" smtClean="0"/>
              <a:t>23</a:t>
            </a:r>
            <a:r>
              <a:rPr lang="pt-BR" sz="3200" dirty="0" smtClean="0"/>
              <a:t>º)</a:t>
            </a:r>
            <a:endParaRPr lang="en-US" sz="3200" dirty="0"/>
          </a:p>
        </p:txBody>
      </p:sp>
      <p:sp>
        <p:nvSpPr>
          <p:cNvPr id="3" name="Content Placeholder 2"/>
          <p:cNvSpPr>
            <a:spLocks noGrp="1"/>
          </p:cNvSpPr>
          <p:nvPr>
            <p:ph idx="1"/>
          </p:nvPr>
        </p:nvSpPr>
        <p:spPr>
          <a:xfrm>
            <a:off x="7864763" y="3163031"/>
            <a:ext cx="4463715" cy="3416300"/>
          </a:xfrm>
        </p:spPr>
        <p:txBody>
          <a:bodyPr>
            <a:normAutofit/>
          </a:bodyPr>
          <a:lstStyle/>
          <a:p>
            <a:r>
              <a:rPr lang="pt-PT" sz="2000" dirty="0" smtClean="0"/>
              <a:t>Informações do viajante</a:t>
            </a:r>
          </a:p>
          <a:p>
            <a:pPr lvl="1"/>
            <a:r>
              <a:rPr lang="pt-PT" sz="1800" dirty="0" smtClean="0"/>
              <a:t>Destino</a:t>
            </a:r>
          </a:p>
          <a:p>
            <a:pPr lvl="1"/>
            <a:r>
              <a:rPr lang="pt-PT" sz="1800" dirty="0" smtClean="0"/>
              <a:t>Itinerário</a:t>
            </a:r>
          </a:p>
          <a:p>
            <a:pPr lvl="1"/>
            <a:r>
              <a:rPr lang="pt-PT" sz="1800" dirty="0" smtClean="0"/>
              <a:t>Documentos sanitários</a:t>
            </a:r>
          </a:p>
          <a:p>
            <a:pPr lvl="1"/>
            <a:r>
              <a:rPr lang="pt-PT" sz="1800" dirty="0" smtClean="0"/>
              <a:t>Exame médico</a:t>
            </a:r>
          </a:p>
          <a:p>
            <a:endParaRPr lang="pt-PT" sz="2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2122422"/>
            <a:ext cx="7427962" cy="4446127"/>
          </a:xfrm>
          <a:prstGeom prst="rect">
            <a:avLst/>
          </a:prstGeom>
        </p:spPr>
      </p:pic>
      <p:sp>
        <p:nvSpPr>
          <p:cNvPr id="6" name="Slide Number Placeholder 5"/>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xmlns="" val="164808668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2917</TotalTime>
  <Words>4070</Words>
  <Application>Microsoft Office PowerPoint</Application>
  <PresentationFormat>Personalizados</PresentationFormat>
  <Paragraphs>330</Paragraphs>
  <Slides>27</Slides>
  <Notes>26</Notes>
  <HiddenSlides>0</HiddenSlides>
  <MMClips>0</MMClips>
  <ScaleCrop>false</ScaleCrop>
  <HeadingPairs>
    <vt:vector size="4" baseType="variant">
      <vt:variant>
        <vt:lpstr>Tema</vt:lpstr>
      </vt:variant>
      <vt:variant>
        <vt:i4>1</vt:i4>
      </vt:variant>
      <vt:variant>
        <vt:lpstr>Títulos dos diapositivos</vt:lpstr>
      </vt:variant>
      <vt:variant>
        <vt:i4>27</vt:i4>
      </vt:variant>
    </vt:vector>
  </HeadingPairs>
  <TitlesOfParts>
    <vt:vector size="28" baseType="lpstr">
      <vt:lpstr>Ion Boardroom</vt:lpstr>
      <vt:lpstr>O Regulamento Sanitário Internacional e a Gestão de Emergências</vt:lpstr>
      <vt:lpstr>Objectivo de aprendizagem</vt:lpstr>
      <vt:lpstr>Apresentação do RSI</vt:lpstr>
      <vt:lpstr>Noções básicas do RSI</vt:lpstr>
      <vt:lpstr>Artigos e Capacidades Fundamentais no PDE</vt:lpstr>
      <vt:lpstr>Implementação do RSI no PDE</vt:lpstr>
      <vt:lpstr>Artigos Relevantes</vt:lpstr>
      <vt:lpstr>Obrigações Gerais (Artigo 19º) </vt:lpstr>
      <vt:lpstr>Medidas sanitárias à chegada/partida (Artigo 23º)</vt:lpstr>
      <vt:lpstr>Operadores de transporte (artigo 24º) Navios e aeronaves nos Pontos de Entrada (artigo 28º) </vt:lpstr>
      <vt:lpstr>Viajantes sob Observação da Saúde Pública (Artigo 30º)</vt:lpstr>
      <vt:lpstr>Colaboração e Assistência(Artigo 44º)</vt:lpstr>
      <vt:lpstr>Capacidades Fundamentais</vt:lpstr>
      <vt:lpstr>Lembre-se das Capacidades Fundamentais: Em todo o tempo...</vt:lpstr>
      <vt:lpstr>Lembre-se das Capacidades Fundamentais: Para Responder a Emergências...</vt:lpstr>
      <vt:lpstr>As 12 Capacidades Fundamentais para a implementação do RSI no PDE</vt:lpstr>
      <vt:lpstr>O Ciclo de Gestão da Emergência</vt:lpstr>
      <vt:lpstr>Quatro Fases do Ciclo de Gestão de Emergência</vt:lpstr>
      <vt:lpstr>Jogo: RSI e Teste de  Gestão de Emergência!</vt:lpstr>
      <vt:lpstr>Questões - ordenadas por grau de dificuldade </vt:lpstr>
      <vt:lpstr>$1000 </vt:lpstr>
      <vt:lpstr>$2000 </vt:lpstr>
      <vt:lpstr>$3000 </vt:lpstr>
      <vt:lpstr>$4000 </vt:lpstr>
      <vt:lpstr>$5000 </vt:lpstr>
      <vt:lpstr>$6000</vt:lpstr>
      <vt:lpstr>Muito Obrigado!</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Hewlett-Packard Company</cp:lastModifiedBy>
  <cp:revision>139</cp:revision>
  <dcterms:created xsi:type="dcterms:W3CDTF">2018-05-15T08:59:29Z</dcterms:created>
  <dcterms:modified xsi:type="dcterms:W3CDTF">2021-08-30T15:30:20Z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2021-06-28T06:02:18Z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4c7bdb97-5ee3-4aff-9d6e-51297ce6105b</vt:lpwstr>
  </property>
  <property fmtid="{D5CDD505-2E9C-101B-9397-08002B2CF9AE}" pid="8" name="MSIP_Label_7b94a7b8-f06c-4dfe-bdcc-9b548fd58c31_ContentBits">
    <vt:lpwstr>0</vt:lpwstr>
  </property>
</Properties>
</file>