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9"/>
  </p:notesMasterIdLst>
  <p:sldIdLst>
    <p:sldId id="256" r:id="rId2"/>
    <p:sldId id="259" r:id="rId3"/>
    <p:sldId id="258" r:id="rId4"/>
    <p:sldId id="266" r:id="rId5"/>
    <p:sldId id="268" r:id="rId6"/>
    <p:sldId id="272" r:id="rId7"/>
    <p:sldId id="262" r:id="rId8"/>
    <p:sldId id="261" r:id="rId9"/>
    <p:sldId id="267" r:id="rId10"/>
    <p:sldId id="273" r:id="rId11"/>
    <p:sldId id="260" r:id="rId12"/>
    <p:sldId id="263" r:id="rId13"/>
    <p:sldId id="264" r:id="rId14"/>
    <p:sldId id="265" r:id="rId15"/>
    <p:sldId id="270" r:id="rId16"/>
    <p:sldId id="269" r:id="rId17"/>
    <p:sldId id="271"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rd, Sadie" initials="VSP3" lastIdx="2" clrIdx="0">
    <p:extLst>
      <p:ext uri="{19B8F6BF-5375-455C-9EA6-DF929625EA0E}">
        <p15:presenceInfo xmlns="" xmlns:p15="http://schemas.microsoft.com/office/powerpoint/2012/main" userId="Ward, Sadie" providerId="None"/>
      </p:ext>
    </p:extLst>
  </p:cmAuthor>
  <p:cmAuthor id="2" name="Cohen, Nicole (Nicky) (CDC/OID/NCEZID)" initials="NC" lastIdx="33" clrIdx="1">
    <p:extLst>
      <p:ext uri="{19B8F6BF-5375-455C-9EA6-DF929625EA0E}">
        <p15:presenceInfo xmlns="" xmlns:p15="http://schemas.microsoft.com/office/powerpoint/2012/main" userId="Cohen, Nicole (Nicky) (CDC/OID/NCEZID)" providerId="None"/>
      </p:ext>
    </p:extLst>
  </p:cmAuthor>
  <p:cmAuthor id="3" name="Dowell, Chad (CDC/NIOSH/OD)" initials="DC(" lastIdx="11" clrIdx="2">
    <p:extLst>
      <p:ext uri="{19B8F6BF-5375-455C-9EA6-DF929625EA0E}">
        <p15:presenceInfo xmlns="" xmlns:p15="http://schemas.microsoft.com/office/powerpoint/2012/main" userId="S-1-5-21-1207783550-2075000910-922709458-189216" providerId="AD"/>
      </p:ext>
    </p:extLst>
  </p:cmAuthor>
  <p:cmAuthor id="4" name="Singler, Kimberly B. (CDC/DDID/NCEZID/DGMQ)" initials="SKB(" lastIdx="2" clrIdx="3">
    <p:extLst>
      <p:ext uri="{19B8F6BF-5375-455C-9EA6-DF929625EA0E}">
        <p15:presenceInfo xmlns=""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1"/>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3" autoAdjust="0"/>
    <p:restoredTop sz="66743" autoAdjust="0"/>
  </p:normalViewPr>
  <p:slideViewPr>
    <p:cSldViewPr snapToGrid="0">
      <p:cViewPr varScale="1">
        <p:scale>
          <a:sx n="78" d="100"/>
          <a:sy n="78" d="100"/>
        </p:scale>
        <p:origin x="-1604"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9" d="100"/>
          <a:sy n="89" d="100"/>
        </p:scale>
        <p:origin x="-3788" y="-6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dirty="0"/>
          </a:p>
        </p:txBody>
      </p:sp>
    </p:spTree>
    <p:extLst>
      <p:ext uri="{BB962C8B-B14F-4D97-AF65-F5344CB8AC3E}">
        <p14:creationId xmlns=""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O dia de hoje será dedicado aos EPI e à medição da temperatura. Começaremos com uma introdução ao porquê de precisarmos de EPI, e depois entraremos nos diferentes tipos e considerações de EPI. Esta apresentação inclui um vídeo e alguns jogos para nos manter atentos! </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dirty="0"/>
          </a:p>
        </p:txBody>
      </p:sp>
    </p:spTree>
    <p:extLst>
      <p:ext uri="{BB962C8B-B14F-4D97-AF65-F5344CB8AC3E}">
        <p14:creationId xmlns=""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Existem vários tipos de respiradores que podem ser encontrados em todo o mundo. Há alguns que purificam o ar enquanto se inspira e outros que fornecem ar purificado dentro da máscara. Para esta formação vamos concentrar-nos no tipo mais comum, respiradores N95. Estes são os respiradores que mais provavelmente irá encontrar e utilizar no seu PDE e que purificam o ar à medida que respira através deles Os N95 são assim denominados por causa das suas classificações de segurança. Filtram 95% dos germes expostos. Os respiradores podem ser classificados até 100, mas para trabalhos no PDE, 95% será o respirador que utilizará.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Nos EUA há requisitos de que todas as pessoas que irão utilizar respiradores sejam devidamente ajustadas ao respirador, utilizando um “teste de ajuste”. Os utilizadores são obrigados a repetir os testes de ajuste adequado pelo menos todos os anos para garantir que o respirador encaixa correctamente. Sem testes de ajuste e verificações de lacre do utilizador, o utilizador não saberia se o respirador encaixa correctamente e está a fornecer a protecção pretendida.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Um teste de ajuste é realizado por um agente de teste e requer que o portador coloque o respirador N95 que vai usar e seja exposto a produtos químicos que tenham um odor forte ou sabor amargo. A exposição é num espaço fechado e pode ser medida por uma máquina ou pela capacidade dos utilizadores de cheirar/saborear o produto químico. </a:t>
            </a:r>
          </a:p>
          <a:p>
            <a:r>
              <a:rPr lang="en-US" sz="1200" kern="1200" dirty="0" smtClean="0">
                <a:solidFill>
                  <a:schemeClr val="tx1"/>
                </a:solidFill>
                <a:latin typeface="+mn-lt"/>
                <a:ea typeface="+mn-ea"/>
                <a:cs typeface="+mn-cs"/>
              </a:rPr>
              <a:t> </a:t>
            </a:r>
            <a:r>
              <a:rPr lang="pt-PT" sz="1200" kern="1200" dirty="0" smtClean="0">
                <a:solidFill>
                  <a:schemeClr val="tx1"/>
                </a:solidFill>
                <a:latin typeface="+mn-lt"/>
                <a:ea typeface="+mn-ea"/>
                <a:cs typeface="+mn-cs"/>
              </a:rPr>
              <a:t>(Discutir os requisitos específicos de qualquer país para o uso de respirador caso existam).</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Deve ser realizada uma verificação do lacre do utilizador cada vez que um respirador é utilizado para assegurar um ajuste e protecção adequados. O fabricante da máscara deve incluir instruções sobre como conduzir correctamente a verificação do lacre do utilizador da sua marca. Cobriremos como realizar uma verificação adequada do lacre de utilizador mais tarde durante a colocação do nosso EPI. </a:t>
            </a:r>
            <a:r>
              <a:rPr lang="pt-PT" sz="1200" i="1" kern="1200" dirty="0" smtClean="0">
                <a:solidFill>
                  <a:schemeClr val="tx1"/>
                </a:solidFill>
                <a:latin typeface="+mn-lt"/>
                <a:ea typeface="+mn-ea"/>
                <a:cs typeface="+mn-cs"/>
              </a:rPr>
              <a:t>Considere reproduzir o vídeo incorporado no slide.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Os respiradores N95 descartáveis destinam-se a ser descartados após cada contacto; contudo, com restrições que possam existir no seu PDE, o uso do respirador N95 pode ser alargado sob certas circunstâncias.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O uso prolongado do respirador N95 requer que o portador não remova a máscara - isto funcionará bem se houver múltiplas doenças suspeitas num curto espaço de tempo. O portador não remove a máscara entre avaliações de viajantes presumivelmente doentes. O portador pode usar uma máscara cirúrgica sobre o N95 para evitar a contaminação entre avaliações, mudando a máscara cirúrgica entre cada contacto.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 reutilização do respirador N95 significa que o portador removerá e substituirá a máscara para cada contacto - isto será necessário se se esperar a propagação de doenças durante um período de tempo. Ao reutilizar é importante que o portador coloque sempre o respirador enquanto usa um par de luvas limpas. O respirador deve ser removido também com um par de luvas limpas, isto fará com que haja menos possibilidade de contaminação cruzada de um respirador usado ou de luvas sujas. A máscara deve ser sempre mantida pendurada quando não estiver a ser utilizada ou num recipiente selado que possa ser descartado ou higienizado. Não partilhar o respirador uma vez que tenha sido utilizado. Não toque no interior do seu respirador e não se esqueça de usar a técnica apropriada de lavagem das mãos.</a:t>
            </a:r>
            <a:endParaRPr lang="en-US" b="1" dirty="0"/>
          </a:p>
        </p:txBody>
      </p:sp>
      <p:sp>
        <p:nvSpPr>
          <p:cNvPr id="4" name="Slide Number Placeholder 3"/>
          <p:cNvSpPr>
            <a:spLocks noGrp="1"/>
          </p:cNvSpPr>
          <p:nvPr>
            <p:ph type="sldNum" sz="quarter" idx="5"/>
          </p:nvPr>
        </p:nvSpPr>
        <p:spPr/>
        <p:txBody>
          <a:bodyPr/>
          <a:lstStyle/>
          <a:p>
            <a:fld id="{712B78C0-3020-4A62-8BB6-53E6219B4317}" type="slidenum">
              <a:rPr lang="en-US" smtClean="0"/>
              <a:pPr/>
              <a:t>10</a:t>
            </a:fld>
            <a:endParaRPr lang="en-US" dirty="0"/>
          </a:p>
        </p:txBody>
      </p:sp>
    </p:spTree>
    <p:extLst>
      <p:ext uri="{BB962C8B-B14F-4D97-AF65-F5344CB8AC3E}">
        <p14:creationId xmlns="" xmlns:p14="http://schemas.microsoft.com/office/powerpoint/2010/main" val="2593927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Começamos agora a dirigir-nos rumo aos EPI que NÃO utilizaria durante uma avaliação inicial, mas talvez o faria durante uma avaliação secundária ou mais avançada, particularmente se houver uma preocupação de exposição a fluidos corporais como sangue, vómito ou fezes.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As versões descartáveis ou reutilizáveis disponíveis e as viseiras descartáveis devem ser descartadas quando danificadas ou se ficarem contaminadas com sangue ou fluidos corporais. Os óculos de protecção e as viseiras reutilizáveis devem ser devidamente limpos e desinfectados quando contaminados com sangue e fluidos corporais e entre utilizações partilhadas entre os portadores.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As viseiras e óculos de protecção não são concebidos para o proteger de partículas inaladas. Pelo contrário, destinam-se a proteger os seus olhos, e no caso da viseira, o seu rosto, de fluidos corporais tais como sangue ou vómitos com que possa deparar-se durante uma avaliação de risco de um doente. </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Pedir ao segundo facilitador para colocar uma viseira ou um par de óculos de protecção.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11</a:t>
            </a:fld>
            <a:endParaRPr lang="en-US" dirty="0"/>
          </a:p>
        </p:txBody>
      </p:sp>
    </p:spTree>
    <p:extLst>
      <p:ext uri="{BB962C8B-B14F-4D97-AF65-F5344CB8AC3E}">
        <p14:creationId xmlns="" xmlns:p14="http://schemas.microsoft.com/office/powerpoint/2010/main" val="1993544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Durante uma avaliação de risco secundária ou mais minuciosa, particularmente uma que possa envolver fluidos corporais, pode usar aventais ou batas para proteger o seu corpo de fluidos que possa encontrar. Aventais e batas têm o mesmo objectivo - pode ter um ou outro, mas deve descartar ambos os artigos após cada utilização.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Nem todos os tipos de batas e aventais protegem contra sangue e fluidos corporais. Escolha um que seja resistente a fluidos ou à prova de água. Existem versões descartáveis e as versões descartáveis devem ser descartadas após cada uso. As versões reutilizáveis devem ser limpas e desinfectadas adequadamente após cada uso.</a:t>
            </a:r>
            <a:r>
              <a:rPr lang="pt-PT" sz="1200" i="1" kern="1200" dirty="0" smtClean="0">
                <a:solidFill>
                  <a:schemeClr val="tx1"/>
                </a:solidFill>
                <a:latin typeface="+mn-lt"/>
                <a:ea typeface="+mn-ea"/>
                <a:cs typeface="+mn-cs"/>
              </a:rPr>
              <a:t> </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Peça a um facilitador secundário que demonstre a colocação de avental/bata.</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12</a:t>
            </a:fld>
            <a:endParaRPr lang="en-US" dirty="0"/>
          </a:p>
        </p:txBody>
      </p:sp>
    </p:spTree>
    <p:extLst>
      <p:ext uri="{BB962C8B-B14F-4D97-AF65-F5344CB8AC3E}">
        <p14:creationId xmlns="" xmlns:p14="http://schemas.microsoft.com/office/powerpoint/2010/main" val="2204131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Mais uma vez, estes EPI não são comuns e poderá não os encontrar no seu PDE. Mas, durante uma avaliação de risco mais aprofundada ou secundária, particularmente uma situação envolvendo fluidos corporais, botas ou coberturas de sapatos pode ser utilizadas.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As coberturas de sapatos ou botas são usados para evitar que pise em fluidos corporais e depois transferi-los para outro local. Devem ser devidamente removidas ao sair da área contaminada para evitar o transporte dos germes para outras áreas. As versões descartáveis ou reutilizáveis disponíveis e as botas ou coberturas de sapatos descartáveis devem ser descartadas quando danificadas ou se ficarem contaminadas com sangue ou fluidos corporais. As botas reutilizáveis devem ser devidamente limpas e desinfectadas quando contaminadas com sangue e fluidos corporais e entre utilizações partilhadas entre os portadores. </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Se as coberturas de sapatos estiverem disponíveis, peça ao facilitador secundário para demonstrar a sua utilização.</a:t>
            </a:r>
            <a:endParaRPr lang="en-US" i="1"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13</a:t>
            </a:fld>
            <a:endParaRPr lang="en-US" dirty="0"/>
          </a:p>
        </p:txBody>
      </p:sp>
    </p:spTree>
    <p:extLst>
      <p:ext uri="{BB962C8B-B14F-4D97-AF65-F5344CB8AC3E}">
        <p14:creationId xmlns="" xmlns:p14="http://schemas.microsoft.com/office/powerpoint/2010/main" val="3088801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Não estamos a demonstrar a utilização do fato descartável durante este programa de formação nem dedicamos muito tempo ao mesmo, mas queríamos partilhar consigo algumas informações básicas sobre os fatos de protecção descartável. Os fatos de protecção oferecem protecção total do corpo, pelo que os usaria em vez de aventais e coberturas de sapatos. No entanto, ainda teria de usar luvas, protecção facial e respiratória Por vezes, estes são apelidados em tom jocoso de "fatos da lua" ou "fatos espaciais", pois parecem algo que um astronauta usaria. Também poderá ouvir falar de um tipo particular chamado fato "</a:t>
            </a:r>
            <a:r>
              <a:rPr lang="pt-PT" sz="1200" kern="1200" dirty="0" err="1" smtClean="0">
                <a:solidFill>
                  <a:schemeClr val="tx1"/>
                </a:solidFill>
                <a:latin typeface="+mn-lt"/>
                <a:ea typeface="+mn-ea"/>
                <a:cs typeface="+mn-cs"/>
              </a:rPr>
              <a:t>Tyvek</a:t>
            </a:r>
            <a:r>
              <a:rPr lang="pt-PT" sz="1200" kern="1200" dirty="0" smtClean="0">
                <a:solidFill>
                  <a:schemeClr val="tx1"/>
                </a:solidFill>
                <a:latin typeface="+mn-lt"/>
                <a:ea typeface="+mn-ea"/>
                <a:cs typeface="+mn-cs"/>
              </a:rPr>
              <a:t>" devido ao tipo de tecido.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 vantagem é que oferecem a protecção ideal para todo o corpo, mas a desvantagem é que só podem ser usados uma vez e eliminados após cada utilização, e isso é complicado porque são bastante caros e podem não estar disponíveis num PDE. Existem vários tipos diferentes de tecidos com os quais podem ser feitos os fatos de protecção e cada um oferecerá diferentes níveis de protecção para diferentes situações. Grandes volumes de sangue ou fluidos corporais exigirão um tipo de fato de protecção diferente do que um produzido para proteger contra os espirros. Mais informações sobre os diferentes requisitos para a selecção de fato de protecção serão cobertas em formação adicional se os fatos de protecção forem utilizados no seu PDE.</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Caso se utilizem fatos de protecção, deverá receber formação adicional sobre as suas considerações e procedimentos de colocação e remoção.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14</a:t>
            </a:fld>
            <a:endParaRPr lang="en-US" dirty="0"/>
          </a:p>
        </p:txBody>
      </p:sp>
    </p:spTree>
    <p:extLst>
      <p:ext uri="{BB962C8B-B14F-4D97-AF65-F5344CB8AC3E}">
        <p14:creationId xmlns="" xmlns:p14="http://schemas.microsoft.com/office/powerpoint/2010/main" val="1268604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Lembre-se de que não precisa colocar todos os itens que acabámos de abordar para cada uma das avaliações. Deve adaptar o EPI à situação com que se depara. Há dois aspectos a considerar:</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 primeira consideração é: isto é ou não uma avaliação inicial? Por vezes, não se encontra na clínica ou consultório da [agência de saúde de PDE] na primeira vez que encontra alguém que está doente. Pode estar no átrio de chegadas, a caminhar pela passagem fronteira terrestre ou porto, ou noutro recinto do aeroporto. Pode não ter acesso a todo o EPI nesse momento, e o local pode não ser o ideal para realizar uma avaliação completa. Como tal, para esta avaliação inicial - onde quer que ocorra - use pelo menos sempre luvas e um respirador (se for testado o ajuste) ou uma máscara cirúrgica (se não for testado o ajuste) se precisar da mesma. Para avaliações mais completas ou secundárias na clínica, nos seus escritórios, ou noutras áreas afastadas de multidões, poderá pensar em EPI mais avançados apenas se a situação o justificar.</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 segunda consideração são os sintomas da pessoa. Qual é o modo de transmissão? Tem que fazer algumas suposições aqui. Digamos que a pessoa está a tossir e a espirrar muito. Aqui pode considerar protecção respiratória (idealmente um respirador), uma vez que podem ter uma doença que se propaga pelo ar. Se alguém estiver a vomitar muito, preocupar-me-ia mais em garantir que o meu corpo e o meu rosto estão protegidos desses fluidos corporais.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Lembre-se destas duas situações - avaliação inicial vs secundária e o modo de transmissão - quando estiver a considerar o tipo de EPI que deve usar.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15</a:t>
            </a:fld>
            <a:endParaRPr lang="en-US" dirty="0"/>
          </a:p>
        </p:txBody>
      </p:sp>
    </p:spTree>
    <p:extLst>
      <p:ext uri="{BB962C8B-B14F-4D97-AF65-F5344CB8AC3E}">
        <p14:creationId xmlns="" xmlns:p14="http://schemas.microsoft.com/office/powerpoint/2010/main" val="178581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Agora vamos fazer um jogo! </a:t>
            </a:r>
            <a:r>
              <a:rPr lang="pt-PT" sz="1200" i="1" kern="1200" dirty="0" smtClean="0">
                <a:solidFill>
                  <a:schemeClr val="tx1"/>
                </a:solidFill>
                <a:latin typeface="+mn-lt"/>
                <a:ea typeface="+mn-ea"/>
                <a:cs typeface="+mn-cs"/>
              </a:rPr>
              <a:t>Peça a um facilitador para se dirigir à frente da sala e colocar os seguintes EPI todos de um lado da sala: um par de luvas, um respirador ou uma máscara cirúrgica, um par de óculos de protecção ou uma viseira e um avental ou uma bata.</a:t>
            </a:r>
            <a:r>
              <a:rPr lang="pt-PT" sz="1200" kern="1200" dirty="0" smtClean="0">
                <a:solidFill>
                  <a:schemeClr val="tx1"/>
                </a:solidFill>
                <a:latin typeface="+mn-lt"/>
                <a:ea typeface="+mn-ea"/>
                <a:cs typeface="+mn-cs"/>
              </a:rPr>
              <a:t>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Uma pessoa de cada grupo será chamado aleatoriamente para a frente da sala. Pode-se ver que vários tipos de EPI foram colocados de um lado da sala. Vamos ler um cenário e o participante tem 60 segundos (1 minuto) para correr para o outro lado da sala e decidir qual o EPI a utilizar. Depois de tomarem a sua decisão ou de acabar o tempo, permitiremos que o participante explique porque escolheu esses EPI, e depois teremos uma discussão após cada ronda.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Algumas regras a considerar. Não se deve dizer as respostas ao participante da prova! Deixem-lhe decidir! Queremos que todos aprendam! Em algumas situações pode não haver uma resposta correcta, mas depende do discernimento da pessoa.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Também podemos não conseguir acertar, para começar… Não se julgará ninguém no caso de cometer um erro. Lembrem-se apenas que cada um de vós acabará por ser chamado para a frente da sala para fazer algo individualmente antes do fim da formação. Será confrontado com o mesmo nervosismo ou medo que eles terão. Lembre-se disso nas suas reacções perante os outros. Trate a todos com respeito.</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Agora, gostaria de chamar (indivíduo do grupo 1... peça ao segundo facilitador para escrever o nome dessa pessoa para manter o registo usando o seu modelo de lista de verificação do avaliador) para a frente da sala.</a:t>
            </a:r>
            <a:r>
              <a:rPr lang="pt-PT" sz="1200" kern="1200" dirty="0" smtClean="0">
                <a:solidFill>
                  <a:schemeClr val="tx1"/>
                </a:solidFill>
                <a:latin typeface="+mn-lt"/>
                <a:ea typeface="+mn-ea"/>
                <a:cs typeface="+mn-cs"/>
              </a:rPr>
              <a:t> </a:t>
            </a:r>
            <a:r>
              <a:rPr lang="pt-PT" sz="1200" i="1" kern="1200" dirty="0" smtClean="0">
                <a:solidFill>
                  <a:schemeClr val="tx1"/>
                </a:solidFill>
                <a:latin typeface="+mn-lt"/>
                <a:ea typeface="+mn-ea"/>
                <a:cs typeface="+mn-cs"/>
              </a:rPr>
              <a:t>(Esperar que venham para a frente e se posicionem do lado oposto aos EPI). </a:t>
            </a:r>
            <a:r>
              <a:rPr lang="pt-PT" sz="1200" kern="1200" dirty="0" smtClean="0">
                <a:solidFill>
                  <a:schemeClr val="tx1"/>
                </a:solidFill>
                <a:latin typeface="+mn-lt"/>
                <a:ea typeface="+mn-ea"/>
                <a:cs typeface="+mn-cs"/>
              </a:rPr>
              <a:t>Vou ler-lhe um cenário, mas não pode começar até eu terminar a leitura. Pronto?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Cenário 1: Recebe uma chamada da imigração sobre um viajante doente algures no átrio de chegada de um aeroporto. Não sabe nenhum outro detalhe para além de que estão doentes. Avançar! (Conceda 60 segundos ao participante para escolher o seu EPI e mais um minuto para explicar rapidamente a sua escolha. Depois comentar se foi aconselhável ou não com base no que foi recomendado: luvas colocadas e máscara respiratória (se testada) ou máscara cirúrgica disponível e pronta a ser colocada se a situação o exigir).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Efectuar as mesmas acções para cenários 2 e 3.</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Cenário 2: É chamado por outro funcionário [agência de saúde de PDE] para ir à clínica ajudar durante uma avaliação secundária. Tudo o que sabe neste momento é que o viajante está actualmente a vomitar e recentemente teve diarreia. Avançar! (Depois de terminarem, comente se foi aconselhável ou não com base no que foi recomendado: luvas, avental/bata, viseira/óculos de protecção, se disponíveis e respirador (se testado) ou máscara cirúrgica, se achar necessário.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Cenário 3: Um agente do navio chama-o para vir a bordo de um navio que chega com um membro da tripulação doente. Segundo o agente do navio, o membro da tripulação está a tossir, tem febre, e tem o pescoço dorido. Avançar! (Depois de terminarem, comente se foi aconselhável ou não com base no que foi recomendado: luvas e respirador (se testado) ou máscara cirúrgica se achar necessário.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16</a:t>
            </a:fld>
            <a:endParaRPr lang="en-US" dirty="0"/>
          </a:p>
        </p:txBody>
      </p:sp>
    </p:spTree>
    <p:extLst>
      <p:ext uri="{BB962C8B-B14F-4D97-AF65-F5344CB8AC3E}">
        <p14:creationId xmlns="" xmlns:p14="http://schemas.microsoft.com/office/powerpoint/2010/main" val="2921192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Antes de terminarmos este módulo e de chegarmos ao </a:t>
            </a:r>
            <a:r>
              <a:rPr lang="pt-PT" sz="1200" i="1" kern="1200" dirty="0" smtClean="0">
                <a:solidFill>
                  <a:schemeClr val="tx1"/>
                </a:solidFill>
                <a:latin typeface="+mn-lt"/>
                <a:ea typeface="+mn-ea"/>
                <a:cs typeface="+mn-cs"/>
              </a:rPr>
              <a:t>stock</a:t>
            </a:r>
            <a:r>
              <a:rPr lang="pt-PT" sz="1200" kern="1200" dirty="0" smtClean="0">
                <a:solidFill>
                  <a:schemeClr val="tx1"/>
                </a:solidFill>
                <a:latin typeface="+mn-lt"/>
                <a:ea typeface="+mn-ea"/>
                <a:cs typeface="+mn-cs"/>
              </a:rPr>
              <a:t> de EPI e encomenda efectiva de EPI, há alguma pergunta ou comentário dos participantes? </a:t>
            </a:r>
            <a:r>
              <a:rPr lang="pt-PT" sz="1200" i="1" kern="1200" dirty="0" smtClean="0">
                <a:solidFill>
                  <a:schemeClr val="tx1"/>
                </a:solidFill>
                <a:latin typeface="+mn-lt"/>
                <a:ea typeface="+mn-ea"/>
                <a:cs typeface="+mn-cs"/>
              </a:rPr>
              <a:t>Permitir perguntas e respostas por apenas cinco minutos.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17</a:t>
            </a:fld>
            <a:endParaRPr lang="en-US" dirty="0"/>
          </a:p>
        </p:txBody>
      </p:sp>
    </p:spTree>
    <p:extLst>
      <p:ext uri="{BB962C8B-B14F-4D97-AF65-F5344CB8AC3E}">
        <p14:creationId xmlns="" xmlns:p14="http://schemas.microsoft.com/office/powerpoint/2010/main" val="3105802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Vamos começar a sessão de hoje sobre EPI com um pouco de quebra-gelo. Mas tem de seguir as regras e DEVE levantar o braço. </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Pedir a alguém para trazer o flipchart para o meio da sala (e pedir a um co-facilitador que seja responsável por anotar as respostas).</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Pedir a alguém que configure um cronómetro em três minutos e o inicie.</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Pedir aos participantes para levantar o braço e nomear um tipo de equipamento de protecção individual. Tomaremos nota no </a:t>
            </a:r>
            <a:r>
              <a:rPr lang="pt-PT" sz="1200" i="1" kern="1200" dirty="0" smtClean="0">
                <a:solidFill>
                  <a:schemeClr val="tx1"/>
                </a:solidFill>
                <a:latin typeface="+mn-lt"/>
                <a:ea typeface="+mn-ea"/>
                <a:cs typeface="+mn-cs"/>
              </a:rPr>
              <a:t>flipchart</a:t>
            </a:r>
            <a:r>
              <a:rPr lang="pt-PT" sz="1200" kern="1200" dirty="0" smtClean="0">
                <a:solidFill>
                  <a:schemeClr val="tx1"/>
                </a:solidFill>
                <a:latin typeface="+mn-lt"/>
                <a:ea typeface="+mn-ea"/>
                <a:cs typeface="+mn-cs"/>
              </a:rPr>
              <a:t>. </a:t>
            </a:r>
            <a:r>
              <a:rPr lang="pt-PT" sz="1200" i="1" kern="1200" dirty="0" smtClean="0">
                <a:solidFill>
                  <a:schemeClr val="tx1"/>
                </a:solidFill>
                <a:latin typeface="+mn-lt"/>
                <a:ea typeface="+mn-ea"/>
                <a:cs typeface="+mn-cs"/>
              </a:rPr>
              <a:t>(Respostas esperadas: luvas, máscara facial, viseira, bata, botas, avental, touca, cobertura de sapatos, respirador "N-95," etc.)</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Quando acabar o tempo, rever as respostas mencionando que cada um destes artigos de EPI tem um tempo e um lugar específico, mas cada situação é diferente - e esse é o objectivo da sessão de hoje.</a:t>
            </a:r>
            <a:r>
              <a:rPr lang="en-US" sz="1200" i="1" kern="1200" dirty="0" smtClean="0">
                <a:solidFill>
                  <a:schemeClr val="tx1"/>
                </a:solidFill>
                <a:effectLst/>
                <a:latin typeface="+mn-lt"/>
                <a:ea typeface="+mn-ea"/>
                <a:cs typeface="+mn-cs"/>
              </a:rPr>
              <a:t>.</a:t>
            </a:r>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dirty="0"/>
          </a:p>
        </p:txBody>
      </p:sp>
    </p:spTree>
    <p:extLst>
      <p:ext uri="{BB962C8B-B14F-4D97-AF65-F5344CB8AC3E}">
        <p14:creationId xmlns="" xmlns:p14="http://schemas.microsoft.com/office/powerpoint/2010/main" val="1182587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Vamos abordar os nossos objectivos de aprendizagem para a sessão de hoje. Comecemos pela finalidade do EPI - qual é o objectivo?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Vamos debruçar-nos sobre os diferentes tipos de EPI que se podem ver num PDE e o objectivo e utilização de cada um. Também diferenciaremos o EPI de que necessita para uma primeira avaliação de risco - digamos, o seu encontro inicial com uma pessoa potencialmente doente - e o EPI que usaria durante uma avaliação mais aprofundada.</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Pergunte aos participantes se há qualquer informação específica que queiram aprender sobre EPI… se sim, anote-a no flipchart.</a:t>
            </a:r>
            <a:endParaRPr lang="pt-PT" sz="1200" i="1"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pt-PT" sz="1200" i="1"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pt-PT"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dirty="0"/>
          </a:p>
        </p:txBody>
      </p:sp>
    </p:spTree>
    <p:extLst>
      <p:ext uri="{BB962C8B-B14F-4D97-AF65-F5344CB8AC3E}">
        <p14:creationId xmlns="" xmlns:p14="http://schemas.microsoft.com/office/powerpoint/2010/main" val="176316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Antes de abordarmos os tipos de EPI a usar num POE, vamos discutir em primeiro lugar porque é que precisamos do mesmo. E tudo isto tem a ver com a forma como as infecções se propagam.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As infecções propagam-se de formas diferentes.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Muitas doenças de preocupação para a saúde pública são causadas por vírus ou bactérias que infectam o nariz, a garganta e os pulmões e são transmitidas de pessoa para pessoa quando um suspeito tosse ou espirra. Pode ver na foto superior que as gotículas respiratórias do espirro podem percorrer uma grande distância.</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Pergunte aos participantes que distância as gotículas respiratórias na tosse e espirros podem percorrer. </a:t>
            </a:r>
            <a:r>
              <a:rPr lang="pt-PT" sz="1200" i="1" kern="1200" dirty="0" smtClean="0">
                <a:solidFill>
                  <a:schemeClr val="tx1"/>
                </a:solidFill>
                <a:latin typeface="+mn-lt"/>
                <a:ea typeface="+mn-ea"/>
                <a:cs typeface="+mn-cs"/>
              </a:rPr>
              <a:t>Obtenha as respostas.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 resposta é cerca de dois metros.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O risco de outros serem expostos a grandes gotículas respiratórias de uma pessoa que esteja a tossir ou espirrar a mais de dois metros de distância é baixo. Geralmente, a regra dos dois metros aplica-se a doenças respiratórias, mas algumas bactérias e vírus como a tuberculose ou o sarampo podem ser transportados no ar por distâncias mais longas. Para essas doenças, o suspeito deve ser isolado numa sala vazia, longe dos outros.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Algumas infecções, tais como a tuberculose, não se propagam facilmente sem contacto próximo e prolongado, enquanto outras, como o sarampo, podem ser transmitidas após breve contacto.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As doenças também podem propagar-se através de superfícies contaminadas ou exposição a fluidos corporais. É assim que uma doença como o Ébola se propaga de pessoa para pessoa.</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dirty="0"/>
          </a:p>
        </p:txBody>
      </p:sp>
    </p:spTree>
    <p:extLst>
      <p:ext uri="{BB962C8B-B14F-4D97-AF65-F5344CB8AC3E}">
        <p14:creationId xmlns="" xmlns:p14="http://schemas.microsoft.com/office/powerpoint/2010/main" val="2343504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Para mostrar a importância da protecção respiratória, como respiradores ou máscaras cirúrgicas, vamos ver este vídeo curto que demonstra a facilidade com que os germes se podem propagar através de uma simples tosse. Tem a duração de 2 minutos e 15 segundos. </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Reproduza o vídeo.</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dirty="0"/>
          </a:p>
        </p:txBody>
      </p:sp>
    </p:spTree>
    <p:extLst>
      <p:ext uri="{BB962C8B-B14F-4D97-AF65-F5344CB8AC3E}">
        <p14:creationId xmlns="" xmlns:p14="http://schemas.microsoft.com/office/powerpoint/2010/main" val="563506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i="1" kern="1200" dirty="0" smtClean="0">
                <a:solidFill>
                  <a:schemeClr val="tx1"/>
                </a:solidFill>
                <a:latin typeface="+mn-lt"/>
                <a:ea typeface="+mn-ea"/>
                <a:cs typeface="+mn-cs"/>
              </a:rPr>
              <a:t>Nota aos facilitadores: este é um slide opcional. Os requisitos de EPI podem variar em função do país e da ocupação específica. Os funcionários da [agência de saúde de PDE] podem ter mais exposições em alguns ambientes do que noutros. Isto exigiria EPI adicionais. Aproveite esta oportunidade para reflectir sobre os requisitos específicos de EPI do seu país e os da [agência de saúde de PDE].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dirty="0"/>
          </a:p>
        </p:txBody>
      </p:sp>
    </p:spTree>
    <p:extLst>
      <p:ext uri="{BB962C8B-B14F-4D97-AF65-F5344CB8AC3E}">
        <p14:creationId xmlns="" xmlns:p14="http://schemas.microsoft.com/office/powerpoint/2010/main" val="3553947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Vamos agora abordar os tipos comuns de EPI que possa necessitar no seu PDE.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dirty="0"/>
          </a:p>
        </p:txBody>
      </p:sp>
    </p:spTree>
    <p:extLst>
      <p:ext uri="{BB962C8B-B14F-4D97-AF65-F5344CB8AC3E}">
        <p14:creationId xmlns="" xmlns:p14="http://schemas.microsoft.com/office/powerpoint/2010/main" val="1354127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As luvas são o tipo mais comum de EPI que encontrará num PDE. Deve usar luvas tanto durante a avaliação inicial de uma pessoa doente como durante uma avaliação secundária ou mais aprofundada. Cada PDE deve estar bem abastecido de luvas e dispor de tamanhos diferentes, de acordo com as necessidades do pessoal.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As luvas mais comuns são as de látex. Algumas pessoas podem ser alérgicas ao látex. Se for este o caso, existem luvas à disposição que não são de látex.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É importante não esquecer de descartar as luvas após cada contacto com doentes. Em caso algum devem ser reutilizados.</a:t>
            </a:r>
          </a:p>
          <a:p>
            <a:endParaRPr lang="pt-PT" sz="1200" kern="1200" dirty="0" smtClean="0">
              <a:solidFill>
                <a:schemeClr val="tx1"/>
              </a:solidFill>
              <a:latin typeface="+mn-lt"/>
              <a:ea typeface="+mn-ea"/>
              <a:cs typeface="+mn-cs"/>
            </a:endParaRPr>
          </a:p>
          <a:p>
            <a:r>
              <a:rPr lang="pt-PT" sz="1200" i="1" kern="1200" dirty="0" smtClean="0">
                <a:solidFill>
                  <a:schemeClr val="tx1"/>
                </a:solidFill>
                <a:latin typeface="+mn-lt"/>
                <a:ea typeface="+mn-ea"/>
                <a:cs typeface="+mn-cs"/>
              </a:rPr>
              <a:t>(Nome do segundo facilitador) tem consigo vários tipos de caixas de luvas.</a:t>
            </a:r>
            <a:r>
              <a:rPr lang="pt-PT" sz="1200" kern="1200" dirty="0" smtClean="0">
                <a:solidFill>
                  <a:schemeClr val="tx1"/>
                </a:solidFill>
                <a:latin typeface="+mn-lt"/>
                <a:ea typeface="+mn-ea"/>
                <a:cs typeface="+mn-cs"/>
              </a:rPr>
              <a:t> </a:t>
            </a:r>
            <a:r>
              <a:rPr lang="pt-PT" sz="1200" i="1" kern="1200" dirty="0" smtClean="0">
                <a:solidFill>
                  <a:schemeClr val="tx1"/>
                </a:solidFill>
                <a:latin typeface="+mn-lt"/>
                <a:ea typeface="+mn-ea"/>
                <a:cs typeface="+mn-cs"/>
              </a:rPr>
              <a:t>Peça ao segundo facilitador que coloque as luvas. </a:t>
            </a:r>
            <a:endParaRPr lang="pt-PT"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8</a:t>
            </a:fld>
            <a:endParaRPr lang="en-US" dirty="0"/>
          </a:p>
        </p:txBody>
      </p:sp>
    </p:spTree>
    <p:extLst>
      <p:ext uri="{BB962C8B-B14F-4D97-AF65-F5344CB8AC3E}">
        <p14:creationId xmlns="" xmlns:p14="http://schemas.microsoft.com/office/powerpoint/2010/main" val="3662166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basic type of PPE is respiratory</a:t>
            </a:r>
            <a:r>
              <a:rPr lang="en-US" baseline="0" dirty="0" smtClean="0"/>
              <a:t> protection. You should have a disposable surgical or respirator with you, at all </a:t>
            </a:r>
            <a:r>
              <a:rPr lang="pt-PT" sz="1200" kern="1200" dirty="0" smtClean="0">
                <a:solidFill>
                  <a:schemeClr val="tx1"/>
                </a:solidFill>
                <a:latin typeface="+mn-lt"/>
                <a:ea typeface="+mn-ea"/>
                <a:cs typeface="+mn-cs"/>
              </a:rPr>
              <a:t>Outro tipo de EPI básico é a protecção respiratória. Deve ter sempre consigo uma máscara cirúrgica ou respiratória descartável, para poder usá-la rapidamente, mesmo durante uma avaliação inicial, se achar que o doente tem uma doença respiratória.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 protecção respiratória ajuda-o a defender-se da inalação dos germes respiratórios de outras pessoas se tiverem uma doença que se propague desta forma. Exemplos destes tipos de doenças incluem o sarampo e a meningite.</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As máscaras cirúrgicas, também conhecidas como máscaras faciais, não são concebidas para utilização como respiradores de partículas e não fornecem tanta protecção respiratória como os respiradores. As máscaras cirúrgicas fornecem ao utente protecção contra grandes gotículas, projecções, ou salpicos de fluidos corporais ou outros fluidos que possam conter germes, impedindo-os de alcançar a boca e o nariz. As máscaras cirúrgicas não proporcionam ao usuário um nível fiável de protecção contra a inalação de pequenas partículas transportadas pelo ar, e como tal, não são consideradas protecção respiratória. No entanto, as máscaras cirúrgicas podem ser usadas por uma pessoa doente para diminuir a transmissão a outras, desde que a pessoa seja capaz de as usar. Uma máscara cirúrgica só deve ser usada uma vez e não reutilizada. </a:t>
            </a:r>
            <a:r>
              <a:rPr lang="pt-PT" sz="1200" i="1" kern="1200" dirty="0" smtClean="0">
                <a:solidFill>
                  <a:schemeClr val="tx1"/>
                </a:solidFill>
                <a:latin typeface="+mn-lt"/>
                <a:ea typeface="+mn-ea"/>
                <a:cs typeface="+mn-cs"/>
              </a:rPr>
              <a:t>Pedir ao segundo facilitador para segurar uma máscara cirúrgica e demonstrar a sua utilização.</a:t>
            </a:r>
            <a:r>
              <a:rPr lang="pt-PT" sz="1200" kern="1200" dirty="0" smtClean="0">
                <a:solidFill>
                  <a:schemeClr val="tx1"/>
                </a:solidFill>
                <a:latin typeface="+mn-lt"/>
                <a:ea typeface="+mn-ea"/>
                <a:cs typeface="+mn-cs"/>
              </a:rPr>
              <a:t>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Os respiradores são muito eficazes para o proteger de pequenas partículas. Poderá ser possível reutilizar um respirador, mas a reutilização é limitada por considerações de higiene, danos e resistência respiratória. Além disso, é fundamental ajustar adequadamente um respirador. O próximo slide explicará estas considerações.</a:t>
            </a:r>
            <a:endParaRPr lang="en-US" dirty="0">
              <a:effectLst/>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9</a:t>
            </a:fld>
            <a:endParaRPr lang="en-US" dirty="0"/>
          </a:p>
        </p:txBody>
      </p:sp>
    </p:spTree>
    <p:extLst>
      <p:ext uri="{BB962C8B-B14F-4D97-AF65-F5344CB8AC3E}">
        <p14:creationId xmlns="" xmlns:p14="http://schemas.microsoft.com/office/powerpoint/2010/main" val="1285117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K_boO2oceI"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3" y="2099733"/>
            <a:ext cx="10317909" cy="2677648"/>
          </a:xfrm>
        </p:spPr>
        <p:txBody>
          <a:bodyPr/>
          <a:lstStyle/>
          <a:p>
            <a:r>
              <a:rPr lang="pt-PT" b="1" dirty="0" smtClean="0"/>
              <a:t>Equipamento de Protecção Individual (EPI) nos PDE: Tipos de EPI e Considerações</a:t>
            </a:r>
            <a:endParaRPr lang="pt-PT" b="1" dirty="0"/>
          </a:p>
        </p:txBody>
      </p:sp>
      <p:sp>
        <p:nvSpPr>
          <p:cNvPr id="3" name="Subtitle 2"/>
          <p:cNvSpPr>
            <a:spLocks noGrp="1"/>
          </p:cNvSpPr>
          <p:nvPr>
            <p:ph type="subTitle" idx="1"/>
          </p:nvPr>
        </p:nvSpPr>
        <p:spPr>
          <a:xfrm>
            <a:off x="1154955" y="4777379"/>
            <a:ext cx="8825658" cy="1612131"/>
          </a:xfrm>
        </p:spPr>
        <p:txBody>
          <a:bodyPr/>
          <a:lstStyle/>
          <a:p>
            <a:r>
              <a:rPr lang="pt-PT" dirty="0" smtClean="0"/>
              <a:t>Programa de Formação de Formadores</a:t>
            </a:r>
            <a:endParaRPr lang="pt-PT" dirty="0" smtClean="0"/>
          </a:p>
          <a:p>
            <a:r>
              <a:rPr lang="en-US" dirty="0" smtClean="0"/>
              <a:t>[</a:t>
            </a:r>
            <a:r>
              <a:rPr lang="en-US" dirty="0" smtClean="0">
                <a:solidFill>
                  <a:srgbClr val="FF0000"/>
                </a:solidFill>
              </a:rPr>
              <a:t>Data</a:t>
            </a:r>
            <a:r>
              <a:rPr lang="en-US" dirty="0" smtClean="0"/>
              <a:t>]</a:t>
            </a:r>
            <a:endParaRPr lang="en-US" dirty="0"/>
          </a:p>
          <a:p>
            <a:r>
              <a:rPr lang="en-US" dirty="0"/>
              <a:t> </a:t>
            </a:r>
          </a:p>
        </p:txBody>
      </p:sp>
    </p:spTree>
    <p:extLst>
      <p:ext uri="{BB962C8B-B14F-4D97-AF65-F5344CB8AC3E}">
        <p14:creationId xmlns=""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7F6E190-1A7A-453F-9CEF-8C8A3B21BEF2}"/>
              </a:ext>
            </a:extLst>
          </p:cNvPr>
          <p:cNvSpPr>
            <a:spLocks noGrp="1"/>
          </p:cNvSpPr>
          <p:nvPr>
            <p:ph type="title"/>
          </p:nvPr>
        </p:nvSpPr>
        <p:spPr>
          <a:xfrm>
            <a:off x="597486" y="655653"/>
            <a:ext cx="9736947" cy="1150967"/>
          </a:xfrm>
        </p:spPr>
        <p:txBody>
          <a:bodyPr/>
          <a:lstStyle/>
          <a:p>
            <a:r>
              <a:rPr lang="pt-PT" dirty="0" smtClean="0"/>
              <a:t>Respiradores N95 (um tipo de respirador comum) – teste de ajuste e verificações do lacre de usuário</a:t>
            </a:r>
            <a:endParaRPr lang="en-US" dirty="0"/>
          </a:p>
        </p:txBody>
      </p:sp>
      <p:sp>
        <p:nvSpPr>
          <p:cNvPr id="3" name="Content Placeholder 2">
            <a:extLst>
              <a:ext uri="{FF2B5EF4-FFF2-40B4-BE49-F238E27FC236}">
                <a16:creationId xmlns="" xmlns:a16="http://schemas.microsoft.com/office/drawing/2014/main" id="{C7B69AEF-49D1-4C3A-B822-FF252CB0E32A}"/>
              </a:ext>
            </a:extLst>
          </p:cNvPr>
          <p:cNvSpPr>
            <a:spLocks noGrp="1"/>
          </p:cNvSpPr>
          <p:nvPr>
            <p:ph idx="1"/>
          </p:nvPr>
        </p:nvSpPr>
        <p:spPr>
          <a:xfrm>
            <a:off x="615593" y="2189286"/>
            <a:ext cx="8447725" cy="5269350"/>
          </a:xfrm>
        </p:spPr>
        <p:txBody>
          <a:bodyPr>
            <a:normAutofit/>
          </a:bodyPr>
          <a:lstStyle/>
          <a:p>
            <a:r>
              <a:rPr lang="pt-PT" sz="2000" dirty="0" smtClean="0"/>
              <a:t>Teste de ajuste </a:t>
            </a:r>
          </a:p>
          <a:p>
            <a:pPr lvl="1"/>
            <a:r>
              <a:rPr lang="pt-PT" dirty="0" smtClean="0"/>
              <a:t>Há vários tamanhos e modelos de N95 disponíveis ao usuário que pode seleccionar o que se ajusta à sua face</a:t>
            </a:r>
          </a:p>
          <a:p>
            <a:pPr lvl="1"/>
            <a:r>
              <a:rPr lang="en-US" dirty="0" smtClean="0"/>
              <a:t> </a:t>
            </a:r>
            <a:r>
              <a:rPr lang="pt-PT" dirty="0" smtClean="0">
                <a:solidFill>
                  <a:srgbClr val="FF0000"/>
                </a:solidFill>
              </a:rPr>
              <a:t>[Discutir os requisitos locais de teste de ajuste quando aplicável]</a:t>
            </a:r>
          </a:p>
          <a:p>
            <a:r>
              <a:rPr lang="pt-PT" sz="2000" dirty="0" smtClean="0"/>
              <a:t>Verificação de lacre de usuário</a:t>
            </a:r>
          </a:p>
          <a:p>
            <a:pPr lvl="1"/>
            <a:r>
              <a:rPr lang="pt-PT" dirty="0" smtClean="0"/>
              <a:t>Seguir as directrizes do fabricante</a:t>
            </a:r>
          </a:p>
          <a:p>
            <a:pPr lvl="1"/>
            <a:r>
              <a:rPr lang="pt-PT" dirty="0" smtClean="0"/>
              <a:t>Realizar a verificação sempre que utilizar um respirador N95</a:t>
            </a:r>
          </a:p>
          <a:p>
            <a:pPr lvl="1"/>
            <a:r>
              <a:rPr lang="en-US" dirty="0" smtClean="0"/>
              <a:t> </a:t>
            </a:r>
            <a:r>
              <a:rPr lang="pt-PT" dirty="0" smtClean="0">
                <a:solidFill>
                  <a:srgbClr val="FF0000"/>
                </a:solidFill>
              </a:rPr>
              <a:t>[Considerar incorporar este vídeo (9 minutos):</a:t>
            </a:r>
            <a:r>
              <a:rPr lang="en-US" dirty="0" smtClean="0">
                <a:solidFill>
                  <a:srgbClr val="FF0000"/>
                </a:solidFill>
              </a:rPr>
              <a:t> https</a:t>
            </a:r>
            <a:r>
              <a:rPr lang="en-US" dirty="0">
                <a:solidFill>
                  <a:srgbClr val="FF0000"/>
                </a:solidFill>
              </a:rPr>
              <a:t>://www.youtube.com/watch?v=Tzpz5fko-fg]</a:t>
            </a:r>
            <a:endParaRPr lang="en-US" dirty="0"/>
          </a:p>
          <a:p>
            <a:r>
              <a:rPr lang="pt-PT" sz="2000" dirty="0" smtClean="0"/>
              <a:t>Recomendar utilização única </a:t>
            </a:r>
          </a:p>
          <a:p>
            <a:pPr lvl="1"/>
            <a:r>
              <a:rPr lang="pt-PT" dirty="0" smtClean="0"/>
              <a:t>Condições de utilização prolongada ou reutilização do respirador N95</a:t>
            </a:r>
            <a:endParaRPr lang="en-US" dirty="0"/>
          </a:p>
          <a:p>
            <a:pPr marL="457200" lvl="1" indent="0">
              <a:buNone/>
            </a:pPr>
            <a:endParaRPr lang="en-US" dirty="0"/>
          </a:p>
          <a:p>
            <a:endParaRPr lang="en-US" dirty="0"/>
          </a:p>
        </p:txBody>
      </p:sp>
      <p:sp>
        <p:nvSpPr>
          <p:cNvPr id="4" name="Slide Number Placeholder 3">
            <a:extLst>
              <a:ext uri="{FF2B5EF4-FFF2-40B4-BE49-F238E27FC236}">
                <a16:creationId xmlns="" xmlns:a16="http://schemas.microsoft.com/office/drawing/2014/main" id="{8E2B5777-81EA-4B78-9082-D786C8DC8098}"/>
              </a:ext>
            </a:extLst>
          </p:cNvPr>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7" name="Picture 6">
            <a:extLst>
              <a:ext uri="{FF2B5EF4-FFF2-40B4-BE49-F238E27FC236}">
                <a16:creationId xmlns="" xmlns:a16="http://schemas.microsoft.com/office/drawing/2014/main" id="{E3023D71-1B08-440A-A558-57CBBCC79E52}"/>
              </a:ext>
            </a:extLst>
          </p:cNvPr>
          <p:cNvPicPr>
            <a:picLocks noChangeAspect="1"/>
          </p:cNvPicPr>
          <p:nvPr/>
        </p:nvPicPr>
        <p:blipFill>
          <a:blip r:embed="rId3" cstate="print"/>
          <a:stretch>
            <a:fillRect/>
          </a:stretch>
        </p:blipFill>
        <p:spPr>
          <a:xfrm>
            <a:off x="8859966" y="2350650"/>
            <a:ext cx="2985147" cy="2156700"/>
          </a:xfrm>
          <a:prstGeom prst="rect">
            <a:avLst/>
          </a:prstGeom>
        </p:spPr>
      </p:pic>
      <p:pic>
        <p:nvPicPr>
          <p:cNvPr id="8" name="Picture 7">
            <a:extLst>
              <a:ext uri="{FF2B5EF4-FFF2-40B4-BE49-F238E27FC236}">
                <a16:creationId xmlns="" xmlns:a16="http://schemas.microsoft.com/office/drawing/2014/main" id="{C6F226A3-7AA5-4BB6-BE89-57C2ACB7D394}"/>
              </a:ext>
            </a:extLst>
          </p:cNvPr>
          <p:cNvPicPr>
            <a:picLocks noChangeAspect="1"/>
          </p:cNvPicPr>
          <p:nvPr/>
        </p:nvPicPr>
        <p:blipFill>
          <a:blip r:embed="rId4" cstate="print"/>
          <a:stretch>
            <a:fillRect/>
          </a:stretch>
        </p:blipFill>
        <p:spPr>
          <a:xfrm>
            <a:off x="9598708" y="4507350"/>
            <a:ext cx="1977699" cy="2168406"/>
          </a:xfrm>
          <a:prstGeom prst="rect">
            <a:avLst/>
          </a:prstGeom>
        </p:spPr>
      </p:pic>
    </p:spTree>
    <p:extLst>
      <p:ext uri="{BB962C8B-B14F-4D97-AF65-F5344CB8AC3E}">
        <p14:creationId xmlns="" xmlns:p14="http://schemas.microsoft.com/office/powerpoint/2010/main" val="1125746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773" y="973668"/>
            <a:ext cx="8761413" cy="706964"/>
          </a:xfrm>
        </p:spPr>
        <p:txBody>
          <a:bodyPr/>
          <a:lstStyle/>
          <a:p>
            <a:r>
              <a:rPr lang="pt-PT" dirty="0" smtClean="0"/>
              <a:t>EPI mais avançados: Protecção ocular e facial</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7238" y="2421445"/>
            <a:ext cx="2616798" cy="3372351"/>
          </a:xfrm>
          <a:prstGeom prst="rect">
            <a:avLst/>
          </a:prstGeom>
        </p:spPr>
      </p:pic>
      <p:pic>
        <p:nvPicPr>
          <p:cNvPr id="6" name="Picture 5"/>
          <p:cNvPicPr>
            <a:picLocks noChangeAspect="1"/>
          </p:cNvPicPr>
          <p:nvPr/>
        </p:nvPicPr>
        <p:blipFill rotWithShape="1">
          <a:blip r:embed="rId4" cstate="print">
            <a:extLst>
              <a:ext uri="{28A0092B-C50C-407E-A947-70E740481C1C}">
                <a14:useLocalDpi xmlns="" xmlns:a14="http://schemas.microsoft.com/office/drawing/2010/main" val="0"/>
              </a:ext>
            </a:extLst>
          </a:blip>
          <a:srcRect b="-1"/>
          <a:stretch/>
        </p:blipFill>
        <p:spPr>
          <a:xfrm>
            <a:off x="8288110" y="2700338"/>
            <a:ext cx="2680152" cy="3093458"/>
          </a:xfrm>
          <a:prstGeom prst="rect">
            <a:avLst/>
          </a:prstGeom>
        </p:spPr>
      </p:pic>
      <p:sp>
        <p:nvSpPr>
          <p:cNvPr id="7" name="TextBox 6"/>
          <p:cNvSpPr txBox="1"/>
          <p:nvPr/>
        </p:nvSpPr>
        <p:spPr>
          <a:xfrm>
            <a:off x="839200" y="5908096"/>
            <a:ext cx="2890143" cy="369332"/>
          </a:xfrm>
          <a:prstGeom prst="rect">
            <a:avLst/>
          </a:prstGeom>
          <a:noFill/>
        </p:spPr>
        <p:txBody>
          <a:bodyPr wrap="square" rtlCol="0">
            <a:spAutoFit/>
          </a:bodyPr>
          <a:lstStyle/>
          <a:p>
            <a:pPr algn="ctr"/>
            <a:r>
              <a:rPr lang="pt-PT" dirty="0" smtClean="0"/>
              <a:t>Viseira(Preferido</a:t>
            </a:r>
            <a:r>
              <a:rPr lang="en-US" dirty="0" smtClean="0"/>
              <a:t>)</a:t>
            </a:r>
            <a:endParaRPr lang="en-US" dirty="0"/>
          </a:p>
        </p:txBody>
      </p:sp>
      <p:sp>
        <p:nvSpPr>
          <p:cNvPr id="9" name="TextBox 8"/>
          <p:cNvSpPr txBox="1"/>
          <p:nvPr/>
        </p:nvSpPr>
        <p:spPr>
          <a:xfrm>
            <a:off x="8183114" y="5793796"/>
            <a:ext cx="2890143" cy="369332"/>
          </a:xfrm>
          <a:prstGeom prst="rect">
            <a:avLst/>
          </a:prstGeom>
          <a:noFill/>
        </p:spPr>
        <p:txBody>
          <a:bodyPr wrap="square" rtlCol="0">
            <a:spAutoFit/>
          </a:bodyPr>
          <a:lstStyle/>
          <a:p>
            <a:pPr algn="ctr"/>
            <a:r>
              <a:rPr lang="pt-PT" dirty="0" smtClean="0"/>
              <a:t>Óculos de </a:t>
            </a:r>
            <a:r>
              <a:rPr lang="pt-PT" dirty="0" err="1" smtClean="0"/>
              <a:t>proteccao</a:t>
            </a:r>
            <a:r>
              <a:rPr lang="pt-PT" dirty="0" smtClean="0"/>
              <a:t> </a:t>
            </a:r>
            <a:endParaRPr lang="pt-PT" dirty="0"/>
          </a:p>
        </p:txBody>
      </p:sp>
      <p:pic>
        <p:nvPicPr>
          <p:cNvPr id="10" name="Picture 2"/>
          <p:cNvPicPr>
            <a:picLocks noChangeAspect="1" noChangeArrowheads="1"/>
          </p:cNvPicPr>
          <p:nvPr/>
        </p:nvPicPr>
        <p:blipFill rotWithShape="1">
          <a:blip r:embed="rId5" cstate="email">
            <a:extLst>
              <a:ext uri="{28A0092B-C50C-407E-A947-70E740481C1C}">
                <a14:useLocalDpi xmlns="" xmlns:a14="http://schemas.microsoft.com/office/drawing/2010/main"/>
              </a:ext>
            </a:extLst>
          </a:blip>
          <a:srcRect l="2941" r="-2941" b="9582"/>
          <a:stretch/>
        </p:blipFill>
        <p:spPr bwMode="auto">
          <a:xfrm>
            <a:off x="9628186" y="1185332"/>
            <a:ext cx="1086465" cy="9906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Picture 1"/>
          <p:cNvPicPr>
            <a:picLocks noChangeAspect="1" noChangeArrowheads="1"/>
          </p:cNvPicPr>
          <p:nvPr/>
        </p:nvPicPr>
        <p:blipFill>
          <a:blip r:embed="rId6" cstate="print">
            <a:extLst>
              <a:ext uri="{28A0092B-C50C-407E-A947-70E740481C1C}">
                <a14:useLocalDpi xmlns="" xmlns:a14="http://schemas.microsoft.com/office/drawing/2010/main"/>
              </a:ext>
            </a:extLst>
          </a:blip>
          <a:srcRect/>
          <a:stretch>
            <a:fillRect/>
          </a:stretch>
        </p:blipFill>
        <p:spPr bwMode="auto">
          <a:xfrm>
            <a:off x="10651412" y="1185332"/>
            <a:ext cx="1078653" cy="9906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223879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EPI mais avançados: Bata e avental</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1497524" y="2449812"/>
            <a:ext cx="2205000"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6" name="Picture 2"/>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10145181" y="1274240"/>
            <a:ext cx="1546755" cy="125365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198788" y="2274888"/>
            <a:ext cx="4355652" cy="3591224"/>
          </a:xfrm>
          <a:prstGeom prst="rect">
            <a:avLst/>
          </a:prstGeom>
        </p:spPr>
      </p:pic>
      <p:sp>
        <p:nvSpPr>
          <p:cNvPr id="8" name="TextBox 7"/>
          <p:cNvSpPr txBox="1"/>
          <p:nvPr/>
        </p:nvSpPr>
        <p:spPr>
          <a:xfrm>
            <a:off x="1154953" y="5995771"/>
            <a:ext cx="2890143" cy="369332"/>
          </a:xfrm>
          <a:prstGeom prst="rect">
            <a:avLst/>
          </a:prstGeom>
          <a:noFill/>
        </p:spPr>
        <p:txBody>
          <a:bodyPr wrap="square" rtlCol="0">
            <a:spAutoFit/>
          </a:bodyPr>
          <a:lstStyle/>
          <a:p>
            <a:pPr algn="ctr"/>
            <a:r>
              <a:rPr lang="pt-PT" dirty="0" smtClean="0"/>
              <a:t>Avental descartável </a:t>
            </a:r>
            <a:endParaRPr lang="pt-PT" dirty="0"/>
          </a:p>
        </p:txBody>
      </p:sp>
      <p:sp>
        <p:nvSpPr>
          <p:cNvPr id="9" name="TextBox 8"/>
          <p:cNvSpPr txBox="1"/>
          <p:nvPr/>
        </p:nvSpPr>
        <p:spPr>
          <a:xfrm>
            <a:off x="5931542" y="5995771"/>
            <a:ext cx="2890143" cy="369332"/>
          </a:xfrm>
          <a:prstGeom prst="rect">
            <a:avLst/>
          </a:prstGeom>
          <a:noFill/>
        </p:spPr>
        <p:txBody>
          <a:bodyPr wrap="square" rtlCol="0">
            <a:spAutoFit/>
          </a:bodyPr>
          <a:lstStyle/>
          <a:p>
            <a:pPr algn="ctr"/>
            <a:r>
              <a:rPr lang="pt-PT" dirty="0" smtClean="0"/>
              <a:t>Bata descartável  </a:t>
            </a:r>
            <a:endParaRPr lang="pt-PT" dirty="0"/>
          </a:p>
        </p:txBody>
      </p:sp>
    </p:spTree>
    <p:extLst>
      <p:ext uri="{BB962C8B-B14F-4D97-AF65-F5344CB8AC3E}">
        <p14:creationId xmlns="" xmlns:p14="http://schemas.microsoft.com/office/powerpoint/2010/main" val="2964003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567" y="973668"/>
            <a:ext cx="9030800" cy="706964"/>
          </a:xfrm>
        </p:spPr>
        <p:txBody>
          <a:bodyPr/>
          <a:lstStyle/>
          <a:p>
            <a:r>
              <a:rPr lang="pt-PT" dirty="0" smtClean="0"/>
              <a:t>EPI avançados: Botas/Cobre sapatos</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885566" y="2474913"/>
            <a:ext cx="5158305"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678472" y="2400912"/>
            <a:ext cx="3512267" cy="3564301"/>
          </a:xfrm>
          <a:prstGeom prst="rect">
            <a:avLst/>
          </a:prstGeom>
        </p:spPr>
      </p:pic>
      <p:sp>
        <p:nvSpPr>
          <p:cNvPr id="7" name="TextBox 6"/>
          <p:cNvSpPr txBox="1"/>
          <p:nvPr/>
        </p:nvSpPr>
        <p:spPr>
          <a:xfrm>
            <a:off x="885566" y="5891213"/>
            <a:ext cx="5158305" cy="369332"/>
          </a:xfrm>
          <a:prstGeom prst="rect">
            <a:avLst/>
          </a:prstGeom>
          <a:noFill/>
        </p:spPr>
        <p:txBody>
          <a:bodyPr wrap="square" rtlCol="0">
            <a:spAutoFit/>
          </a:bodyPr>
          <a:lstStyle/>
          <a:p>
            <a:pPr algn="ctr"/>
            <a:r>
              <a:rPr lang="pt-PT" dirty="0" smtClean="0"/>
              <a:t>Cobre sapatos descartável</a:t>
            </a:r>
            <a:endParaRPr lang="en-US" dirty="0"/>
          </a:p>
        </p:txBody>
      </p:sp>
      <p:sp>
        <p:nvSpPr>
          <p:cNvPr id="8" name="TextBox 7"/>
          <p:cNvSpPr txBox="1"/>
          <p:nvPr/>
        </p:nvSpPr>
        <p:spPr>
          <a:xfrm>
            <a:off x="8140242" y="5891213"/>
            <a:ext cx="2190055" cy="369332"/>
          </a:xfrm>
          <a:prstGeom prst="rect">
            <a:avLst/>
          </a:prstGeom>
          <a:noFill/>
        </p:spPr>
        <p:txBody>
          <a:bodyPr wrap="square" rtlCol="0">
            <a:spAutoFit/>
          </a:bodyPr>
          <a:lstStyle/>
          <a:p>
            <a:pPr algn="ctr"/>
            <a:r>
              <a:rPr lang="pt-PT" dirty="0" smtClean="0"/>
              <a:t>Botas</a:t>
            </a:r>
            <a:endParaRPr lang="pt-PT" dirty="0"/>
          </a:p>
        </p:txBody>
      </p:sp>
      <p:pic>
        <p:nvPicPr>
          <p:cNvPr id="9" name="Picture 3"/>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10180689" y="1260214"/>
            <a:ext cx="1304925" cy="114069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77482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EPI avançados e invulgares: Fato-macaco descartável</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9091082" y="1680632"/>
            <a:ext cx="2522916" cy="4938091"/>
          </a:xfrm>
        </p:spPr>
      </p:pic>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sp>
        <p:nvSpPr>
          <p:cNvPr id="6" name="Content Placeholder 2"/>
          <p:cNvSpPr txBox="1">
            <a:spLocks/>
          </p:cNvSpPr>
          <p:nvPr/>
        </p:nvSpPr>
        <p:spPr>
          <a:xfrm>
            <a:off x="755302" y="2251794"/>
            <a:ext cx="8626792" cy="3416300"/>
          </a:xfrm>
          <a:prstGeom prst="rect">
            <a:avLst/>
          </a:prstGeom>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PT" sz="2400" dirty="0" smtClean="0"/>
              <a:t>Protecção do corpo inteiro </a:t>
            </a:r>
          </a:p>
          <a:p>
            <a:r>
              <a:rPr lang="pt-PT" sz="2400" dirty="0" smtClean="0"/>
              <a:t>Caro; pode não estar disponível no PDE </a:t>
            </a:r>
          </a:p>
          <a:p>
            <a:r>
              <a:rPr lang="pt-PT" sz="2400" dirty="0" smtClean="0"/>
              <a:t>Descartável, utilização única</a:t>
            </a:r>
            <a:endParaRPr lang="en-US" sz="2400" dirty="0"/>
          </a:p>
        </p:txBody>
      </p:sp>
    </p:spTree>
    <p:extLst>
      <p:ext uri="{BB962C8B-B14F-4D97-AF65-F5344CB8AC3E}">
        <p14:creationId xmlns="" xmlns:p14="http://schemas.microsoft.com/office/powerpoint/2010/main" val="47541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Considerações sobre EPI</a:t>
            </a:r>
            <a:r>
              <a:rPr lang="en-US" dirty="0"/>
              <a:t>	</a:t>
            </a:r>
          </a:p>
        </p:txBody>
      </p:sp>
      <p:sp>
        <p:nvSpPr>
          <p:cNvPr id="3" name="Content Placeholder 2"/>
          <p:cNvSpPr>
            <a:spLocks noGrp="1"/>
          </p:cNvSpPr>
          <p:nvPr>
            <p:ph idx="1"/>
          </p:nvPr>
        </p:nvSpPr>
        <p:spPr/>
        <p:txBody>
          <a:bodyPr>
            <a:normAutofit/>
          </a:bodyPr>
          <a:lstStyle/>
          <a:p>
            <a:r>
              <a:rPr lang="pt-PT" sz="2400" dirty="0" smtClean="0"/>
              <a:t>Avaliação primária vs. secundária</a:t>
            </a:r>
          </a:p>
          <a:p>
            <a:r>
              <a:rPr lang="pt-PT" sz="2400" dirty="0" smtClean="0"/>
              <a:t>Modo de transmissão</a:t>
            </a:r>
          </a:p>
          <a:p>
            <a:pPr lvl="1"/>
            <a:r>
              <a:rPr lang="pt-PT" sz="2200" dirty="0" smtClean="0"/>
              <a:t>Contacto (através de fluidos corporais) </a:t>
            </a:r>
          </a:p>
          <a:p>
            <a:pPr lvl="1"/>
            <a:r>
              <a:rPr lang="pt-PT" sz="2200" dirty="0" smtClean="0"/>
              <a:t>Aéreo ou gotícula (respiratório)</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pic>
        <p:nvPicPr>
          <p:cNvPr id="9" name="Picture 8"/>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9813178" y="2281096"/>
            <a:ext cx="1626478" cy="1505092"/>
          </a:xfrm>
          <a:prstGeom prst="rect">
            <a:avLst/>
          </a:prstGeom>
        </p:spPr>
      </p:pic>
      <p:pic>
        <p:nvPicPr>
          <p:cNvPr id="10" name="Picture 9"/>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p:blipFill>
        <p:spPr>
          <a:xfrm>
            <a:off x="9813178" y="5372659"/>
            <a:ext cx="1043355" cy="1267103"/>
          </a:xfrm>
          <a:prstGeom prst="rect">
            <a:avLst/>
          </a:prstGeom>
        </p:spPr>
      </p:pic>
      <p:pic>
        <p:nvPicPr>
          <p:cNvPr id="11" name="Picture 10"/>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9916366" y="3981872"/>
            <a:ext cx="1170734" cy="1195103"/>
          </a:xfrm>
          <a:prstGeom prst="rect">
            <a:avLst/>
          </a:prstGeom>
        </p:spPr>
      </p:pic>
    </p:spTree>
    <p:extLst>
      <p:ext uri="{BB962C8B-B14F-4D97-AF65-F5344CB8AC3E}">
        <p14:creationId xmlns="" xmlns:p14="http://schemas.microsoft.com/office/powerpoint/2010/main" val="3368076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Jogo: Faça corresponder o EPI à situação!</a:t>
            </a:r>
            <a:endParaRPr lang="en-US" dirty="0"/>
          </a:p>
        </p:txBody>
      </p:sp>
      <p:sp>
        <p:nvSpPr>
          <p:cNvPr id="3" name="Content Placeholder 2"/>
          <p:cNvSpPr>
            <a:spLocks noGrp="1"/>
          </p:cNvSpPr>
          <p:nvPr>
            <p:ph idx="1"/>
          </p:nvPr>
        </p:nvSpPr>
        <p:spPr>
          <a:xfrm>
            <a:off x="4782740" y="2737699"/>
            <a:ext cx="7193044" cy="3936580"/>
          </a:xfrm>
        </p:spPr>
        <p:txBody>
          <a:bodyPr>
            <a:normAutofit/>
          </a:bodyPr>
          <a:lstStyle/>
          <a:p>
            <a:r>
              <a:rPr lang="pt-PT" dirty="0" smtClean="0"/>
              <a:t>Uma pessoa de cada grupo será chamado para a frente da sala. A seguir vamos ler um cenário</a:t>
            </a:r>
            <a:r>
              <a:rPr lang="en-US" dirty="0" smtClean="0"/>
              <a:t>. </a:t>
            </a:r>
            <a:endParaRPr lang="en-US" dirty="0"/>
          </a:p>
          <a:p>
            <a:r>
              <a:rPr lang="pt-PT" dirty="0" smtClean="0"/>
              <a:t>Uma vez lido o cenário, o participante terá 1 minuto para correr para o outro lado da sala e recolher o EPI apropriado para a situação</a:t>
            </a:r>
          </a:p>
          <a:p>
            <a:r>
              <a:rPr lang="pt-PT" dirty="0" smtClean="0"/>
              <a:t>Após um minuto, o participante deve explicar ao grupo o EPI que seleccionou e porquê</a:t>
            </a:r>
          </a:p>
          <a:p>
            <a:r>
              <a:rPr lang="pt-PT" dirty="0" smtClean="0"/>
              <a:t>Regras básicas</a:t>
            </a:r>
          </a:p>
          <a:p>
            <a:pPr lvl="1"/>
            <a:r>
              <a:rPr lang="pt-PT" dirty="0" smtClean="0"/>
              <a:t>Não se deve dizer as respostas</a:t>
            </a:r>
          </a:p>
          <a:p>
            <a:pPr lvl="1"/>
            <a:r>
              <a:rPr lang="pt-PT" dirty="0" smtClean="0"/>
              <a:t>Estamos todos aqui para aprender – é normal que não acertemos tudo no início </a:t>
            </a:r>
            <a:endParaRPr lang="pt-PT"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5" name="Picture 2"/>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587692" y="3040595"/>
            <a:ext cx="4035028" cy="28479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0046526" y="1179812"/>
            <a:ext cx="1428902" cy="1441491"/>
          </a:xfrm>
          <a:prstGeom prst="rect">
            <a:avLst/>
          </a:prstGeom>
        </p:spPr>
      </p:pic>
    </p:spTree>
    <p:extLst>
      <p:ext uri="{BB962C8B-B14F-4D97-AF65-F5344CB8AC3E}">
        <p14:creationId xmlns="" xmlns:p14="http://schemas.microsoft.com/office/powerpoint/2010/main" val="2966869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Alguma questão?</a:t>
            </a:r>
            <a:endParaRPr lang="pt-PT"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91127" y="2356015"/>
            <a:ext cx="8761413" cy="4132408"/>
          </a:xfrm>
          <a:prstGeom prst="rect">
            <a:avLst/>
          </a:prstGeom>
        </p:spPr>
      </p:pic>
    </p:spTree>
    <p:extLst>
      <p:ext uri="{BB962C8B-B14F-4D97-AF65-F5344CB8AC3E}">
        <p14:creationId xmlns="" xmlns:p14="http://schemas.microsoft.com/office/powerpoint/2010/main" val="2119488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Para começar…</a:t>
            </a:r>
            <a:endParaRPr lang="pt-PT" dirty="0"/>
          </a:p>
        </p:txBody>
      </p:sp>
      <p:pic>
        <p:nvPicPr>
          <p:cNvPr id="5" name="Content Placeholder 4"/>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4230504" y="2403475"/>
            <a:ext cx="2610309"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 xmlns:p14="http://schemas.microsoft.com/office/powerpoint/2010/main" val="2838453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Objectivos de aprendizagem</a:t>
            </a:r>
            <a:endParaRPr lang="pt-PT" dirty="0"/>
          </a:p>
        </p:txBody>
      </p:sp>
      <p:sp>
        <p:nvSpPr>
          <p:cNvPr id="3" name="Content Placeholder 2"/>
          <p:cNvSpPr>
            <a:spLocks noGrp="1"/>
          </p:cNvSpPr>
          <p:nvPr>
            <p:ph idx="1"/>
          </p:nvPr>
        </p:nvSpPr>
        <p:spPr>
          <a:xfrm>
            <a:off x="468630" y="2603500"/>
            <a:ext cx="11338560" cy="3416300"/>
          </a:xfrm>
        </p:spPr>
        <p:txBody>
          <a:bodyPr>
            <a:normAutofit/>
          </a:bodyPr>
          <a:lstStyle/>
          <a:p>
            <a:r>
              <a:rPr lang="pt-PT" sz="2000" dirty="0" smtClean="0"/>
              <a:t>Explicar por que razão EPI é necessário nos PDE</a:t>
            </a:r>
          </a:p>
          <a:p>
            <a:r>
              <a:rPr lang="pt-PT" sz="2000" dirty="0" smtClean="0"/>
              <a:t>Partilhar os tipos específicos de EPI que devemos armazenar no nosso PDE</a:t>
            </a:r>
            <a:endParaRPr lang="en-US" sz="2000" dirty="0"/>
          </a:p>
          <a:p>
            <a:pPr lvl="1"/>
            <a:r>
              <a:rPr lang="pt-PT" dirty="0" smtClean="0"/>
              <a:t>EPI de avaliação primária de risco</a:t>
            </a:r>
            <a:endParaRPr lang="pt-PT" sz="1400" dirty="0" smtClean="0"/>
          </a:p>
          <a:p>
            <a:pPr lvl="1"/>
            <a:r>
              <a:rPr lang="pt-PT" dirty="0" smtClean="0"/>
              <a:t>EPI de avaliação secundária de risco</a:t>
            </a:r>
            <a:endParaRPr lang="pt-PT" sz="1400" dirty="0" smtClean="0"/>
          </a:p>
          <a:p>
            <a:pPr lvl="1"/>
            <a:r>
              <a:rPr lang="pt-PT" dirty="0" smtClean="0"/>
              <a:t>Necessidades de EPI específico ao país e às funções</a:t>
            </a:r>
            <a:endParaRPr lang="en-US" sz="26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 xmlns:p14="http://schemas.microsoft.com/office/powerpoint/2010/main" val="56430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9519" y="964615"/>
            <a:ext cx="8761413" cy="706964"/>
          </a:xfrm>
        </p:spPr>
        <p:txBody>
          <a:bodyPr/>
          <a:lstStyle/>
          <a:p>
            <a:r>
              <a:rPr lang="pt-PT" sz="3200" dirty="0" smtClean="0"/>
              <a:t>Porque necessito de EPI? </a:t>
            </a:r>
            <a:r>
              <a:rPr lang="en-US" sz="3200" dirty="0" smtClean="0"/>
              <a:t/>
            </a:r>
            <a:br>
              <a:rPr lang="en-US" sz="3200" dirty="0" smtClean="0"/>
            </a:br>
            <a:r>
              <a:rPr lang="pt-PT" sz="3200" dirty="0" smtClean="0"/>
              <a:t>Um olhar sobre como as infecções se propagam</a:t>
            </a:r>
            <a:endParaRPr lang="en-US" sz="3200" dirty="0"/>
          </a:p>
        </p:txBody>
      </p:sp>
      <p:sp>
        <p:nvSpPr>
          <p:cNvPr id="3" name="Content Placeholder 2"/>
          <p:cNvSpPr>
            <a:spLocks noGrp="1"/>
          </p:cNvSpPr>
          <p:nvPr>
            <p:ph idx="1"/>
          </p:nvPr>
        </p:nvSpPr>
        <p:spPr>
          <a:xfrm>
            <a:off x="491491" y="2440306"/>
            <a:ext cx="8563609" cy="4269104"/>
          </a:xfrm>
        </p:spPr>
        <p:txBody>
          <a:bodyPr>
            <a:normAutofit/>
          </a:bodyPr>
          <a:lstStyle/>
          <a:p>
            <a:r>
              <a:rPr lang="pt-PT" sz="2000" dirty="0" smtClean="0"/>
              <a:t>Gotículas (partículas maiores) e aerossóis (partículas menores)</a:t>
            </a:r>
          </a:p>
          <a:p>
            <a:pPr lvl="1"/>
            <a:r>
              <a:rPr lang="pt-PT" dirty="0" smtClean="0"/>
              <a:t>Tosse, espirro ou mesmo cantar ou falar podem propagar germes causadores de doença</a:t>
            </a:r>
          </a:p>
          <a:p>
            <a:pPr lvl="1"/>
            <a:r>
              <a:rPr lang="pt-PT" dirty="0" smtClean="0"/>
              <a:t>Esses germes podem ser inalados ou entrar no corpo através dos olhos, nariz ou boca</a:t>
            </a:r>
          </a:p>
          <a:p>
            <a:pPr lvl="1"/>
            <a:r>
              <a:rPr lang="pt-PT" dirty="0" smtClean="0"/>
              <a:t>Os aerossóis em particular podem permanecer no ar por muito tempo, aumentando o período de potencial exposição e transmissão (pro exemplo: sarampo)</a:t>
            </a:r>
          </a:p>
          <a:p>
            <a:r>
              <a:rPr lang="pt-PT" sz="2000" dirty="0" smtClean="0"/>
              <a:t>Superfícies contaminadas</a:t>
            </a:r>
          </a:p>
          <a:p>
            <a:pPr lvl="1"/>
            <a:r>
              <a:rPr lang="pt-PT" dirty="0" smtClean="0"/>
              <a:t>Outra forma de espalhar germes é tocar em superfícies contaminadas com as mãos e depois levar as mãos à boca, olhos ou nariz antes de as lavar</a:t>
            </a:r>
            <a:r>
              <a:rPr lang="en-US" sz="1600" dirty="0" smtClean="0"/>
              <a:t> </a:t>
            </a:r>
            <a:endParaRPr lang="en-US" sz="1600"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692640" y="3344091"/>
            <a:ext cx="2141152" cy="1571717"/>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516869" y="5024756"/>
            <a:ext cx="2141151" cy="1419676"/>
          </a:xfrm>
          <a:prstGeom prst="rect">
            <a:avLst/>
          </a:prstGeom>
        </p:spPr>
      </p:pic>
      <p:cxnSp>
        <p:nvCxnSpPr>
          <p:cNvPr id="8" name="Straight Connector 7"/>
          <p:cNvCxnSpPr/>
          <p:nvPr/>
        </p:nvCxnSpPr>
        <p:spPr>
          <a:xfrm flipV="1">
            <a:off x="9692638" y="5133702"/>
            <a:ext cx="1789611" cy="1201783"/>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flipH="1">
            <a:off x="9692637" y="2781349"/>
            <a:ext cx="2141153" cy="646331"/>
          </a:xfrm>
          <a:prstGeom prst="rect">
            <a:avLst/>
          </a:prstGeom>
          <a:noFill/>
        </p:spPr>
        <p:txBody>
          <a:bodyPr wrap="square" rtlCol="0">
            <a:spAutoFit/>
          </a:bodyPr>
          <a:lstStyle/>
          <a:p>
            <a:r>
              <a:rPr lang="pt-PT" dirty="0" smtClean="0"/>
              <a:t>Modo de propagação</a:t>
            </a:r>
            <a:endParaRPr lang="pt-PT" dirty="0"/>
          </a:p>
        </p:txBody>
      </p:sp>
    </p:spTree>
    <p:extLst>
      <p:ext uri="{BB962C8B-B14F-4D97-AF65-F5344CB8AC3E}">
        <p14:creationId xmlns="" xmlns:p14="http://schemas.microsoft.com/office/powerpoint/2010/main" val="4220922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Vídeo: Tossir germes</a:t>
            </a:r>
            <a:endParaRPr lang="en-US" dirty="0"/>
          </a:p>
        </p:txBody>
      </p:sp>
      <p:sp>
        <p:nvSpPr>
          <p:cNvPr id="3" name="Content Placeholder 2"/>
          <p:cNvSpPr>
            <a:spLocks noGrp="1"/>
          </p:cNvSpPr>
          <p:nvPr>
            <p:ph idx="1"/>
          </p:nvPr>
        </p:nvSpPr>
        <p:spPr>
          <a:xfrm>
            <a:off x="514350" y="2603500"/>
            <a:ext cx="11349990" cy="3416300"/>
          </a:xfrm>
        </p:spPr>
        <p:txBody>
          <a:bodyPr>
            <a:normAutofit/>
          </a:bodyPr>
          <a:lstStyle/>
          <a:p>
            <a:r>
              <a:rPr lang="en-US" sz="2400" dirty="0">
                <a:hlinkClick r:id="rId3"/>
              </a:rPr>
              <a:t>https://www.youtube.com/watch?v=-K_boO2oceI</a:t>
            </a:r>
            <a:r>
              <a:rPr lang="en-US" sz="2400" dirty="0"/>
              <a:t>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 xmlns:p14="http://schemas.microsoft.com/office/powerpoint/2010/main" val="626880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0894" y="863940"/>
            <a:ext cx="9169534" cy="706964"/>
          </a:xfrm>
        </p:spPr>
        <p:txBody>
          <a:bodyPr/>
          <a:lstStyle/>
          <a:p>
            <a:r>
              <a:rPr lang="pt-PT" dirty="0" smtClean="0"/>
              <a:t>Requisitos de EPI específicos ao país e função [</a:t>
            </a:r>
            <a:r>
              <a:rPr lang="pt-PT" dirty="0" smtClean="0">
                <a:solidFill>
                  <a:srgbClr val="FF0000"/>
                </a:solidFill>
              </a:rPr>
              <a:t>Slide opcional</a:t>
            </a:r>
            <a:r>
              <a:rPr lang="pt-PT" dirty="0" smtClean="0"/>
              <a:t>]</a:t>
            </a:r>
            <a:endParaRPr lang="en-US" dirty="0"/>
          </a:p>
        </p:txBody>
      </p:sp>
      <p:sp>
        <p:nvSpPr>
          <p:cNvPr id="3" name="Content Placeholder 2"/>
          <p:cNvSpPr>
            <a:spLocks noGrp="1"/>
          </p:cNvSpPr>
          <p:nvPr>
            <p:ph idx="1"/>
          </p:nvPr>
        </p:nvSpPr>
        <p:spPr>
          <a:xfrm>
            <a:off x="727435" y="2577760"/>
            <a:ext cx="10463304" cy="3416300"/>
          </a:xfrm>
        </p:spPr>
        <p:txBody>
          <a:bodyPr>
            <a:normAutofit/>
          </a:bodyPr>
          <a:lstStyle/>
          <a:p>
            <a:r>
              <a:rPr lang="pt-PT" sz="2000" dirty="0" smtClean="0"/>
              <a:t>Os requisitos de EPI podem variar de acordo com o país e as ocupações dentro de um país</a:t>
            </a:r>
            <a:r>
              <a:rPr lang="en-US" sz="2000" dirty="0" smtClean="0"/>
              <a:t> </a:t>
            </a:r>
            <a:endParaRPr lang="pt-PT" sz="2000" dirty="0" smtClean="0"/>
          </a:p>
          <a:p>
            <a:r>
              <a:rPr lang="pt-PT" sz="2000" dirty="0" smtClean="0"/>
              <a:t>Os funcionários da [</a:t>
            </a:r>
            <a:r>
              <a:rPr lang="pt-PT" sz="2000" dirty="0" smtClean="0">
                <a:solidFill>
                  <a:srgbClr val="FF0000"/>
                </a:solidFill>
              </a:rPr>
              <a:t>agência de saúde de PDE</a:t>
            </a:r>
            <a:r>
              <a:rPr lang="pt-PT" sz="2000" dirty="0" smtClean="0"/>
              <a:t>] devem conformar-se com os requisitos de EPI específicos ao país e à ocupação</a:t>
            </a:r>
          </a:p>
          <a:p>
            <a:r>
              <a:rPr lang="pt-PT" sz="2000" dirty="0" smtClean="0"/>
              <a:t>Procurar orientação de representantes da [</a:t>
            </a:r>
            <a:r>
              <a:rPr lang="pt-PT" sz="2000" dirty="0" smtClean="0">
                <a:solidFill>
                  <a:srgbClr val="FF0000"/>
                </a:solidFill>
              </a:rPr>
              <a:t>agência de saúde de PDE</a:t>
            </a:r>
            <a:r>
              <a:rPr lang="pt-PT" sz="2000" dirty="0" smtClean="0"/>
              <a:t>] para assistência com a implementação de medidas de EPI</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 xmlns:p14="http://schemas.microsoft.com/office/powerpoint/2010/main" val="4294180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Tipos de EPI que podem ser necessários num PDE</a:t>
            </a:r>
            <a:br>
              <a:rPr lang="pt-PT" dirty="0" smtClean="0"/>
            </a:b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2"/>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634163" y="1928813"/>
            <a:ext cx="5388618" cy="38033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val="2223934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EPI básico: Luvas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6" name="Picture 3"/>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10255776" y="1327150"/>
            <a:ext cx="1031726" cy="10592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80360" y="2603500"/>
            <a:ext cx="7080765" cy="3891231"/>
          </a:xfrm>
          <a:prstGeom prst="rect">
            <a:avLst/>
          </a:prstGeom>
        </p:spPr>
      </p:pic>
      <p:sp>
        <p:nvSpPr>
          <p:cNvPr id="9" name="Content Placeholder 2"/>
          <p:cNvSpPr>
            <a:spLocks noGrp="1"/>
          </p:cNvSpPr>
          <p:nvPr>
            <p:ph idx="1"/>
          </p:nvPr>
        </p:nvSpPr>
        <p:spPr>
          <a:xfrm>
            <a:off x="7986713" y="2603500"/>
            <a:ext cx="3871912" cy="3416300"/>
          </a:xfrm>
        </p:spPr>
        <p:txBody>
          <a:bodyPr anchor="ctr">
            <a:normAutofit/>
          </a:bodyPr>
          <a:lstStyle/>
          <a:p>
            <a:r>
              <a:rPr lang="pt-PT" sz="2000" dirty="0" smtClean="0"/>
              <a:t>O tipo de EPI mais comum</a:t>
            </a:r>
          </a:p>
          <a:p>
            <a:r>
              <a:rPr lang="pt-PT" sz="2000" dirty="0" smtClean="0"/>
              <a:t>Utilizar durante as avaliações primárias e secundárias de um doente</a:t>
            </a:r>
          </a:p>
          <a:p>
            <a:r>
              <a:rPr lang="pt-PT" sz="2000" dirty="0" smtClean="0"/>
              <a:t>Descartar </a:t>
            </a:r>
            <a:r>
              <a:rPr lang="pt-PT" sz="2000" b="1" dirty="0" smtClean="0"/>
              <a:t>após</a:t>
            </a:r>
            <a:r>
              <a:rPr lang="pt-PT" sz="2000" dirty="0" smtClean="0"/>
              <a:t> </a:t>
            </a:r>
            <a:r>
              <a:rPr lang="pt-PT" sz="2000" b="1" dirty="0" smtClean="0"/>
              <a:t>cada utilização </a:t>
            </a:r>
            <a:r>
              <a:rPr lang="en-US" sz="2000" b="1" dirty="0" smtClean="0"/>
              <a:t>e</a:t>
            </a:r>
            <a:endParaRPr lang="en-US" sz="2000" dirty="0"/>
          </a:p>
        </p:txBody>
      </p:sp>
    </p:spTree>
    <p:extLst>
      <p:ext uri="{BB962C8B-B14F-4D97-AF65-F5344CB8AC3E}">
        <p14:creationId xmlns="" xmlns:p14="http://schemas.microsoft.com/office/powerpoint/2010/main" val="3624021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EPI básico: Opções respiratórias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68311" y="2514600"/>
            <a:ext cx="2896641" cy="3171824"/>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037024" y="2370384"/>
            <a:ext cx="3534268" cy="3534268"/>
          </a:xfrm>
          <a:prstGeom prst="rect">
            <a:avLst/>
          </a:prstGeom>
        </p:spPr>
      </p:pic>
      <p:sp>
        <p:nvSpPr>
          <p:cNvPr id="7" name="TextBox 6"/>
          <p:cNvSpPr txBox="1"/>
          <p:nvPr/>
        </p:nvSpPr>
        <p:spPr>
          <a:xfrm>
            <a:off x="-253848" y="5686424"/>
            <a:ext cx="5140958" cy="1200329"/>
          </a:xfrm>
          <a:prstGeom prst="rect">
            <a:avLst/>
          </a:prstGeom>
          <a:noFill/>
        </p:spPr>
        <p:txBody>
          <a:bodyPr wrap="square" rtlCol="0">
            <a:spAutoFit/>
          </a:bodyPr>
          <a:lstStyle/>
          <a:p>
            <a:pPr algn="ctr"/>
            <a:r>
              <a:rPr lang="pt-PT" dirty="0" smtClean="0"/>
              <a:t>Máscara Cirúrgica descartável  </a:t>
            </a:r>
          </a:p>
          <a:p>
            <a:pPr algn="ctr"/>
            <a:r>
              <a:rPr lang="pt-PT" dirty="0" smtClean="0"/>
              <a:t>(também conhecida como máscara facial)</a:t>
            </a:r>
          </a:p>
          <a:p>
            <a:pPr algn="ctr"/>
            <a:r>
              <a:rPr lang="pt-PT" i="1" dirty="0" smtClean="0"/>
              <a:t>Considerada para gotícula não protecção respiratória</a:t>
            </a:r>
            <a:endParaRPr lang="en-US" i="1" dirty="0"/>
          </a:p>
        </p:txBody>
      </p:sp>
      <p:pic>
        <p:nvPicPr>
          <p:cNvPr id="9" name="Picture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617083" y="2666557"/>
            <a:ext cx="3032827" cy="3019867"/>
          </a:xfrm>
          <a:prstGeom prst="rect">
            <a:avLst/>
          </a:prstGeom>
        </p:spPr>
      </p:pic>
      <p:sp>
        <p:nvSpPr>
          <p:cNvPr id="10" name="TextBox 9"/>
          <p:cNvSpPr txBox="1"/>
          <p:nvPr/>
        </p:nvSpPr>
        <p:spPr>
          <a:xfrm>
            <a:off x="5140958" y="5749371"/>
            <a:ext cx="6906460" cy="923330"/>
          </a:xfrm>
          <a:prstGeom prst="rect">
            <a:avLst/>
          </a:prstGeom>
          <a:noFill/>
        </p:spPr>
        <p:txBody>
          <a:bodyPr wrap="square" rtlCol="0">
            <a:spAutoFit/>
          </a:bodyPr>
          <a:lstStyle/>
          <a:p>
            <a:pPr algn="ctr"/>
            <a:r>
              <a:rPr lang="pt-PT" dirty="0" smtClean="0"/>
              <a:t>Respiradores descartáveis (ambos os Exemplos) – preferidos</a:t>
            </a:r>
          </a:p>
          <a:p>
            <a:pPr algn="ctr"/>
            <a:r>
              <a:rPr lang="pt-PT" i="1" dirty="0" smtClean="0"/>
              <a:t>Teste de ajuste é necessário para garantir protecção adequada</a:t>
            </a:r>
            <a:endParaRPr lang="en-US" i="1" dirty="0"/>
          </a:p>
        </p:txBody>
      </p:sp>
      <p:pic>
        <p:nvPicPr>
          <p:cNvPr id="11" name="Picture 4"/>
          <p:cNvPicPr>
            <a:picLocks noChangeAspect="1" noChangeArrowheads="1"/>
          </p:cNvPicPr>
          <p:nvPr/>
        </p:nvPicPr>
        <p:blipFill>
          <a:blip r:embed="rId6" cstate="print">
            <a:extLst>
              <a:ext uri="{28A0092B-C50C-407E-A947-70E740481C1C}">
                <a14:useLocalDpi xmlns="" xmlns:a14="http://schemas.microsoft.com/office/drawing/2010/main"/>
              </a:ext>
            </a:extLst>
          </a:blip>
          <a:srcRect/>
          <a:stretch>
            <a:fillRect/>
          </a:stretch>
        </p:blipFill>
        <p:spPr bwMode="auto">
          <a:xfrm>
            <a:off x="8617083" y="1257655"/>
            <a:ext cx="3167016" cy="111617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0326432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2466</TotalTime>
  <Words>4024</Words>
  <Application>Microsoft Office PowerPoint</Application>
  <PresentationFormat>Personalizados</PresentationFormat>
  <Paragraphs>215</Paragraphs>
  <Slides>17</Slides>
  <Notes>17</Notes>
  <HiddenSlides>0</HiddenSlides>
  <MMClips>0</MMClips>
  <ScaleCrop>false</ScaleCrop>
  <HeadingPairs>
    <vt:vector size="4" baseType="variant">
      <vt:variant>
        <vt:lpstr>Tema</vt:lpstr>
      </vt:variant>
      <vt:variant>
        <vt:i4>1</vt:i4>
      </vt:variant>
      <vt:variant>
        <vt:lpstr>Títulos dos diapositivos</vt:lpstr>
      </vt:variant>
      <vt:variant>
        <vt:i4>17</vt:i4>
      </vt:variant>
    </vt:vector>
  </HeadingPairs>
  <TitlesOfParts>
    <vt:vector size="18" baseType="lpstr">
      <vt:lpstr>Ion Boardroom</vt:lpstr>
      <vt:lpstr>Equipamento de Protecção Individual (EPI) nos PDE: Tipos de EPI e Considerações</vt:lpstr>
      <vt:lpstr>Para começar…</vt:lpstr>
      <vt:lpstr>Objectivos de aprendizagem</vt:lpstr>
      <vt:lpstr>Porque necessito de EPI?  Um olhar sobre como as infecções se propagam</vt:lpstr>
      <vt:lpstr>Vídeo: Tossir germes</vt:lpstr>
      <vt:lpstr>Requisitos de EPI específicos ao país e função [Slide opcional]</vt:lpstr>
      <vt:lpstr>Tipos de EPI que podem ser necessários num PDE </vt:lpstr>
      <vt:lpstr>EPI básico: Luvas</vt:lpstr>
      <vt:lpstr>EPI básico: Opções respiratórias</vt:lpstr>
      <vt:lpstr>Respiradores N95 (um tipo de respirador comum) – teste de ajuste e verificações do lacre de usuário</vt:lpstr>
      <vt:lpstr>EPI mais avançados: Protecção ocular e facial</vt:lpstr>
      <vt:lpstr>EPI mais avançados: Bata e avental</vt:lpstr>
      <vt:lpstr>EPI avançados: Botas/Cobre sapatos</vt:lpstr>
      <vt:lpstr>EPI avançados e invulgares: Fato-macaco descartável</vt:lpstr>
      <vt:lpstr>Considerações sobre EPI </vt:lpstr>
      <vt:lpstr>Jogo: Faça corresponder o EPI à situação!</vt:lpstr>
      <vt:lpstr>Alguma questão?</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159</cp:revision>
  <cp:lastPrinted>2019-02-19T18:34:33Z</cp:lastPrinted>
  <dcterms:created xsi:type="dcterms:W3CDTF">2018-05-15T08:59:29Z</dcterms:created>
  <dcterms:modified xsi:type="dcterms:W3CDTF">2021-08-30T08:32:17Z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2021-06-28T06:08:19Z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b4d1379e-80fa-4232-a2f0-3a23110d2ba3</vt:lpwstr>
  </property>
  <property fmtid="{D5CDD505-2E9C-101B-9397-08002B2CF9AE}" pid="8" name="MSIP_Label_7b94a7b8-f06c-4dfe-bdcc-9b548fd58c31_ContentBits">
    <vt:lpwstr>0</vt:lpwstr>
  </property>
</Properties>
</file>