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74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1" r:id="rId6"/>
    <p:sldId id="263" r:id="rId7"/>
    <p:sldId id="275" r:id="rId8"/>
    <p:sldId id="260" r:id="rId9"/>
    <p:sldId id="268" r:id="rId10"/>
    <p:sldId id="269" r:id="rId11"/>
    <p:sldId id="270" r:id="rId12"/>
    <p:sldId id="271" r:id="rId13"/>
    <p:sldId id="264" r:id="rId14"/>
    <p:sldId id="267" r:id="rId15"/>
    <p:sldId id="262" r:id="rId16"/>
    <p:sldId id="265" r:id="rId17"/>
    <p:sldId id="266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cGurn, Amanda (CDC/OID/NCEZID)" initials="MA(" lastIdx="3" clrIdx="0">
    <p:extLst>
      <p:ext uri="{19B8F6BF-5375-455C-9EA6-DF929625EA0E}">
        <p15:presenceInfo xmlns:p15="http://schemas.microsoft.com/office/powerpoint/2012/main" xmlns="" userId="S-1-5-21-1207783550-2075000910-922709458-347041" providerId="AD"/>
      </p:ext>
    </p:extLst>
  </p:cmAuthor>
  <p:cmAuthor id="2" name="Cohen, Nicole (Nicky) (CDC/OID/NCEZID)" initials="NC" lastIdx="6" clrIdx="1">
    <p:extLst>
      <p:ext uri="{19B8F6BF-5375-455C-9EA6-DF929625EA0E}">
        <p15:presenceInfo xmlns:p15="http://schemas.microsoft.com/office/powerpoint/2012/main" xmlns="" userId="Cohen, Nicole (Nicky) (CDC/OID/NCEZID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1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29" autoAdjust="0"/>
    <p:restoredTop sz="76867" autoAdjust="0"/>
  </p:normalViewPr>
  <p:slideViewPr>
    <p:cSldViewPr snapToGrid="0">
      <p:cViewPr varScale="1">
        <p:scale>
          <a:sx n="90" d="100"/>
          <a:sy n="90" d="100"/>
        </p:scale>
        <p:origin x="-1308" y="-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1CF8EC-7365-4263-9DAF-D16B38E5522B}" type="datetimeFigureOut">
              <a:rPr lang="en-US" smtClean="0"/>
              <a:pPr/>
              <a:t>8/30/2021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2B78C0-3020-4A62-8BB6-53E6219B4317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072638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pt-PT" sz="1200" i="1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Caros participantes, sejam bem-vindos ao Programa de Formação</a:t>
            </a:r>
            <a:r>
              <a:rPr lang="pt-PT" sz="1200" i="1" kern="1200" baseline="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Formadores</a:t>
            </a:r>
            <a:endParaRPr lang="pt-PT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669882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137535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576109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03741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796736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071794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717442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100271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320643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11254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726997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304156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567354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285020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452883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485347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888121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089390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F9CA243E-48ED-4522-BCD4-1E8A45931CAD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9592" y="3226820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78735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6674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1B6FC-6A88-441F-B529-9952FBB657B8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54897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602FF-BD80-4BA5-873D-2EAF4D4CE589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759706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3" name="TextBox 12"/>
          <p:cNvSpPr txBox="1"/>
          <p:nvPr/>
        </p:nvSpPr>
        <p:spPr>
          <a:xfrm>
            <a:off x="9719438" y="2631815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8295" y="591093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0517"/>
            <a:ext cx="8453906" cy="2698249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D5035-6AB5-421A-B299-BAC8D7BCA4E2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470051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33068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BD6A6-0E88-43CC-B46E-8EB9E349A1CF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526961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72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93561"/>
            <a:ext cx="3129168" cy="28334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2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93561"/>
            <a:ext cx="3145380" cy="28334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617299"/>
            <a:ext cx="3161029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93561"/>
            <a:ext cx="3164719" cy="28334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88625-D862-4C4B-BD2E-0ACE90C1071B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997086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2" y="4532845"/>
            <a:ext cx="30504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50437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537" y="4532846"/>
            <a:ext cx="3046766" cy="651156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1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84002"/>
            <a:ext cx="3050438" cy="84305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7"/>
            <a:ext cx="3050438" cy="65115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84001"/>
            <a:ext cx="3050437" cy="84305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8153" y="2603500"/>
            <a:ext cx="0" cy="3517594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1905" y="2603500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D2766-10DF-44BF-BBB5-72CD556555D9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263853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8825660" cy="7069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87844-C5ED-45E6-B218-100506E2EC0B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491464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8"/>
            <a:ext cx="1413933" cy="4748589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8"/>
            <a:ext cx="6247546" cy="474859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43C1F-BAB6-4805-8025-EA4F02F258FB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63063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9A5DE-364D-4624-8CC9-0BBEDE162FE6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84089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5E625-E89C-4561-A0AB-B52AFC247693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77089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A6193-0BE1-4296-9705-6CE0AEEF927B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65655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0" y="3179762"/>
            <a:ext cx="4825159" cy="2840039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2C89E-B455-4712-BD92-9B785A4FF93E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40646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473C8-8C52-430B-88D6-A59A36E66BE4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58159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88FE6-E6A2-431F-9B26-37DED4DAB798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89621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9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2895600"/>
            <a:ext cx="2793158" cy="312927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DAC56-18AE-4DAC-80C5-DED352E83751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43784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C2382-08B2-4094-805F-11701A546E31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7333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0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3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D4DAF2F0-3E05-4C94-8783-29CF2CCA92E5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810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4" y="2099733"/>
            <a:ext cx="9998467" cy="2677648"/>
          </a:xfrm>
        </p:spPr>
        <p:txBody>
          <a:bodyPr/>
          <a:lstStyle/>
          <a:p>
            <a:r>
              <a:rPr lang="pt-PT" b="1" dirty="0" smtClean="0"/>
              <a:t>Programa de Formação de Formadores:</a:t>
            </a:r>
            <a:br>
              <a:rPr lang="pt-PT" b="1" dirty="0" smtClean="0"/>
            </a:br>
            <a:r>
              <a:rPr lang="pt-PT" b="1" dirty="0" smtClean="0"/>
              <a:t>Saúde pública e pontos de entrada</a:t>
            </a:r>
            <a:endParaRPr lang="pt-PT" sz="4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79"/>
            <a:ext cx="8825658" cy="1612131"/>
          </a:xfrm>
        </p:spPr>
        <p:txBody>
          <a:bodyPr/>
          <a:lstStyle/>
          <a:p>
            <a:r>
              <a:rPr lang="en-US" i="1" dirty="0" smtClean="0">
                <a:solidFill>
                  <a:srgbClr val="FF0000"/>
                </a:solidFill>
              </a:rPr>
              <a:t>[</a:t>
            </a:r>
            <a:r>
              <a:rPr lang="pt-PT" i="1" dirty="0" smtClean="0">
                <a:solidFill>
                  <a:srgbClr val="FF0000"/>
                </a:solidFill>
              </a:rPr>
              <a:t>organização E PAÍS]</a:t>
            </a:r>
          </a:p>
          <a:p>
            <a:r>
              <a:rPr lang="pt-PT" i="1" dirty="0" smtClean="0">
                <a:solidFill>
                  <a:srgbClr val="FF0000"/>
                </a:solidFill>
              </a:rPr>
              <a:t>[data DA FORMAÇÃO</a:t>
            </a:r>
            <a:r>
              <a:rPr lang="en-US" i="1" dirty="0" smtClean="0">
                <a:solidFill>
                  <a:srgbClr val="FF0000"/>
                </a:solidFill>
              </a:rPr>
              <a:t>]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3789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2521" y="2603499"/>
            <a:ext cx="10888218" cy="3780971"/>
          </a:xfrm>
        </p:spPr>
        <p:txBody>
          <a:bodyPr>
            <a:normAutofit lnSpcReduction="10000"/>
          </a:bodyPr>
          <a:lstStyle/>
          <a:p>
            <a:pPr lvl="0"/>
            <a:r>
              <a:rPr lang="pt-BR" dirty="0"/>
              <a:t>Como pretende formar o seu </a:t>
            </a:r>
            <a:r>
              <a:rPr lang="pt-BR" dirty="0" smtClean="0"/>
              <a:t>PDE de origem?</a:t>
            </a:r>
            <a:endParaRPr lang="pt-BR" dirty="0"/>
          </a:p>
          <a:p>
            <a:pPr lvl="1"/>
            <a:r>
              <a:rPr lang="pt-BR" dirty="0"/>
              <a:t>Em que tópicos específicos do currículo do </a:t>
            </a:r>
            <a:r>
              <a:rPr lang="pt-BR" dirty="0" smtClean="0"/>
              <a:t>PFF </a:t>
            </a:r>
            <a:r>
              <a:rPr lang="pt-BR" dirty="0"/>
              <a:t>irá </a:t>
            </a:r>
            <a:r>
              <a:rPr lang="pt-BR" dirty="0" smtClean="0"/>
              <a:t>formar? </a:t>
            </a:r>
            <a:endParaRPr lang="pt-BR" dirty="0"/>
          </a:p>
          <a:p>
            <a:pPr lvl="1"/>
            <a:r>
              <a:rPr lang="pt-BR" dirty="0"/>
              <a:t>Que pessoal do seu </a:t>
            </a:r>
            <a:r>
              <a:rPr lang="pt-BR" dirty="0" smtClean="0"/>
              <a:t>PDE </a:t>
            </a:r>
            <a:r>
              <a:rPr lang="pt-BR" dirty="0"/>
              <a:t>de origem deseja formar (por exemplo </a:t>
            </a:r>
            <a:r>
              <a:rPr lang="pt-BR" dirty="0" smtClean="0"/>
              <a:t>[agência </a:t>
            </a:r>
            <a:r>
              <a:rPr lang="pt-BR" dirty="0"/>
              <a:t>de </a:t>
            </a:r>
            <a:r>
              <a:rPr lang="pt-BR" dirty="0" smtClean="0"/>
              <a:t>saúde do PDE], </a:t>
            </a:r>
            <a:r>
              <a:rPr lang="pt-BR" dirty="0"/>
              <a:t>Alfândega, Imigração, companhias aéreas, agentes de navegação, etc.)</a:t>
            </a:r>
          </a:p>
          <a:p>
            <a:pPr lvl="1"/>
            <a:r>
              <a:rPr lang="pt-BR" dirty="0"/>
              <a:t>Quais serão os seus principais métodos de formação? (Por exemplo: palestra, dramatização, uma combinação, etc.).</a:t>
            </a:r>
          </a:p>
          <a:p>
            <a:pPr lvl="1"/>
            <a:r>
              <a:rPr lang="pt-BR" dirty="0"/>
              <a:t>Que materiais irão utilizar?</a:t>
            </a:r>
          </a:p>
          <a:p>
            <a:pPr lvl="1"/>
            <a:r>
              <a:rPr lang="pt-BR" dirty="0"/>
              <a:t>Qual será </a:t>
            </a:r>
            <a:r>
              <a:rPr lang="pt-BR" dirty="0" smtClean="0"/>
              <a:t>o tempo que planeia para esta </a:t>
            </a:r>
            <a:r>
              <a:rPr lang="pt-BR" dirty="0"/>
              <a:t>formação? </a:t>
            </a:r>
            <a:endParaRPr lang="en-US" dirty="0" smtClean="0"/>
          </a:p>
          <a:p>
            <a:pPr lvl="0"/>
            <a:r>
              <a:rPr lang="pt-BR" dirty="0"/>
              <a:t>Como planeia formar o [</a:t>
            </a:r>
            <a:r>
              <a:rPr lang="pt-BR" dirty="0">
                <a:solidFill>
                  <a:srgbClr val="FF0000"/>
                </a:solidFill>
              </a:rPr>
              <a:t>número de</a:t>
            </a:r>
            <a:r>
              <a:rPr lang="pt-BR" dirty="0"/>
              <a:t>] </a:t>
            </a:r>
            <a:r>
              <a:rPr lang="pt-BR" dirty="0" smtClean="0"/>
              <a:t>PDE </a:t>
            </a:r>
            <a:r>
              <a:rPr lang="pt-BR" dirty="0"/>
              <a:t>adicionais que lhe foram atribuídos?</a:t>
            </a:r>
          </a:p>
          <a:p>
            <a:pPr lvl="0"/>
            <a:r>
              <a:rPr lang="pt-BR" dirty="0"/>
              <a:t>Responda às mesmas perguntas que fez para o seu </a:t>
            </a:r>
            <a:r>
              <a:rPr lang="pt-BR" dirty="0" smtClean="0"/>
              <a:t>PDE </a:t>
            </a:r>
            <a:r>
              <a:rPr lang="pt-BR" dirty="0"/>
              <a:t>de </a:t>
            </a:r>
            <a:r>
              <a:rPr lang="pt-BR" dirty="0" smtClean="0"/>
              <a:t>origem, </a:t>
            </a:r>
            <a:r>
              <a:rPr lang="pt-BR" dirty="0"/>
              <a:t>mas lembre-se das considerações para [este/estes] </a:t>
            </a:r>
            <a:r>
              <a:rPr lang="pt-BR" dirty="0" smtClean="0"/>
              <a:t>PDE</a:t>
            </a:r>
            <a:r>
              <a:rPr lang="pt-BR" dirty="0"/>
              <a:t>, como acima referido.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528215" y="970892"/>
            <a:ext cx="7824325" cy="706964"/>
          </a:xfrm>
        </p:spPr>
        <p:txBody>
          <a:bodyPr/>
          <a:lstStyle/>
          <a:p>
            <a:r>
              <a:rPr lang="pt-BR" dirty="0"/>
              <a:t>Conteúdo da sua apresentação do plano de </a:t>
            </a:r>
            <a:r>
              <a:rPr lang="pt-BR" dirty="0" smtClean="0"/>
              <a:t>acção para a reprodução da formação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2521" y="295729"/>
            <a:ext cx="2225694" cy="2213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375950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192" y="2603500"/>
            <a:ext cx="11327363" cy="3834622"/>
          </a:xfrm>
        </p:spPr>
        <p:txBody>
          <a:bodyPr>
            <a:normAutofit/>
          </a:bodyPr>
          <a:lstStyle/>
          <a:p>
            <a:pPr lvl="0"/>
            <a:r>
              <a:rPr lang="pt-BR" dirty="0"/>
              <a:t>Deve levantar-se num palco e falar com os outros na plateia. </a:t>
            </a:r>
          </a:p>
          <a:p>
            <a:pPr lvl="0"/>
            <a:r>
              <a:rPr lang="pt-BR" dirty="0" smtClean="0"/>
              <a:t>Deve fazer a apresentação </a:t>
            </a:r>
            <a:r>
              <a:rPr lang="pt-BR" dirty="0"/>
              <a:t>utilizando [</a:t>
            </a:r>
            <a:r>
              <a:rPr lang="pt-BR" dirty="0">
                <a:solidFill>
                  <a:srgbClr val="FF0000"/>
                </a:solidFill>
              </a:rPr>
              <a:t>apresentação oral, Microsoft PowerPoint, ou outro método</a:t>
            </a:r>
            <a:r>
              <a:rPr lang="pt-BR" dirty="0"/>
              <a:t>].</a:t>
            </a:r>
          </a:p>
          <a:p>
            <a:pPr lvl="0"/>
            <a:r>
              <a:rPr lang="pt-BR" dirty="0"/>
              <a:t>A apresentação deve ser entre [</a:t>
            </a:r>
            <a:r>
              <a:rPr lang="pt-BR" dirty="0">
                <a:solidFill>
                  <a:srgbClr val="FF0000"/>
                </a:solidFill>
              </a:rPr>
              <a:t>número - número</a:t>
            </a:r>
            <a:r>
              <a:rPr lang="pt-BR" dirty="0"/>
              <a:t>] minutos. Os participantes [</a:t>
            </a:r>
            <a:r>
              <a:rPr lang="pt-BR" dirty="0">
                <a:solidFill>
                  <a:srgbClr val="FF0000"/>
                </a:solidFill>
              </a:rPr>
              <a:t>perderão/terão]</a:t>
            </a:r>
            <a:r>
              <a:rPr lang="pt-BR" dirty="0"/>
              <a:t> pontos se a apresentação for inferior a [</a:t>
            </a:r>
            <a:r>
              <a:rPr lang="pt-BR" dirty="0">
                <a:solidFill>
                  <a:srgbClr val="FF0000"/>
                </a:solidFill>
              </a:rPr>
              <a:t>número</a:t>
            </a:r>
            <a:r>
              <a:rPr lang="pt-BR" dirty="0"/>
              <a:t>] minutos ou superior a [</a:t>
            </a:r>
            <a:r>
              <a:rPr lang="pt-BR" dirty="0">
                <a:solidFill>
                  <a:srgbClr val="FF0000"/>
                </a:solidFill>
              </a:rPr>
              <a:t>número</a:t>
            </a:r>
            <a:r>
              <a:rPr lang="pt-BR" dirty="0"/>
              <a:t>] minutos.</a:t>
            </a:r>
            <a:endParaRPr lang="en-US" dirty="0" smtClean="0"/>
          </a:p>
          <a:p>
            <a:r>
              <a:rPr lang="pt-BR" i="1" u="sng" dirty="0"/>
              <a:t>Assistência com a apresentação</a:t>
            </a:r>
          </a:p>
          <a:p>
            <a:r>
              <a:rPr lang="pt-BR" dirty="0"/>
              <a:t>É encorajado a procurar orientação para a sua apresentação antes do tempo.</a:t>
            </a:r>
          </a:p>
          <a:p>
            <a:r>
              <a:rPr lang="pt-BR" dirty="0"/>
              <a:t>Os facilitadores terão todo o prazer em ajudá-lo a fazer </a:t>
            </a:r>
            <a:r>
              <a:rPr lang="pt-BR" dirty="0" smtClean="0"/>
              <a:t>uma sessão de informação, </a:t>
            </a:r>
            <a:r>
              <a:rPr lang="pt-BR" dirty="0"/>
              <a:t>através de planos de acção, e também o ajudarão se tiver dúvidas sobre a formatação da apresentação. </a:t>
            </a:r>
          </a:p>
          <a:p>
            <a:r>
              <a:rPr lang="pt-BR" dirty="0"/>
              <a:t>Faça uso do horário de expediente com os facilitadores!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528216" y="1049062"/>
            <a:ext cx="9021752" cy="706964"/>
          </a:xfrm>
        </p:spPr>
        <p:txBody>
          <a:bodyPr/>
          <a:lstStyle/>
          <a:p>
            <a:r>
              <a:rPr lang="pt-BR" dirty="0"/>
              <a:t>Formato da sua apresentação do plano de acção </a:t>
            </a:r>
            <a:r>
              <a:rPr lang="pt-BR" dirty="0" smtClean="0"/>
              <a:t>para reprodução da formação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2521" y="295729"/>
            <a:ext cx="2225694" cy="2213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038313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 bwMode="gray">
          <a:xfrm>
            <a:off x="2528215" y="638355"/>
            <a:ext cx="8662524" cy="12575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pt-BR" dirty="0" smtClean="0"/>
          </a:p>
          <a:p>
            <a:r>
              <a:rPr lang="pt-BR" dirty="0" smtClean="0"/>
              <a:t>Ficha </a:t>
            </a:r>
            <a:r>
              <a:rPr lang="pt-BR" dirty="0"/>
              <a:t>de classificação para apresentação do plano de acção </a:t>
            </a:r>
            <a:r>
              <a:rPr lang="pt-BR" dirty="0" smtClean="0"/>
              <a:t>da reprodução da formação</a:t>
            </a:r>
            <a:r>
              <a:rPr lang="en-US" dirty="0" smtClean="0"/>
              <a:t> [</a:t>
            </a:r>
            <a:r>
              <a:rPr lang="en-US" dirty="0" err="1" smtClean="0">
                <a:solidFill>
                  <a:srgbClr val="FF0000"/>
                </a:solidFill>
              </a:rPr>
              <a:t>rubrica</a:t>
            </a:r>
            <a:r>
              <a:rPr lang="en-US" dirty="0" smtClean="0">
                <a:solidFill>
                  <a:srgbClr val="FF0000"/>
                </a:solidFill>
              </a:rPr>
              <a:t> de </a:t>
            </a:r>
            <a:r>
              <a:rPr lang="en-US" dirty="0" err="1" smtClean="0">
                <a:solidFill>
                  <a:srgbClr val="FF0000"/>
                </a:solidFill>
              </a:rPr>
              <a:t>exemplo</a:t>
            </a:r>
            <a:r>
              <a:rPr lang="en-US" dirty="0" smtClean="0"/>
              <a:t>]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2521" y="295729"/>
            <a:ext cx="2225694" cy="2213630"/>
          </a:xfrm>
          <a:prstGeom prst="rect">
            <a:avLst/>
          </a:prstGeom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598714" y="3207657"/>
            <a:ext cx="11430000" cy="3911600"/>
          </a:xfrm>
        </p:spPr>
        <p:txBody>
          <a:bodyPr>
            <a:normAutofit/>
          </a:bodyPr>
          <a:lstStyle/>
          <a:p>
            <a:pPr lvl="0"/>
            <a:r>
              <a:rPr lang="en-US" sz="2400" dirty="0"/>
              <a:t>Manual de </a:t>
            </a:r>
            <a:r>
              <a:rPr lang="en-US" sz="2400" dirty="0" err="1"/>
              <a:t>referência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18509142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Conheça a Equipa de Planeamento e Facilitação do </a:t>
            </a:r>
            <a:r>
              <a:rPr lang="pt-BR" dirty="0" smtClean="0"/>
              <a:t>PFF!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42" y="2378033"/>
            <a:ext cx="4289242" cy="4187068"/>
          </a:xfrm>
        </p:spPr>
        <p:txBody>
          <a:bodyPr>
            <a:normAutofit/>
          </a:bodyPr>
          <a:lstStyle/>
          <a:p>
            <a:r>
              <a:rPr lang="en-US" sz="2000" dirty="0" err="1">
                <a:solidFill>
                  <a:srgbClr val="FF0000"/>
                </a:solidFill>
              </a:rPr>
              <a:t>Nomes</a:t>
            </a:r>
            <a:r>
              <a:rPr lang="en-US" sz="2000" dirty="0">
                <a:solidFill>
                  <a:srgbClr val="FF0000"/>
                </a:solidFill>
              </a:rPr>
              <a:t>, </a:t>
            </a:r>
            <a:r>
              <a:rPr lang="en-US" sz="2000" dirty="0" err="1">
                <a:solidFill>
                  <a:srgbClr val="FF0000"/>
                </a:solidFill>
              </a:rPr>
              <a:t>seguidos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smtClean="0">
                <a:solidFill>
                  <a:srgbClr val="FF0000"/>
                </a:solidFill>
              </a:rPr>
              <a:t>da </a:t>
            </a:r>
            <a:r>
              <a:rPr lang="en-US" sz="2000" dirty="0" err="1" smtClean="0">
                <a:solidFill>
                  <a:srgbClr val="FF0000"/>
                </a:solidFill>
              </a:rPr>
              <a:t>afiliação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558088" y="2500313"/>
            <a:ext cx="4071937" cy="35575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101013" y="3057525"/>
            <a:ext cx="30897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i="1" dirty="0">
                <a:solidFill>
                  <a:srgbClr val="FF0000"/>
                </a:solidFill>
              </a:rPr>
              <a:t>Considere adicionar fotos </a:t>
            </a:r>
            <a:r>
              <a:rPr lang="pt-BR" i="1" dirty="0" smtClean="0">
                <a:solidFill>
                  <a:srgbClr val="FF0000"/>
                </a:solidFill>
              </a:rPr>
              <a:t>dos </a:t>
            </a:r>
            <a:r>
              <a:rPr lang="pt-BR" i="1" dirty="0">
                <a:solidFill>
                  <a:srgbClr val="FF0000"/>
                </a:solidFill>
              </a:rPr>
              <a:t>facilitadores</a:t>
            </a:r>
          </a:p>
        </p:txBody>
      </p:sp>
    </p:spTree>
    <p:extLst>
      <p:ext uri="{BB962C8B-B14F-4D97-AF65-F5344CB8AC3E}">
        <p14:creationId xmlns:p14="http://schemas.microsoft.com/office/powerpoint/2010/main" xmlns="" val="20689011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Horário</a:t>
            </a:r>
            <a:r>
              <a:rPr lang="en-US" dirty="0" smtClean="0"/>
              <a:t> de </a:t>
            </a:r>
            <a:r>
              <a:rPr lang="en-US" dirty="0" err="1" smtClean="0"/>
              <a:t>atendimento</a:t>
            </a:r>
            <a:r>
              <a:rPr lang="en-US" dirty="0" smtClean="0"/>
              <a:t> dos </a:t>
            </a:r>
            <a:r>
              <a:rPr lang="en-US" dirty="0" err="1" smtClean="0"/>
              <a:t>Facilitadores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10943" y="2423884"/>
            <a:ext cx="5703595" cy="4025901"/>
          </a:xfrm>
        </p:spPr>
        <p:txBody>
          <a:bodyPr>
            <a:normAutofit/>
          </a:bodyPr>
          <a:lstStyle/>
          <a:p>
            <a:r>
              <a:rPr lang="pt-BR" sz="2000" dirty="0"/>
              <a:t>Os facilitadores estão disponíveis para o assistir na criação do seu plano de acção e/ou apresentação final durante algumas horas</a:t>
            </a:r>
          </a:p>
          <a:p>
            <a:endParaRPr lang="pt-BR" sz="2000" dirty="0"/>
          </a:p>
          <a:p>
            <a:r>
              <a:rPr lang="pt-BR" sz="2000" dirty="0"/>
              <a:t>Pode também trazer-nos os seus </a:t>
            </a:r>
            <a:r>
              <a:rPr lang="pt-BR" sz="2000" dirty="0" smtClean="0"/>
              <a:t>SOP do PDE, </a:t>
            </a:r>
            <a:r>
              <a:rPr lang="pt-BR" sz="2000" dirty="0"/>
              <a:t>planos, ou documentos directamente para consulta</a:t>
            </a:r>
          </a:p>
          <a:p>
            <a:pPr marL="0" indent="0">
              <a:buNone/>
            </a:pPr>
            <a:endParaRPr lang="en-US" sz="600" dirty="0"/>
          </a:p>
          <a:p>
            <a:r>
              <a:rPr lang="pt-BR" sz="2000" dirty="0">
                <a:solidFill>
                  <a:srgbClr val="FF0000"/>
                </a:solidFill>
              </a:rPr>
              <a:t>Lista de horários de atendimento por dia e hora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6396" y="2603499"/>
            <a:ext cx="5217352" cy="2631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930250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Visão geral da Agenda </a:t>
            </a:r>
            <a:r>
              <a:rPr lang="pt-BR" dirty="0" smtClean="0"/>
              <a:t>PFF </a:t>
            </a:r>
            <a:r>
              <a:rPr lang="pt-BR" dirty="0"/>
              <a:t>[</a:t>
            </a:r>
            <a:r>
              <a:rPr lang="pt-BR" dirty="0">
                <a:solidFill>
                  <a:srgbClr val="FF0000"/>
                </a:solidFill>
              </a:rPr>
              <a:t>Exemplo de formato</a:t>
            </a:r>
            <a:r>
              <a:rPr lang="pt-BR" dirty="0"/>
              <a:t>]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677927063"/>
              </p:ext>
            </p:extLst>
          </p:nvPr>
        </p:nvGraphicFramePr>
        <p:xfrm>
          <a:off x="492370" y="2321168"/>
          <a:ext cx="11127544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1858">
                  <a:extLst>
                    <a:ext uri="{9D8B030D-6E8A-4147-A177-3AD203B41FA5}">
                      <a16:colId xmlns="" xmlns:a16="http://schemas.microsoft.com/office/drawing/2014/main" val="436460825"/>
                    </a:ext>
                  </a:extLst>
                </a:gridCol>
                <a:gridCol w="10325686">
                  <a:extLst>
                    <a:ext uri="{9D8B030D-6E8A-4147-A177-3AD203B41FA5}">
                      <a16:colId xmlns="" xmlns:a16="http://schemas.microsoft.com/office/drawing/2014/main" val="3612357117"/>
                    </a:ext>
                  </a:extLst>
                </a:gridCol>
              </a:tblGrid>
              <a:tr h="363888">
                <a:tc>
                  <a:txBody>
                    <a:bodyPr/>
                    <a:lstStyle/>
                    <a:p>
                      <a:r>
                        <a:rPr lang="en-US" dirty="0" smtClean="0"/>
                        <a:t>Di</a:t>
                      </a:r>
                      <a:r>
                        <a:rPr lang="pt-BR" dirty="0" smtClean="0"/>
                        <a:t>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Tema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543443280"/>
                  </a:ext>
                </a:extLst>
              </a:tr>
              <a:tr h="363888"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785744490"/>
                  </a:ext>
                </a:extLst>
              </a:tr>
              <a:tr h="363888"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705651613"/>
                  </a:ext>
                </a:extLst>
              </a:tr>
              <a:tr h="363888"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490993920"/>
                  </a:ext>
                </a:extLst>
              </a:tr>
              <a:tr h="363888"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483674377"/>
                  </a:ext>
                </a:extLst>
              </a:tr>
              <a:tr h="363888">
                <a:tc>
                  <a:txBody>
                    <a:bodyPr/>
                    <a:lstStyle/>
                    <a:p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87601843"/>
                  </a:ext>
                </a:extLst>
              </a:tr>
              <a:tr h="363888">
                <a:tc>
                  <a:txBody>
                    <a:bodyPr/>
                    <a:lstStyle/>
                    <a:p>
                      <a:r>
                        <a:rPr lang="en-US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178592195"/>
                  </a:ext>
                </a:extLst>
              </a:tr>
              <a:tr h="363888">
                <a:tc>
                  <a:txBody>
                    <a:bodyPr/>
                    <a:lstStyle/>
                    <a:p>
                      <a:r>
                        <a:rPr lang="en-US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422548063"/>
                  </a:ext>
                </a:extLst>
              </a:tr>
              <a:tr h="363888">
                <a:tc>
                  <a:txBody>
                    <a:bodyPr/>
                    <a:lstStyle/>
                    <a:p>
                      <a:r>
                        <a:rPr lang="en-US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30440987"/>
                  </a:ext>
                </a:extLst>
              </a:tr>
              <a:tr h="363888">
                <a:tc>
                  <a:txBody>
                    <a:bodyPr/>
                    <a:lstStyle/>
                    <a:p>
                      <a:r>
                        <a:rPr lang="en-US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677746132"/>
                  </a:ext>
                </a:extLst>
              </a:tr>
              <a:tr h="363888">
                <a:tc>
                  <a:txBody>
                    <a:bodyPr/>
                    <a:lstStyle/>
                    <a:p>
                      <a:r>
                        <a:rPr lang="en-US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117066548"/>
                  </a:ext>
                </a:extLst>
              </a:tr>
              <a:tr h="363888">
                <a:tc>
                  <a:txBody>
                    <a:bodyPr/>
                    <a:lstStyle/>
                    <a:p>
                      <a:r>
                        <a:rPr lang="en-US" dirty="0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240349873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763913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Conheça os participantes do </a:t>
            </a:r>
            <a:r>
              <a:rPr lang="pt-BR" dirty="0" smtClean="0"/>
              <a:t>PFF!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5" y="2603500"/>
            <a:ext cx="9761574" cy="3416300"/>
          </a:xfrm>
        </p:spPr>
        <p:txBody>
          <a:bodyPr/>
          <a:lstStyle/>
          <a:p>
            <a:r>
              <a:rPr lang="pt-PT" dirty="0" smtClean="0">
                <a:solidFill>
                  <a:srgbClr val="FF0000"/>
                </a:solidFill>
              </a:rPr>
              <a:t>Nomes, seguidos da afiliação/PDE</a:t>
            </a:r>
            <a:endParaRPr lang="pt-PT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7558088" y="2500313"/>
            <a:ext cx="4071937" cy="35575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101013" y="3057525"/>
            <a:ext cx="30897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i="1" dirty="0">
                <a:solidFill>
                  <a:srgbClr val="FF0000"/>
                </a:solidFill>
              </a:rPr>
              <a:t>Considere adicionar fotos dos participantes</a:t>
            </a:r>
          </a:p>
        </p:txBody>
      </p:sp>
    </p:spTree>
    <p:extLst>
      <p:ext uri="{BB962C8B-B14F-4D97-AF65-F5344CB8AC3E}">
        <p14:creationId xmlns:p14="http://schemas.microsoft.com/office/powerpoint/2010/main" xmlns="" val="25370837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Apresentação de todos os participantes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415" y="2658499"/>
            <a:ext cx="10363323" cy="3416300"/>
          </a:xfrm>
        </p:spPr>
        <p:txBody>
          <a:bodyPr>
            <a:normAutofit/>
          </a:bodyPr>
          <a:lstStyle/>
          <a:p>
            <a:r>
              <a:rPr lang="pt-PT" sz="2000" dirty="0" smtClean="0"/>
              <a:t>Seu nome</a:t>
            </a:r>
          </a:p>
          <a:p>
            <a:r>
              <a:rPr lang="pt-PT" sz="2000" dirty="0" smtClean="0"/>
              <a:t>PDE e/ou função</a:t>
            </a:r>
          </a:p>
          <a:p>
            <a:r>
              <a:rPr lang="pt-PT" sz="2000" dirty="0" smtClean="0"/>
              <a:t>Cite um aspecto que pretende alcançar com esta formação</a:t>
            </a:r>
          </a:p>
          <a:p>
            <a:r>
              <a:rPr lang="pt-PT" sz="2000" dirty="0" smtClean="0"/>
              <a:t>Cite um facto interessante sobre si que poucos conhecem (não relacionado com o seu trabalho)</a:t>
            </a:r>
          </a:p>
          <a:p>
            <a:r>
              <a:rPr lang="pt-PT" sz="2000" dirty="0" smtClean="0"/>
              <a:t>2-3 minutos por pessoa, no máximo</a:t>
            </a:r>
            <a:endParaRPr lang="pt-PT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228456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Visão Geral do Curso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23691" y="2603500"/>
            <a:ext cx="5936219" cy="3758516"/>
          </a:xfrm>
        </p:spPr>
        <p:txBody>
          <a:bodyPr>
            <a:normAutofit lnSpcReduction="10000"/>
          </a:bodyPr>
          <a:lstStyle/>
          <a:p>
            <a:r>
              <a:rPr lang="pt-BR" sz="2000" dirty="0" smtClean="0"/>
              <a:t>Contextualizar o Programa de Formação de Formadores </a:t>
            </a:r>
            <a:r>
              <a:rPr lang="pt-BR" sz="2000" dirty="0" smtClean="0"/>
              <a:t>(PFF) </a:t>
            </a:r>
            <a:r>
              <a:rPr lang="pt-BR" sz="2000" dirty="0"/>
              <a:t>e </a:t>
            </a:r>
            <a:r>
              <a:rPr lang="pt-BR" sz="2000" dirty="0" smtClean="0"/>
              <a:t>partilhar sua </a:t>
            </a:r>
            <a:r>
              <a:rPr lang="pt-BR" sz="2000" dirty="0"/>
              <a:t>finalidade</a:t>
            </a:r>
          </a:p>
          <a:p>
            <a:r>
              <a:rPr lang="pt-BR" sz="2000" dirty="0"/>
              <a:t>Discutir os resultados do </a:t>
            </a:r>
            <a:r>
              <a:rPr lang="pt-BR" sz="2000" dirty="0" smtClean="0"/>
              <a:t>PFF</a:t>
            </a:r>
            <a:endParaRPr lang="pt-BR" sz="2000" dirty="0"/>
          </a:p>
          <a:p>
            <a:r>
              <a:rPr lang="pt-BR" sz="2000" dirty="0"/>
              <a:t>Explicar os requisitos dos participantes durante e após o </a:t>
            </a:r>
            <a:r>
              <a:rPr lang="pt-BR" sz="2000" dirty="0" smtClean="0"/>
              <a:t>PFF</a:t>
            </a:r>
            <a:endParaRPr lang="pt-BR" sz="2000" dirty="0"/>
          </a:p>
          <a:p>
            <a:r>
              <a:rPr lang="pt-BR" sz="2000" dirty="0" smtClean="0"/>
              <a:t>Revisar a </a:t>
            </a:r>
            <a:r>
              <a:rPr lang="pt-BR" sz="2000" dirty="0"/>
              <a:t>agenda e temas do </a:t>
            </a:r>
            <a:r>
              <a:rPr lang="pt-BR" sz="2000" dirty="0" smtClean="0"/>
              <a:t>PFF </a:t>
            </a:r>
            <a:r>
              <a:rPr lang="pt-BR" sz="2000" dirty="0"/>
              <a:t>para cada dia</a:t>
            </a:r>
          </a:p>
          <a:p>
            <a:r>
              <a:rPr lang="pt-BR" sz="2000" dirty="0"/>
              <a:t>Discutir os métodos de avaliação do </a:t>
            </a:r>
            <a:r>
              <a:rPr lang="pt-BR" sz="2000" dirty="0" smtClean="0"/>
              <a:t>PFF</a:t>
            </a:r>
            <a:endParaRPr lang="pt-BR" sz="2000" dirty="0"/>
          </a:p>
          <a:p>
            <a:r>
              <a:rPr lang="pt-BR" sz="2000" dirty="0"/>
              <a:t>Apresentar </a:t>
            </a:r>
            <a:r>
              <a:rPr lang="pt-BR" sz="2000" dirty="0" smtClean="0"/>
              <a:t>os facilitadores </a:t>
            </a:r>
            <a:r>
              <a:rPr lang="pt-BR" sz="2000" dirty="0"/>
              <a:t>e </a:t>
            </a:r>
            <a:r>
              <a:rPr lang="pt-BR" sz="2000" dirty="0" smtClean="0"/>
              <a:t>os participantes</a:t>
            </a:r>
            <a:endParaRPr lang="pt-BR" sz="2000" dirty="0"/>
          </a:p>
          <a:p>
            <a:endParaRPr lang="en-US" sz="20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11480" y="1970958"/>
            <a:ext cx="4100732" cy="391522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05740" y="5935235"/>
            <a:ext cx="45122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dirty="0" smtClean="0">
                <a:solidFill>
                  <a:srgbClr val="FF0000"/>
                </a:solidFill>
              </a:rPr>
              <a:t>Exemplo de fotografia; </a:t>
            </a:r>
            <a:endParaRPr lang="pt-BR" dirty="0">
              <a:solidFill>
                <a:srgbClr val="FF0000"/>
              </a:solidFill>
            </a:endParaRPr>
          </a:p>
          <a:p>
            <a:pPr algn="ctr"/>
            <a:r>
              <a:rPr lang="pt-BR" dirty="0">
                <a:solidFill>
                  <a:srgbClr val="FF0000"/>
                </a:solidFill>
              </a:rPr>
              <a:t>actualizar com fotografia específica do país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00057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Contextualização do PFF: Por que estamos aqui?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1289" y="2308458"/>
            <a:ext cx="7216799" cy="2287684"/>
          </a:xfrm>
        </p:spPr>
        <p:txBody>
          <a:bodyPr>
            <a:noAutofit/>
          </a:bodyPr>
          <a:lstStyle/>
          <a:p>
            <a:r>
              <a:rPr lang="pt-PT" sz="2000" dirty="0" smtClean="0">
                <a:solidFill>
                  <a:srgbClr val="FF0000"/>
                </a:solidFill>
              </a:rPr>
              <a:t>Lista do número de pontos de entrada (PDE) no país</a:t>
            </a:r>
          </a:p>
          <a:p>
            <a:r>
              <a:rPr lang="pt-PT" sz="2000" dirty="0" smtClean="0"/>
              <a:t>Doenças podem ser disseminadas entre países através dos PDE</a:t>
            </a:r>
          </a:p>
          <a:p>
            <a:r>
              <a:rPr lang="pt-PT" sz="2000" dirty="0" smtClean="0">
                <a:solidFill>
                  <a:srgbClr val="FF0000"/>
                </a:solidFill>
              </a:rPr>
              <a:t>[A agência de saúde do PDE] </a:t>
            </a:r>
            <a:r>
              <a:rPr lang="pt-PT" sz="2000" dirty="0" smtClean="0"/>
              <a:t>é encarregada de implementar o Regulamento Sanitário Internacional no PDE</a:t>
            </a:r>
          </a:p>
          <a:p>
            <a:r>
              <a:rPr lang="pt-PT" sz="2000" dirty="0" smtClean="0">
                <a:solidFill>
                  <a:srgbClr val="FF0000"/>
                </a:solidFill>
              </a:rPr>
              <a:t>Inserir aqui quaisquer avaliações ou recomendações recentes que mencionem o reforço das capacidades dos PDE</a:t>
            </a:r>
          </a:p>
          <a:p>
            <a:pPr marL="0" indent="0">
              <a:buNone/>
            </a:pPr>
            <a:endParaRPr lang="pt-PT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8287628" y="4752102"/>
            <a:ext cx="2320054" cy="198016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609907" y="2308459"/>
            <a:ext cx="4071937" cy="228768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71503" y="2691765"/>
            <a:ext cx="30897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i="1" dirty="0">
                <a:solidFill>
                  <a:srgbClr val="FF0000"/>
                </a:solidFill>
              </a:rPr>
              <a:t>Insira aqui o mapa do país com os seus pontos de entrada destacados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89738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Âmbito e Objectivo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30461" y="2603500"/>
            <a:ext cx="5705329" cy="3911600"/>
          </a:xfrm>
        </p:spPr>
        <p:txBody>
          <a:bodyPr>
            <a:normAutofit fontScale="85000" lnSpcReduction="10000"/>
          </a:bodyPr>
          <a:lstStyle/>
          <a:p>
            <a:r>
              <a:rPr lang="pt-PT" sz="2000" dirty="0" smtClean="0"/>
              <a:t>Um programa [</a:t>
            </a:r>
            <a:r>
              <a:rPr lang="pt-PT" sz="2000" dirty="0" smtClean="0">
                <a:solidFill>
                  <a:srgbClr val="FF0000"/>
                </a:solidFill>
              </a:rPr>
              <a:t>lista duração da formação]</a:t>
            </a:r>
            <a:r>
              <a:rPr lang="pt-PT" sz="2000" dirty="0" smtClean="0"/>
              <a:t> de formação de formadores </a:t>
            </a:r>
            <a:r>
              <a:rPr lang="pt-PT" sz="2000" b="1" dirty="0" smtClean="0"/>
              <a:t>com o objectivo de aumentar a capacidade dentro da </a:t>
            </a:r>
            <a:r>
              <a:rPr lang="pt-PT" sz="2000" dirty="0" smtClean="0">
                <a:solidFill>
                  <a:srgbClr val="FF0000"/>
                </a:solidFill>
              </a:rPr>
              <a:t>[Agência de saúde do PDE e/ou país ]. </a:t>
            </a:r>
            <a:endParaRPr lang="pt-PT" sz="2000" b="1" dirty="0" smtClean="0">
              <a:solidFill>
                <a:srgbClr val="FF0000"/>
              </a:solidFill>
            </a:endParaRPr>
          </a:p>
          <a:p>
            <a:r>
              <a:rPr lang="pt-PT" sz="2000" dirty="0" smtClean="0"/>
              <a:t>O projecto inicial é para </a:t>
            </a:r>
            <a:r>
              <a:rPr lang="pt-PT" sz="2000" dirty="0" smtClean="0">
                <a:solidFill>
                  <a:srgbClr val="FF0000"/>
                </a:solidFill>
              </a:rPr>
              <a:t>[número de indivíduos] </a:t>
            </a:r>
            <a:r>
              <a:rPr lang="pt-PT" sz="2000" dirty="0" smtClean="0"/>
              <a:t>líderes dentro da </a:t>
            </a:r>
            <a:r>
              <a:rPr lang="pt-PT" sz="2000" dirty="0" smtClean="0">
                <a:solidFill>
                  <a:srgbClr val="FF0000"/>
                </a:solidFill>
              </a:rPr>
              <a:t>[agência de saúde do PDE].</a:t>
            </a:r>
          </a:p>
          <a:p>
            <a:r>
              <a:rPr lang="pt-PT" sz="2000" dirty="0" smtClean="0"/>
              <a:t>A formação permitirá aos participantes responder rapidamente às ameaças de doenças nos PDE e adquirir as capacidades de comunicação para </a:t>
            </a:r>
            <a:r>
              <a:rPr lang="pt-PT" sz="2000" b="1" dirty="0" smtClean="0"/>
              <a:t>partilhar partes da formação com outros. </a:t>
            </a:r>
          </a:p>
          <a:p>
            <a:r>
              <a:rPr lang="pt-PT" sz="2000" dirty="0" smtClean="0"/>
              <a:t>A formação é baseada nas competências e na participação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1164" y="2434963"/>
            <a:ext cx="5906324" cy="375337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54294" y="6202407"/>
            <a:ext cx="5776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smtClean="0">
                <a:solidFill>
                  <a:srgbClr val="FF0000"/>
                </a:solidFill>
              </a:rPr>
              <a:t>Exemplo de fotografia; </a:t>
            </a:r>
            <a:endParaRPr lang="pt-BR" dirty="0">
              <a:solidFill>
                <a:srgbClr val="FF0000"/>
              </a:solidFill>
            </a:endParaRPr>
          </a:p>
          <a:p>
            <a:pPr algn="ctr"/>
            <a:r>
              <a:rPr lang="pt-BR" dirty="0">
                <a:solidFill>
                  <a:srgbClr val="FF0000"/>
                </a:solidFill>
              </a:rPr>
              <a:t>actualizar com fotografia específica do país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0576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4066" y="973668"/>
            <a:ext cx="8492300" cy="706964"/>
          </a:xfrm>
        </p:spPr>
        <p:txBody>
          <a:bodyPr/>
          <a:lstStyle/>
          <a:p>
            <a:r>
              <a:rPr lang="pt-PT" dirty="0" smtClean="0"/>
              <a:t>O que se espera de mim no </a:t>
            </a:r>
            <a:r>
              <a:rPr lang="pt-PT" i="1" dirty="0" smtClean="0"/>
              <a:t>PFF</a:t>
            </a:r>
            <a:r>
              <a:rPr lang="pt-PT" dirty="0" smtClean="0"/>
              <a:t>?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88136" y="2274570"/>
            <a:ext cx="5499064" cy="4503420"/>
          </a:xfrm>
        </p:spPr>
        <p:txBody>
          <a:bodyPr>
            <a:normAutofit fontScale="92500" lnSpcReduction="10000"/>
          </a:bodyPr>
          <a:lstStyle/>
          <a:p>
            <a:r>
              <a:rPr lang="pt-BR" sz="2000" dirty="0"/>
              <a:t>Participar em cada sessão </a:t>
            </a:r>
            <a:r>
              <a:rPr lang="pt-BR" sz="2000" dirty="0" smtClean="0"/>
              <a:t>diária</a:t>
            </a:r>
          </a:p>
          <a:p>
            <a:r>
              <a:rPr lang="pt-BR" sz="2000" dirty="0" smtClean="0"/>
              <a:t>Tomar notas </a:t>
            </a:r>
            <a:r>
              <a:rPr lang="pt-BR" sz="2000" dirty="0"/>
              <a:t>ao longo da formação sobre formas de dar - ou </a:t>
            </a:r>
            <a:r>
              <a:rPr lang="pt-BR" sz="2000" dirty="0" smtClean="0"/>
              <a:t>reproduzir- </a:t>
            </a:r>
            <a:r>
              <a:rPr lang="pt-BR" sz="2000" dirty="0"/>
              <a:t>esta formação a </a:t>
            </a:r>
            <a:r>
              <a:rPr lang="pt-BR" sz="2000" dirty="0" smtClean="0"/>
              <a:t>outros</a:t>
            </a:r>
          </a:p>
          <a:p>
            <a:pPr marL="0" indent="0">
              <a:buNone/>
            </a:pPr>
            <a:r>
              <a:rPr lang="pt-BR" sz="2000" dirty="0" smtClean="0">
                <a:solidFill>
                  <a:srgbClr val="FF0000"/>
                </a:solidFill>
              </a:rPr>
              <a:t>	Outras </a:t>
            </a:r>
            <a:r>
              <a:rPr lang="pt-BR" sz="2000" dirty="0">
                <a:solidFill>
                  <a:srgbClr val="FF0000"/>
                </a:solidFill>
              </a:rPr>
              <a:t>considerações podem incluir</a:t>
            </a:r>
            <a:r>
              <a:rPr lang="pt-BR" sz="2000" dirty="0" smtClean="0">
                <a:solidFill>
                  <a:srgbClr val="FF0000"/>
                </a:solidFill>
              </a:rPr>
              <a:t>: </a:t>
            </a:r>
          </a:p>
          <a:p>
            <a:r>
              <a:rPr lang="pt-BR" sz="2000" dirty="0" smtClean="0">
                <a:solidFill>
                  <a:srgbClr val="FF0000"/>
                </a:solidFill>
              </a:rPr>
              <a:t>Fazer </a:t>
            </a:r>
            <a:r>
              <a:rPr lang="pt-BR" sz="2000" dirty="0">
                <a:solidFill>
                  <a:srgbClr val="FF0000"/>
                </a:solidFill>
              </a:rPr>
              <a:t>apresentações em pequenos grupos no final de cada </a:t>
            </a:r>
            <a:r>
              <a:rPr lang="pt-BR" sz="2000" dirty="0" smtClean="0">
                <a:solidFill>
                  <a:srgbClr val="FF0000"/>
                </a:solidFill>
              </a:rPr>
              <a:t>dia</a:t>
            </a:r>
          </a:p>
          <a:p>
            <a:r>
              <a:rPr lang="pt-BR" sz="2000" dirty="0" smtClean="0">
                <a:solidFill>
                  <a:srgbClr val="FF0000"/>
                </a:solidFill>
              </a:rPr>
              <a:t>Conduzir uma apresentação </a:t>
            </a:r>
            <a:r>
              <a:rPr lang="pt-BR" sz="2000" dirty="0">
                <a:solidFill>
                  <a:srgbClr val="FF0000"/>
                </a:solidFill>
              </a:rPr>
              <a:t>formal no final do </a:t>
            </a:r>
            <a:r>
              <a:rPr lang="pt-BR" sz="2000" dirty="0" smtClean="0">
                <a:solidFill>
                  <a:srgbClr val="FF0000"/>
                </a:solidFill>
              </a:rPr>
              <a:t>PFF </a:t>
            </a:r>
            <a:r>
              <a:rPr lang="pt-BR" sz="2000" dirty="0">
                <a:solidFill>
                  <a:srgbClr val="FF0000"/>
                </a:solidFill>
              </a:rPr>
              <a:t>para partilhar plano de acção de formação em cascata com </a:t>
            </a:r>
            <a:r>
              <a:rPr lang="pt-BR" sz="2000" dirty="0" smtClean="0">
                <a:solidFill>
                  <a:srgbClr val="FF0000"/>
                </a:solidFill>
              </a:rPr>
              <a:t>os outros </a:t>
            </a:r>
          </a:p>
          <a:p>
            <a:r>
              <a:rPr lang="pt-BR" sz="2000" dirty="0" smtClean="0">
                <a:solidFill>
                  <a:srgbClr val="FF0000"/>
                </a:solidFill>
              </a:rPr>
              <a:t>Reproduzir o que aprendeu após o </a:t>
            </a:r>
            <a:r>
              <a:rPr lang="pt-BR" sz="2000" dirty="0" smtClean="0">
                <a:solidFill>
                  <a:srgbClr val="FF0000"/>
                </a:solidFill>
              </a:rPr>
              <a:t>PFF </a:t>
            </a:r>
            <a:r>
              <a:rPr lang="pt-BR" sz="2000" dirty="0">
                <a:solidFill>
                  <a:srgbClr val="FF0000"/>
                </a:solidFill>
              </a:rPr>
              <a:t>para o seu </a:t>
            </a:r>
            <a:r>
              <a:rPr lang="pt-BR" sz="2000" dirty="0" smtClean="0">
                <a:solidFill>
                  <a:srgbClr val="FF0000"/>
                </a:solidFill>
              </a:rPr>
              <a:t>PDE doméstico e para um PDE adicional (prioriizado)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9424" y="2447778"/>
            <a:ext cx="5741485" cy="324480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810671" y="5692587"/>
            <a:ext cx="51587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BR" dirty="0" smtClean="0">
                <a:solidFill>
                  <a:srgbClr val="FF0000"/>
                </a:solidFill>
              </a:rPr>
              <a:t>Exemplo de fotografia; </a:t>
            </a:r>
          </a:p>
          <a:p>
            <a:pPr algn="ctr"/>
            <a:r>
              <a:rPr lang="pt-BR" dirty="0" smtClean="0">
                <a:solidFill>
                  <a:srgbClr val="FF0000"/>
                </a:solidFill>
              </a:rPr>
              <a:t>actualizar </a:t>
            </a:r>
            <a:r>
              <a:rPr lang="pt-BR" dirty="0">
                <a:solidFill>
                  <a:srgbClr val="FF0000"/>
                </a:solidFill>
              </a:rPr>
              <a:t>com fotografia específica do país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08040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Avaliação</a:t>
            </a:r>
            <a:r>
              <a:rPr lang="en-US" dirty="0" smtClean="0"/>
              <a:t> </a:t>
            </a:r>
            <a:r>
              <a:rPr lang="en-US" i="1" dirty="0" smtClean="0"/>
              <a:t>PFF</a:t>
            </a:r>
            <a:r>
              <a:rPr lang="en-US" dirty="0" smtClean="0"/>
              <a:t>: </a:t>
            </a:r>
            <a:r>
              <a:rPr lang="en-US" dirty="0" err="1" smtClean="0"/>
              <a:t>Várias</a:t>
            </a:r>
            <a:r>
              <a:rPr lang="en-US" dirty="0" smtClean="0"/>
              <a:t> </a:t>
            </a:r>
            <a:r>
              <a:rPr lang="en-US" dirty="0" err="1" smtClean="0"/>
              <a:t>etapas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6436" y="2603500"/>
            <a:ext cx="7403124" cy="3945890"/>
          </a:xfrm>
        </p:spPr>
        <p:txBody>
          <a:bodyPr>
            <a:noAutofit/>
          </a:bodyPr>
          <a:lstStyle/>
          <a:p>
            <a:r>
              <a:rPr lang="pt-BR" sz="2000" dirty="0">
                <a:solidFill>
                  <a:srgbClr val="FF0000"/>
                </a:solidFill>
              </a:rPr>
              <a:t>Incluir aqui elementos de avaliação. Os exemplos incluem:</a:t>
            </a:r>
          </a:p>
          <a:p>
            <a:r>
              <a:rPr lang="pt-BR" sz="2000" dirty="0">
                <a:solidFill>
                  <a:srgbClr val="FF0000"/>
                </a:solidFill>
              </a:rPr>
              <a:t>Inquérito baseado na perspectiva antes e depois da formação</a:t>
            </a:r>
          </a:p>
          <a:p>
            <a:r>
              <a:rPr lang="pt-BR" sz="2000" dirty="0">
                <a:solidFill>
                  <a:srgbClr val="FF0000"/>
                </a:solidFill>
              </a:rPr>
              <a:t>Teste baseado no conhecimento antes e depois de elementos específicos da formação</a:t>
            </a:r>
          </a:p>
          <a:p>
            <a:r>
              <a:rPr lang="pt-BR" sz="2000" dirty="0">
                <a:solidFill>
                  <a:srgbClr val="FF0000"/>
                </a:solidFill>
              </a:rPr>
              <a:t>Testes baseados em aptidões após determinados desempenhos de aptidões</a:t>
            </a:r>
          </a:p>
          <a:p>
            <a:r>
              <a:rPr lang="pt-BR" sz="2000" dirty="0">
                <a:solidFill>
                  <a:srgbClr val="FF0000"/>
                </a:solidFill>
              </a:rPr>
              <a:t>Apresentações orais finais do plano de acção para dar </a:t>
            </a:r>
            <a:r>
              <a:rPr lang="pt-BR" sz="2000" dirty="0" smtClean="0">
                <a:solidFill>
                  <a:srgbClr val="FF0000"/>
                </a:solidFill>
              </a:rPr>
              <a:t>– ou reproduzir- </a:t>
            </a:r>
            <a:r>
              <a:rPr lang="pt-BR" sz="2000" dirty="0">
                <a:solidFill>
                  <a:srgbClr val="FF0000"/>
                </a:solidFill>
              </a:rPr>
              <a:t>a formação a outros </a:t>
            </a:r>
            <a:r>
              <a:rPr lang="pt-BR" sz="2000" dirty="0" smtClean="0">
                <a:solidFill>
                  <a:srgbClr val="FF0000"/>
                </a:solidFill>
              </a:rPr>
              <a:t>PDE</a:t>
            </a:r>
            <a:endParaRPr lang="pt-BR" sz="2000" dirty="0">
              <a:solidFill>
                <a:srgbClr val="FF0000"/>
              </a:solidFill>
            </a:endParaRPr>
          </a:p>
          <a:p>
            <a:endParaRPr lang="en-US" sz="2400" dirty="0" smtClean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85050" y="2485532"/>
            <a:ext cx="3505689" cy="3534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724991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4914" y="1014351"/>
            <a:ext cx="8761413" cy="706964"/>
          </a:xfrm>
        </p:spPr>
        <p:txBody>
          <a:bodyPr/>
          <a:lstStyle/>
          <a:p>
            <a:r>
              <a:rPr lang="en-US" dirty="0" smtClean="0"/>
              <a:t>Como </a:t>
            </a:r>
            <a:r>
              <a:rPr lang="en-US" dirty="0" err="1" smtClean="0"/>
              <a:t>receber</a:t>
            </a:r>
            <a:r>
              <a:rPr lang="en-US" dirty="0" smtClean="0"/>
              <a:t> o diploma </a:t>
            </a:r>
            <a:r>
              <a:rPr lang="en-US" i="1" dirty="0" smtClean="0"/>
              <a:t>PFF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1670" y="2379213"/>
            <a:ext cx="5714120" cy="4213528"/>
          </a:xfrm>
        </p:spPr>
        <p:txBody>
          <a:bodyPr>
            <a:noAutofit/>
          </a:bodyPr>
          <a:lstStyle/>
          <a:p>
            <a:r>
              <a:rPr lang="pt-BR" sz="2000" dirty="0"/>
              <a:t>É necessária uma pontuação mínima de [</a:t>
            </a:r>
            <a:r>
              <a:rPr lang="pt-BR" sz="2000" dirty="0">
                <a:solidFill>
                  <a:srgbClr val="FF0000"/>
                </a:solidFill>
              </a:rPr>
              <a:t>definir a pontuação numa escala de 100</a:t>
            </a:r>
            <a:r>
              <a:rPr lang="pt-BR" sz="2000" dirty="0"/>
              <a:t>] para se graduar no </a:t>
            </a:r>
            <a:r>
              <a:rPr lang="pt-BR" sz="2000" dirty="0" smtClean="0"/>
              <a:t>PFF.</a:t>
            </a:r>
            <a:endParaRPr lang="pt-BR" sz="2000" dirty="0"/>
          </a:p>
          <a:p>
            <a:r>
              <a:rPr lang="pt-BR" sz="2000" dirty="0"/>
              <a:t>Como são calculadas as pontuações?</a:t>
            </a:r>
          </a:p>
          <a:p>
            <a:r>
              <a:rPr lang="pt-BR" sz="2000" dirty="0"/>
              <a:t>[</a:t>
            </a:r>
            <a:r>
              <a:rPr lang="pt-BR" sz="2000" dirty="0">
                <a:solidFill>
                  <a:srgbClr val="FF0000"/>
                </a:solidFill>
              </a:rPr>
              <a:t>%, se houver</a:t>
            </a:r>
            <a:r>
              <a:rPr lang="pt-BR" sz="2000" dirty="0"/>
              <a:t>] assiduidade</a:t>
            </a:r>
          </a:p>
          <a:p>
            <a:r>
              <a:rPr lang="pt-BR" sz="2000" dirty="0"/>
              <a:t>[</a:t>
            </a:r>
            <a:r>
              <a:rPr lang="pt-BR" sz="2000" dirty="0">
                <a:solidFill>
                  <a:srgbClr val="FF0000"/>
                </a:solidFill>
              </a:rPr>
              <a:t>%</a:t>
            </a:r>
            <a:r>
              <a:rPr lang="pt-BR" sz="2000" dirty="0"/>
              <a:t>] apresentação final / apresentação do plano de acção</a:t>
            </a:r>
          </a:p>
          <a:p>
            <a:r>
              <a:rPr lang="pt-BR" sz="2000" dirty="0"/>
              <a:t>[</a:t>
            </a:r>
            <a:r>
              <a:rPr lang="pt-BR" sz="2000" dirty="0">
                <a:solidFill>
                  <a:srgbClr val="FF0000"/>
                </a:solidFill>
              </a:rPr>
              <a:t>%</a:t>
            </a:r>
            <a:r>
              <a:rPr lang="pt-BR" sz="2000" dirty="0"/>
              <a:t>] pontuações pós-teste</a:t>
            </a:r>
          </a:p>
          <a:p>
            <a:r>
              <a:rPr lang="pt-BR" sz="2000" dirty="0"/>
              <a:t>[</a:t>
            </a:r>
            <a:r>
              <a:rPr lang="pt-BR" sz="2000" dirty="0">
                <a:solidFill>
                  <a:srgbClr val="FF0000"/>
                </a:solidFill>
              </a:rPr>
              <a:t>%</a:t>
            </a:r>
            <a:r>
              <a:rPr lang="pt-BR" sz="2000" dirty="0"/>
              <a:t>] listas de verificação de competências</a:t>
            </a:r>
            <a:endParaRPr lang="en-US" sz="2000" dirty="0" smtClean="0"/>
          </a:p>
          <a:p>
            <a:endParaRPr lang="en-US" sz="2000" dirty="0"/>
          </a:p>
          <a:p>
            <a:pPr lvl="1"/>
            <a:endParaRPr lang="en-US" sz="20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3646" y="2379213"/>
            <a:ext cx="5301186" cy="3498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132921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O que vou ganhar com esta formação? Resultados da formação </a:t>
            </a:r>
            <a:r>
              <a:rPr lang="pt-BR" dirty="0" smtClean="0"/>
              <a:t>PFF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6664" y="2409190"/>
            <a:ext cx="5518407" cy="4254500"/>
          </a:xfrm>
        </p:spPr>
        <p:txBody>
          <a:bodyPr>
            <a:normAutofit lnSpcReduction="10000"/>
          </a:bodyPr>
          <a:lstStyle/>
          <a:p>
            <a:r>
              <a:rPr lang="pt-BR" sz="2000" dirty="0"/>
              <a:t>Conhecimento teórico e baseado em competências em tarefas básicas de vigilância da saúde </a:t>
            </a:r>
            <a:r>
              <a:rPr lang="pt-BR" sz="2000" dirty="0" smtClean="0"/>
              <a:t>pública nos PDE</a:t>
            </a:r>
            <a:r>
              <a:rPr lang="pt-BR" sz="2000" dirty="0"/>
              <a:t>, incluindo o desenvolvimento de planos e formação específicos para </a:t>
            </a:r>
            <a:r>
              <a:rPr lang="pt-BR" sz="2000" dirty="0" smtClean="0"/>
              <a:t>PDE</a:t>
            </a:r>
            <a:endParaRPr lang="pt-BR" sz="2000" dirty="0"/>
          </a:p>
          <a:p>
            <a:r>
              <a:rPr lang="pt-BR" sz="2000" dirty="0"/>
              <a:t>Os materiais para levar para casa incluem:</a:t>
            </a:r>
          </a:p>
          <a:p>
            <a:r>
              <a:rPr lang="pt-BR" sz="2000" dirty="0">
                <a:solidFill>
                  <a:srgbClr val="FF0000"/>
                </a:solidFill>
              </a:rPr>
              <a:t>incluir uma lista de materiais, </a:t>
            </a:r>
            <a:r>
              <a:rPr lang="pt-BR" sz="2000" dirty="0" smtClean="0">
                <a:solidFill>
                  <a:srgbClr val="FF0000"/>
                </a:solidFill>
              </a:rPr>
              <a:t>como </a:t>
            </a:r>
            <a:r>
              <a:rPr lang="pt-BR" sz="2000" dirty="0">
                <a:solidFill>
                  <a:srgbClr val="FF0000"/>
                </a:solidFill>
              </a:rPr>
              <a:t>um manual/livro de trabalho do participante</a:t>
            </a:r>
          </a:p>
          <a:p>
            <a:r>
              <a:rPr lang="pt-BR" sz="2000" dirty="0">
                <a:solidFill>
                  <a:srgbClr val="FF0000"/>
                </a:solidFill>
              </a:rPr>
              <a:t>Avaliações ou feedback</a:t>
            </a:r>
          </a:p>
          <a:p>
            <a:r>
              <a:rPr lang="pt-BR" sz="2000" dirty="0">
                <a:solidFill>
                  <a:srgbClr val="FF0000"/>
                </a:solidFill>
              </a:rPr>
              <a:t>Planos de acção</a:t>
            </a:r>
          </a:p>
          <a:p>
            <a:endParaRPr lang="en-US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95071" y="2603500"/>
            <a:ext cx="6200855" cy="310042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695071" y="5703928"/>
            <a:ext cx="62008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smtClean="0">
                <a:solidFill>
                  <a:srgbClr val="FF0000"/>
                </a:solidFill>
              </a:rPr>
              <a:t>Exemplo de fotografia; </a:t>
            </a:r>
            <a:endParaRPr lang="pt-BR" dirty="0">
              <a:solidFill>
                <a:srgbClr val="FF0000"/>
              </a:solidFill>
            </a:endParaRPr>
          </a:p>
          <a:p>
            <a:pPr algn="ctr"/>
            <a:r>
              <a:rPr lang="pt-BR" dirty="0">
                <a:solidFill>
                  <a:srgbClr val="FF0000"/>
                </a:solidFill>
              </a:rPr>
              <a:t>actualizar com fotografia específica do país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74592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8215" y="869389"/>
            <a:ext cx="8677845" cy="706964"/>
          </a:xfrm>
        </p:spPr>
        <p:txBody>
          <a:bodyPr/>
          <a:lstStyle/>
          <a:p>
            <a:r>
              <a:rPr lang="pt-BR" dirty="0"/>
              <a:t>Desenvolvimento de um plano de acção </a:t>
            </a:r>
            <a:r>
              <a:rPr lang="pt-BR" dirty="0" smtClean="0"/>
              <a:t>para a reprodução da formação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2514" y="2668814"/>
            <a:ext cx="11430000" cy="3911600"/>
          </a:xfrm>
        </p:spPr>
        <p:txBody>
          <a:bodyPr>
            <a:normAutofit/>
          </a:bodyPr>
          <a:lstStyle/>
          <a:p>
            <a:pPr lvl="0"/>
            <a:r>
              <a:rPr lang="pt-BR" sz="2400" dirty="0"/>
              <a:t>Lembre-se que tem de </a:t>
            </a:r>
            <a:r>
              <a:rPr lang="pt-BR" sz="2400" dirty="0" smtClean="0"/>
              <a:t>reproduzir esta formação para </a:t>
            </a:r>
            <a:r>
              <a:rPr lang="pt-BR" sz="2400" dirty="0"/>
              <a:t>[</a:t>
            </a:r>
            <a:r>
              <a:rPr lang="pt-BR" sz="2400" dirty="0" smtClean="0">
                <a:solidFill>
                  <a:srgbClr val="FF0000"/>
                </a:solidFill>
              </a:rPr>
              <a:t>número</a:t>
            </a:r>
            <a:r>
              <a:rPr lang="pt-BR" sz="2400" dirty="0" smtClean="0"/>
              <a:t>] PDE</a:t>
            </a:r>
            <a:r>
              <a:rPr lang="pt-BR" sz="2400" dirty="0"/>
              <a:t>.</a:t>
            </a:r>
          </a:p>
          <a:p>
            <a:pPr lvl="1"/>
            <a:r>
              <a:rPr lang="pt-BR" sz="2200" dirty="0"/>
              <a:t>O seu </a:t>
            </a:r>
            <a:r>
              <a:rPr lang="pt-BR" sz="2200" dirty="0" smtClean="0"/>
              <a:t>PDE de origem: </a:t>
            </a:r>
            <a:r>
              <a:rPr lang="pt-BR" sz="2200" dirty="0"/>
              <a:t>Tem de iniciar esta formação até [</a:t>
            </a:r>
            <a:r>
              <a:rPr lang="pt-BR" sz="2200" dirty="0">
                <a:solidFill>
                  <a:srgbClr val="FF0000"/>
                </a:solidFill>
              </a:rPr>
              <a:t>data</a:t>
            </a:r>
            <a:r>
              <a:rPr lang="pt-BR" sz="2200" dirty="0"/>
              <a:t>]. </a:t>
            </a:r>
            <a:r>
              <a:rPr lang="pt-BR" sz="2200" dirty="0" smtClean="0"/>
              <a:t>Você pode </a:t>
            </a:r>
            <a:r>
              <a:rPr lang="pt-BR" sz="2200" dirty="0"/>
              <a:t>escolher como distribuir o material, mas deve apresentar um plano de acção para o mesmo. </a:t>
            </a:r>
          </a:p>
          <a:p>
            <a:pPr lvl="1"/>
            <a:r>
              <a:rPr lang="pt-BR" sz="2000" dirty="0"/>
              <a:t>[</a:t>
            </a:r>
            <a:r>
              <a:rPr lang="pt-BR" sz="2000" dirty="0">
                <a:solidFill>
                  <a:srgbClr val="FF0000"/>
                </a:solidFill>
              </a:rPr>
              <a:t>Número de</a:t>
            </a:r>
            <a:r>
              <a:rPr lang="pt-BR" sz="2000" dirty="0"/>
              <a:t>] </a:t>
            </a:r>
            <a:r>
              <a:rPr lang="pt-BR" sz="2000" dirty="0" smtClean="0"/>
              <a:t>PDE </a:t>
            </a:r>
            <a:r>
              <a:rPr lang="pt-BR" sz="2000" dirty="0"/>
              <a:t>adicionais, como priorizado pela [</a:t>
            </a:r>
            <a:r>
              <a:rPr lang="pt-BR" sz="2000" dirty="0">
                <a:solidFill>
                  <a:srgbClr val="FF0000"/>
                </a:solidFill>
              </a:rPr>
              <a:t>agência de saúde </a:t>
            </a:r>
            <a:r>
              <a:rPr lang="pt-BR" sz="2000" dirty="0" smtClean="0">
                <a:solidFill>
                  <a:srgbClr val="FF0000"/>
                </a:solidFill>
              </a:rPr>
              <a:t>do PDE</a:t>
            </a:r>
            <a:r>
              <a:rPr lang="pt-BR" sz="2000" dirty="0"/>
              <a:t>]: Só estará neste </a:t>
            </a:r>
            <a:r>
              <a:rPr lang="pt-BR" sz="2000" dirty="0" smtClean="0"/>
              <a:t>PDE </a:t>
            </a:r>
            <a:r>
              <a:rPr lang="pt-BR" sz="2000" dirty="0"/>
              <a:t>durante [</a:t>
            </a:r>
            <a:r>
              <a:rPr lang="pt-BR" sz="2000" dirty="0">
                <a:solidFill>
                  <a:srgbClr val="FF0000"/>
                </a:solidFill>
              </a:rPr>
              <a:t>número de</a:t>
            </a:r>
            <a:r>
              <a:rPr lang="pt-BR" sz="2000" dirty="0"/>
              <a:t>] dias, uma vez que há viagens envolvidas. Poderá estar a cobrir múltiplos grupos ou turnos durante esses dias. </a:t>
            </a:r>
            <a:endParaRPr lang="en-US" sz="2000" dirty="0" smtClean="0"/>
          </a:p>
          <a:p>
            <a:pPr lvl="1"/>
            <a:r>
              <a:rPr lang="pt-BR" sz="2000" dirty="0"/>
              <a:t>Não esperamos que </a:t>
            </a:r>
            <a:r>
              <a:rPr lang="pt-BR" sz="2000" dirty="0" smtClean="0"/>
              <a:t>reproduza todo </a:t>
            </a:r>
            <a:r>
              <a:rPr lang="pt-BR" sz="2000" dirty="0"/>
              <a:t>o currículo do </a:t>
            </a:r>
            <a:r>
              <a:rPr lang="pt-BR" sz="2000" dirty="0" smtClean="0"/>
              <a:t>PFF </a:t>
            </a:r>
            <a:r>
              <a:rPr lang="pt-BR" sz="2000" dirty="0"/>
              <a:t>para outro pessoal do </a:t>
            </a:r>
            <a:r>
              <a:rPr lang="pt-BR" sz="2000" dirty="0" smtClean="0"/>
              <a:t>PDE</a:t>
            </a:r>
            <a:r>
              <a:rPr lang="pt-BR" sz="2000" dirty="0"/>
              <a:t>. </a:t>
            </a:r>
            <a:r>
              <a:rPr lang="pt-BR" sz="2000" u="sng" dirty="0"/>
              <a:t>Não</a:t>
            </a:r>
            <a:r>
              <a:rPr lang="pt-BR" sz="2000" dirty="0"/>
              <a:t> está a </a:t>
            </a:r>
            <a:r>
              <a:rPr lang="pt-BR" sz="2000" dirty="0" smtClean="0"/>
              <a:t>ministrar </a:t>
            </a:r>
            <a:r>
              <a:rPr lang="pt-BR" sz="2000" dirty="0"/>
              <a:t>um programa de formação de formadores no </a:t>
            </a:r>
            <a:r>
              <a:rPr lang="pt-BR" sz="2000" dirty="0" smtClean="0"/>
              <a:t>PDE</a:t>
            </a:r>
            <a:r>
              <a:rPr lang="pt-BR" sz="2000" dirty="0"/>
              <a:t>. Está simplesmente a treinar </a:t>
            </a:r>
            <a:r>
              <a:rPr lang="pt-BR" sz="2000" dirty="0" smtClean="0"/>
              <a:t>o pessoal do PDE. </a:t>
            </a:r>
            <a:endParaRPr lang="pt-BR" sz="2000" dirty="0"/>
          </a:p>
          <a:p>
            <a:pPr lvl="1"/>
            <a:endParaRPr lang="en-US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2521" y="295729"/>
            <a:ext cx="2225694" cy="2213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7777274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 Boardroom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 Boardroom" id="{FC33163D-4339-46B1-8EED-24C834239D99}" vid="{A3AB87EF-B655-4FFF-8D05-F333AD7F278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2590</TotalTime>
  <Words>1133</Words>
  <Application>Microsoft Office PowerPoint</Application>
  <PresentationFormat>Personalizados</PresentationFormat>
  <Paragraphs>146</Paragraphs>
  <Slides>17</Slides>
  <Notes>17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17</vt:i4>
      </vt:variant>
    </vt:vector>
  </HeadingPairs>
  <TitlesOfParts>
    <vt:vector size="18" baseType="lpstr">
      <vt:lpstr>Ion Boardroom</vt:lpstr>
      <vt:lpstr>Programa de Formação de Formadores: Saúde pública e pontos de entrada</vt:lpstr>
      <vt:lpstr>Visão Geral do Curso</vt:lpstr>
      <vt:lpstr>Contextualização do PFF: Por que estamos aqui?</vt:lpstr>
      <vt:lpstr>Âmbito e Objectivo</vt:lpstr>
      <vt:lpstr>O que se espera de mim no PFF?</vt:lpstr>
      <vt:lpstr>Avaliação PFF: Várias etapas</vt:lpstr>
      <vt:lpstr>Como receber o diploma PFF?</vt:lpstr>
      <vt:lpstr>O que vou ganhar com esta formação? Resultados da formação PFF</vt:lpstr>
      <vt:lpstr>Desenvolvimento de um plano de acção para a reprodução da formação</vt:lpstr>
      <vt:lpstr>Conteúdo da sua apresentação do plano de acção para a reprodução da formação</vt:lpstr>
      <vt:lpstr>Formato da sua apresentação do plano de acção para reprodução da formação</vt:lpstr>
      <vt:lpstr>Diapositivo 12</vt:lpstr>
      <vt:lpstr>Conheça a Equipa de Planeamento e Facilitação do PFF!</vt:lpstr>
      <vt:lpstr>Horário de atendimento dos Facilitadores</vt:lpstr>
      <vt:lpstr>Visão geral da Agenda PFF [Exemplo de formato]</vt:lpstr>
      <vt:lpstr>Conheça os participantes do PFF!</vt:lpstr>
      <vt:lpstr>Apresentação de todos os participantes</vt:lpstr>
    </vt:vector>
  </TitlesOfParts>
  <Company>Centers for Disease Control and Prevention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Master Training Program</dc:title>
  <dc:creator>Rogers, Kimberly B. (CDC/OID/NCEZID)</dc:creator>
  <cp:lastModifiedBy>Hewlett-Packard Company</cp:lastModifiedBy>
  <cp:revision>104</cp:revision>
  <dcterms:created xsi:type="dcterms:W3CDTF">2018-05-15T08:59:29Z</dcterms:created>
  <dcterms:modified xsi:type="dcterms:W3CDTF">2021-08-30T15:18:51Z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b94a7b8-f06c-4dfe-bdcc-9b548fd58c31_Enabled">
    <vt:lpwstr>true</vt:lpwstr>
  </property>
  <property fmtid="{D5CDD505-2E9C-101B-9397-08002B2CF9AE}" pid="3" name="MSIP_Label_7b94a7b8-f06c-4dfe-bdcc-9b548fd58c31_SetDate">
    <vt:lpwstr>2021-06-28T05:54:38Z</vt:lpwstr>
  </property>
  <property fmtid="{D5CDD505-2E9C-101B-9397-08002B2CF9AE}" pid="4" name="MSIP_Label_7b94a7b8-f06c-4dfe-bdcc-9b548fd58c31_Method">
    <vt:lpwstr>Privileged</vt:lpwstr>
  </property>
  <property fmtid="{D5CDD505-2E9C-101B-9397-08002B2CF9AE}" pid="5" name="MSIP_Label_7b94a7b8-f06c-4dfe-bdcc-9b548fd58c31_Name">
    <vt:lpwstr>7b94a7b8-f06c-4dfe-bdcc-9b548fd58c31</vt:lpwstr>
  </property>
  <property fmtid="{D5CDD505-2E9C-101B-9397-08002B2CF9AE}" pid="6" name="MSIP_Label_7b94a7b8-f06c-4dfe-bdcc-9b548fd58c31_SiteId">
    <vt:lpwstr>9ce70869-60db-44fd-abe8-d2767077fc8f</vt:lpwstr>
  </property>
  <property fmtid="{D5CDD505-2E9C-101B-9397-08002B2CF9AE}" pid="7" name="MSIP_Label_7b94a7b8-f06c-4dfe-bdcc-9b548fd58c31_ActionId">
    <vt:lpwstr>a46adbb6-0813-4d1c-9af8-cb327fc579ff</vt:lpwstr>
  </property>
  <property fmtid="{D5CDD505-2E9C-101B-9397-08002B2CF9AE}" pid="8" name="MSIP_Label_7b94a7b8-f06c-4dfe-bdcc-9b548fd58c31_ContentBits">
    <vt:lpwstr>0</vt:lpwstr>
  </property>
</Properties>
</file>