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  <p:sldMasterId id="2147483692" r:id="rId2"/>
    <p:sldMasterId id="2147483704" r:id="rId3"/>
  </p:sldMasterIdLst>
  <p:notesMasterIdLst>
    <p:notesMasterId r:id="rId20"/>
  </p:notesMasterIdLst>
  <p:sldIdLst>
    <p:sldId id="275" r:id="rId4"/>
    <p:sldId id="258" r:id="rId5"/>
    <p:sldId id="261" r:id="rId6"/>
    <p:sldId id="260" r:id="rId7"/>
    <p:sldId id="262" r:id="rId8"/>
    <p:sldId id="263" r:id="rId9"/>
    <p:sldId id="264" r:id="rId10"/>
    <p:sldId id="276" r:id="rId11"/>
    <p:sldId id="277" r:id="rId12"/>
    <p:sldId id="265" r:id="rId13"/>
    <p:sldId id="266" r:id="rId14"/>
    <p:sldId id="268" r:id="rId15"/>
    <p:sldId id="269" r:id="rId16"/>
    <p:sldId id="270" r:id="rId17"/>
    <p:sldId id="272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hen, Nicole (Nicky) (CDC/OID/NCEZID)" initials="NC" lastIdx="7" clrIdx="0">
    <p:extLst>
      <p:ext uri="{19B8F6BF-5375-455C-9EA6-DF929625EA0E}">
        <p15:presenceInfo xmlns="" xmlns:p15="http://schemas.microsoft.com/office/powerpoint/2012/main" userId="Cohen, Nicole (Nicky) (CDC/OID/NCEZI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4" autoAdjust="0"/>
    <p:restoredTop sz="90588" autoAdjust="0"/>
  </p:normalViewPr>
  <p:slideViewPr>
    <p:cSldViewPr snapToGrid="0">
      <p:cViewPr varScale="1">
        <p:scale>
          <a:sx n="106" d="100"/>
          <a:sy n="106" d="100"/>
        </p:scale>
        <p:origin x="-508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Continuaremos hoje a concentrar-nos no corpo e conteúdo de um PON.</a:t>
            </a:r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0373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09863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24991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444695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6512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51366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Actividade de grupo: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para dividir os participantes em três grupos. Diga-lhes para pegarem nos 5 PON prioritários que desenvolveram no início do dia, e para escolherem aquele que sentem que compreendem melhor.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partir desse PON, explicar que já desenvolveram o nome, o objectivo e o público-alvo. Pedimos-lhes agora que desenvolvam o conteúdo - os passos. Peça-lhes para pensarem em cada um dos passos que se tem de executar para este procedimento, mesmo os passos de tomada de decisão e as acções que se tem de executar antes de concluir o procedimento. Diga-lhes que podem escolher em qual dos formatos acima colocar o seu PON, mas que escolham aquele em que podem explicar melhor.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Tire 30 minutos para reflectir sobre esta actividade. Os facilitadores circularão pelos grupos para ver o seu desempenho e para os manter na direcção certa. Por favor, sinta-se à vontade para lhes colocar quaisquer questões. Quando se passarem os 30 minutos, deverá estar preparado para apresentar sobre o seu procedimento.</a:t>
            </a:r>
            <a:endParaRPr lang="en-US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8836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Apresentações de grupo: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final dos 30 minutos, peça a cada grupo que venha para a frente da sala. O grupo necessita de um porta-voz. Trarão as suas notas. Diga aos grupos que podem apresentar oralmente os seus resultados ou anotá-los no flipchart, mas precisam de se concentrar mais em cada passo que escolheram escrever, bem como no formato que escolheram para apresentar os seus PON.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próximo grupo para apresentar.</a:t>
            </a: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8659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631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Recordar este diagrama de há pouco quando indicávamos os passos de um PON. Este é o corpo, ou os passos, de um PON, e é disso que vamos falar hoje.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73026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Crie um pequeno grupo.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Reflictam e registem todas as reflexões/respostas.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Organize as respostas por ordem.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Pense em pontos de decisão.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Organizar em conformidade.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35075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Deixe o grupo experimentar o fluxo de uma tarefa simples que é normalmente levada a cabo na vida.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Ligar um computador é um bom exemplo.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Pedir ao grupo para seguir os passos lógicos.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0371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Pedir aos membros do grupo que dêem a sua opinião de uma forma lógica através de um diagrama ou texto.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60333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Concentre-se nas etapas de tomada de decisão (as perguntas)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2610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que a gripe de um novo subtipo, ou seja, um com potencial pandémico, precisa de ser notificada à OMS ao abrigo do RSI.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FB1A8F-1003-4B35-9C37-A8295E197B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6299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Exemplo de diagrama com pontos de decisão no Aeródromo.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802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06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89772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02958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089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08" y="4407378"/>
            <a:ext cx="10363924" cy="1362097"/>
          </a:xfrm>
        </p:spPr>
        <p:txBody>
          <a:bodyPr anchor="t"/>
          <a:lstStyle>
            <a:lvl1pPr algn="l">
              <a:defRPr sz="3628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08" y="2907056"/>
            <a:ext cx="10363924" cy="1500322"/>
          </a:xfrm>
        </p:spPr>
        <p:txBody>
          <a:bodyPr anchor="b"/>
          <a:lstStyle>
            <a:lvl1pPr marL="0" indent="0">
              <a:buNone/>
              <a:defRPr sz="1814"/>
            </a:lvl1pPr>
            <a:lvl2pPr marL="414680" indent="0">
              <a:buNone/>
              <a:defRPr sz="1633"/>
            </a:lvl2pPr>
            <a:lvl3pPr marL="829361" indent="0">
              <a:buNone/>
              <a:defRPr sz="1451"/>
            </a:lvl3pPr>
            <a:lvl4pPr marL="1244041" indent="0">
              <a:buNone/>
              <a:defRPr sz="1270"/>
            </a:lvl4pPr>
            <a:lvl5pPr marL="1658722" indent="0">
              <a:buNone/>
              <a:defRPr sz="1270"/>
            </a:lvl5pPr>
            <a:lvl6pPr marL="2073402" indent="0">
              <a:buNone/>
              <a:defRPr sz="1270"/>
            </a:lvl6pPr>
            <a:lvl7pPr marL="2488082" indent="0">
              <a:buNone/>
              <a:defRPr sz="1270"/>
            </a:lvl7pPr>
            <a:lvl8pPr marL="2902763" indent="0">
              <a:buNone/>
              <a:defRPr sz="1270"/>
            </a:lvl8pPr>
            <a:lvl9pPr marL="3317443" indent="0">
              <a:buNone/>
              <a:defRPr sz="12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696373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3" y="1380815"/>
            <a:ext cx="5440789" cy="461183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599" y="1380815"/>
            <a:ext cx="5440789" cy="461183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38317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3" y="1534879"/>
            <a:ext cx="5386489" cy="639293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680" indent="0">
              <a:buNone/>
              <a:defRPr sz="1814" b="1"/>
            </a:lvl2pPr>
            <a:lvl3pPr marL="829361" indent="0">
              <a:buNone/>
              <a:defRPr sz="1633" b="1"/>
            </a:lvl3pPr>
            <a:lvl4pPr marL="1244041" indent="0">
              <a:buNone/>
              <a:defRPr sz="1451" b="1"/>
            </a:lvl4pPr>
            <a:lvl5pPr marL="1658722" indent="0">
              <a:buNone/>
              <a:defRPr sz="1451" b="1"/>
            </a:lvl5pPr>
            <a:lvl6pPr marL="2073402" indent="0">
              <a:buNone/>
              <a:defRPr sz="1451" b="1"/>
            </a:lvl6pPr>
            <a:lvl7pPr marL="2488082" indent="0">
              <a:buNone/>
              <a:defRPr sz="1451" b="1"/>
            </a:lvl7pPr>
            <a:lvl8pPr marL="2902763" indent="0">
              <a:buNone/>
              <a:defRPr sz="1451" b="1"/>
            </a:lvl8pPr>
            <a:lvl9pPr marL="3317443" indent="0">
              <a:buNone/>
              <a:defRPr sz="145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3" y="2174172"/>
            <a:ext cx="5386489" cy="395238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1"/>
            </a:lvl4pPr>
            <a:lvl5pPr>
              <a:defRPr sz="1451"/>
            </a:lvl5pPr>
            <a:lvl6pPr>
              <a:defRPr sz="1451"/>
            </a:lvl6pPr>
            <a:lvl7pPr>
              <a:defRPr sz="1451"/>
            </a:lvl7pPr>
            <a:lvl8pPr>
              <a:defRPr sz="1451"/>
            </a:lvl8pPr>
            <a:lvl9pPr>
              <a:defRPr sz="14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79"/>
            <a:ext cx="5388300" cy="639293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680" indent="0">
              <a:buNone/>
              <a:defRPr sz="1814" b="1"/>
            </a:lvl2pPr>
            <a:lvl3pPr marL="829361" indent="0">
              <a:buNone/>
              <a:defRPr sz="1633" b="1"/>
            </a:lvl3pPr>
            <a:lvl4pPr marL="1244041" indent="0">
              <a:buNone/>
              <a:defRPr sz="1451" b="1"/>
            </a:lvl4pPr>
            <a:lvl5pPr marL="1658722" indent="0">
              <a:buNone/>
              <a:defRPr sz="1451" b="1"/>
            </a:lvl5pPr>
            <a:lvl6pPr marL="2073402" indent="0">
              <a:buNone/>
              <a:defRPr sz="1451" b="1"/>
            </a:lvl6pPr>
            <a:lvl7pPr marL="2488082" indent="0">
              <a:buNone/>
              <a:defRPr sz="1451" b="1"/>
            </a:lvl7pPr>
            <a:lvl8pPr marL="2902763" indent="0">
              <a:buNone/>
              <a:defRPr sz="1451" b="1"/>
            </a:lvl8pPr>
            <a:lvl9pPr marL="3317443" indent="0">
              <a:buNone/>
              <a:defRPr sz="145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2"/>
            <a:ext cx="5388300" cy="395238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1"/>
            </a:lvl4pPr>
            <a:lvl5pPr>
              <a:defRPr sz="1451"/>
            </a:lvl5pPr>
            <a:lvl6pPr>
              <a:defRPr sz="1451"/>
            </a:lvl6pPr>
            <a:lvl7pPr>
              <a:defRPr sz="1451"/>
            </a:lvl7pPr>
            <a:lvl8pPr>
              <a:defRPr sz="1451"/>
            </a:lvl8pPr>
            <a:lvl9pPr>
              <a:defRPr sz="14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036431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73257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371848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7" cy="1161958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78" y="273571"/>
            <a:ext cx="6814561" cy="5852986"/>
          </a:xfrm>
        </p:spPr>
        <p:txBody>
          <a:bodyPr/>
          <a:lstStyle>
            <a:lvl1pPr>
              <a:defRPr sz="2902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0"/>
            <a:ext cx="4010907" cy="4691027"/>
          </a:xfrm>
        </p:spPr>
        <p:txBody>
          <a:bodyPr/>
          <a:lstStyle>
            <a:lvl1pPr marL="0" indent="0">
              <a:buNone/>
              <a:defRPr sz="1270"/>
            </a:lvl1pPr>
            <a:lvl2pPr marL="414680" indent="0">
              <a:buNone/>
              <a:defRPr sz="1088"/>
            </a:lvl2pPr>
            <a:lvl3pPr marL="829361" indent="0">
              <a:buNone/>
              <a:defRPr sz="907"/>
            </a:lvl3pPr>
            <a:lvl4pPr marL="1244041" indent="0">
              <a:buNone/>
              <a:defRPr sz="816"/>
            </a:lvl4pPr>
            <a:lvl5pPr marL="1658722" indent="0">
              <a:buNone/>
              <a:defRPr sz="816"/>
            </a:lvl5pPr>
            <a:lvl6pPr marL="2073402" indent="0">
              <a:buNone/>
              <a:defRPr sz="816"/>
            </a:lvl6pPr>
            <a:lvl7pPr marL="2488082" indent="0">
              <a:buNone/>
              <a:defRPr sz="816"/>
            </a:lvl7pPr>
            <a:lvl8pPr marL="2902763" indent="0">
              <a:buNone/>
              <a:defRPr sz="816"/>
            </a:lvl8pPr>
            <a:lvl9pPr marL="3317443" indent="0">
              <a:buNone/>
              <a:defRPr sz="81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1620062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69" y="4800456"/>
            <a:ext cx="7315924" cy="567300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69" y="613376"/>
            <a:ext cx="7315924" cy="4113648"/>
          </a:xfrm>
        </p:spPr>
        <p:txBody>
          <a:bodyPr/>
          <a:lstStyle>
            <a:lvl1pPr marL="0" indent="0">
              <a:buNone/>
              <a:defRPr sz="2902"/>
            </a:lvl1pPr>
            <a:lvl2pPr marL="414680" indent="0">
              <a:buNone/>
              <a:defRPr sz="2540"/>
            </a:lvl2pPr>
            <a:lvl3pPr marL="829361" indent="0">
              <a:buNone/>
              <a:defRPr sz="2177"/>
            </a:lvl3pPr>
            <a:lvl4pPr marL="1244041" indent="0">
              <a:buNone/>
              <a:defRPr sz="1814"/>
            </a:lvl4pPr>
            <a:lvl5pPr marL="1658722" indent="0">
              <a:buNone/>
              <a:defRPr sz="1814"/>
            </a:lvl5pPr>
            <a:lvl6pPr marL="2073402" indent="0">
              <a:buNone/>
              <a:defRPr sz="1814"/>
            </a:lvl6pPr>
            <a:lvl7pPr marL="2488082" indent="0">
              <a:buNone/>
              <a:defRPr sz="1814"/>
            </a:lvl7pPr>
            <a:lvl8pPr marL="2902763" indent="0">
              <a:buNone/>
              <a:defRPr sz="1814"/>
            </a:lvl8pPr>
            <a:lvl9pPr marL="3317443" indent="0">
              <a:buNone/>
              <a:defRPr sz="1814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69" y="5367757"/>
            <a:ext cx="7315924" cy="804876"/>
          </a:xfrm>
        </p:spPr>
        <p:txBody>
          <a:bodyPr/>
          <a:lstStyle>
            <a:lvl1pPr marL="0" indent="0">
              <a:buNone/>
              <a:defRPr sz="1270"/>
            </a:lvl1pPr>
            <a:lvl2pPr marL="414680" indent="0">
              <a:buNone/>
              <a:defRPr sz="1088"/>
            </a:lvl2pPr>
            <a:lvl3pPr marL="829361" indent="0">
              <a:buNone/>
              <a:defRPr sz="907"/>
            </a:lvl3pPr>
            <a:lvl4pPr marL="1244041" indent="0">
              <a:buNone/>
              <a:defRPr sz="816"/>
            </a:lvl4pPr>
            <a:lvl5pPr marL="1658722" indent="0">
              <a:buNone/>
              <a:defRPr sz="816"/>
            </a:lvl5pPr>
            <a:lvl6pPr marL="2073402" indent="0">
              <a:buNone/>
              <a:defRPr sz="816"/>
            </a:lvl6pPr>
            <a:lvl7pPr marL="2488082" indent="0">
              <a:buNone/>
              <a:defRPr sz="816"/>
            </a:lvl7pPr>
            <a:lvl8pPr marL="2902763" indent="0">
              <a:buNone/>
              <a:defRPr sz="816"/>
            </a:lvl8pPr>
            <a:lvl9pPr marL="3317443" indent="0">
              <a:buNone/>
              <a:defRPr sz="81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286331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759775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101500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C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5A687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597353"/>
            <a:ext cx="2844800" cy="365125"/>
          </a:xfrm>
        </p:spPr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597353"/>
            <a:ext cx="3860800" cy="365125"/>
          </a:xfrm>
        </p:spPr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597353"/>
            <a:ext cx="2844800" cy="365125"/>
          </a:xfrm>
        </p:spPr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11756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70898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52736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76873"/>
            <a:ext cx="10972800" cy="384929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5253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3200" b="1" cap="all">
                <a:solidFill>
                  <a:srgbClr val="FFC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A687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67861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52736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420889"/>
            <a:ext cx="5384800" cy="3705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420889"/>
            <a:ext cx="5384800" cy="3705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003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83664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44139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883902"/>
            <a:ext cx="5386917" cy="34254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2244139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883902"/>
            <a:ext cx="5389033" cy="34254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51743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7756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124743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124744"/>
            <a:ext cx="6815667" cy="45961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286794"/>
            <a:ext cx="4011084" cy="34340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4520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5310534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5A687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22709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877272"/>
            <a:ext cx="7315200" cy="432048"/>
          </a:xfrm>
        </p:spPr>
        <p:txBody>
          <a:bodyPr/>
          <a:lstStyle>
            <a:lvl1pPr marL="0" indent="0">
              <a:buNone/>
              <a:defRPr sz="1400">
                <a:solidFill>
                  <a:srgbClr val="5A687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57113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52736"/>
            <a:ext cx="10972800" cy="10081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04864"/>
            <a:ext cx="10972800" cy="3921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40098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52736"/>
            <a:ext cx="2743200" cy="5256584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52736"/>
            <a:ext cx="8026400" cy="52565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41116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2725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6553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CA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727200" y="6629400"/>
            <a:ext cx="8737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CAPSCA-Santiago October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026400" y="6629400"/>
            <a:ext cx="4165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20EFD-58A8-47D0-B81D-BFE4DD7D3AF3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73275441"/>
      </p:ext>
    </p:extLst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2" y="1380815"/>
            <a:ext cx="11055335" cy="461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0" y="1246909"/>
            <a:ext cx="12192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633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811" y="6015688"/>
            <a:ext cx="12192000" cy="842312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633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434397" y="6209163"/>
            <a:ext cx="4602858" cy="43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/>
            <a:r>
              <a:rPr lang="en-US" sz="1270" dirty="0">
                <a:solidFill>
                  <a:schemeClr val="bg1"/>
                </a:solidFill>
                <a:latin typeface="Calibri" pitchFamily="34" charset="0"/>
              </a:rPr>
              <a:t>Surveillance at </a:t>
            </a:r>
            <a:r>
              <a:rPr lang="en-US" sz="1270" dirty="0" err="1">
                <a:solidFill>
                  <a:schemeClr val="bg1"/>
                </a:solidFill>
                <a:latin typeface="Calibri" pitchFamily="34" charset="0"/>
              </a:rPr>
              <a:t>PoE</a:t>
            </a:r>
            <a:r>
              <a:rPr lang="en-US" sz="1270" baseline="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270" dirty="0">
                <a:solidFill>
                  <a:schemeClr val="bg1"/>
                </a:solidFill>
                <a:latin typeface="Calibri" pitchFamily="34" charset="0"/>
              </a:rPr>
              <a:t>– with</a:t>
            </a:r>
            <a:r>
              <a:rPr lang="en-US" sz="1270" baseline="0" dirty="0">
                <a:solidFill>
                  <a:schemeClr val="bg1"/>
                </a:solidFill>
                <a:latin typeface="Calibri" pitchFamily="34" charset="0"/>
              </a:rPr>
              <a:t> e</a:t>
            </a:r>
            <a:r>
              <a:rPr lang="en-US" sz="1270" dirty="0">
                <a:solidFill>
                  <a:schemeClr val="bg1"/>
                </a:solidFill>
                <a:latin typeface="Calibri" pitchFamily="34" charset="0"/>
              </a:rPr>
              <a:t>xamples for Zimbabwe</a:t>
            </a:r>
          </a:p>
        </p:txBody>
      </p:sp>
      <p:pic>
        <p:nvPicPr>
          <p:cNvPr id="7185" name="Picture 17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68" y="6040166"/>
            <a:ext cx="2943021" cy="7170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4402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2pPr>
      <a:lvl3pPr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3pPr>
      <a:lvl4pPr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4pPr>
      <a:lvl5pPr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5pPr>
      <a:lvl6pPr marL="414680"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6pPr>
      <a:lvl7pPr marL="829361"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7pPr>
      <a:lvl8pPr marL="1244041"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8pPr>
      <a:lvl9pPr marL="1658722" algn="ctr" defTabSz="945990" rtl="0" fontAlgn="base">
        <a:spcBef>
          <a:spcPct val="0"/>
        </a:spcBef>
        <a:spcAft>
          <a:spcPct val="0"/>
        </a:spcAft>
        <a:defRPr sz="3628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54206" indent="-354206" algn="l" defTabSz="945990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40">
          <a:solidFill>
            <a:srgbClr val="000066"/>
          </a:solidFill>
          <a:latin typeface="+mn-lt"/>
          <a:ea typeface="+mn-ea"/>
          <a:cs typeface="+mn-cs"/>
        </a:defRPr>
      </a:lvl1pPr>
      <a:lvl2pPr marL="833681" indent="-292293" algn="l" defTabSz="945990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177">
          <a:solidFill>
            <a:srgbClr val="000066"/>
          </a:solidFill>
          <a:latin typeface="+mn-lt"/>
          <a:cs typeface="+mn-cs"/>
        </a:defRPr>
      </a:lvl2pPr>
      <a:lvl3pPr marL="1300196" indent="-279333" algn="l" defTabSz="945990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177">
          <a:solidFill>
            <a:srgbClr val="000066"/>
          </a:solidFill>
          <a:latin typeface="Arial Narrow" pitchFamily="34" charset="0"/>
          <a:cs typeface="+mn-cs"/>
        </a:defRPr>
      </a:lvl3pPr>
      <a:lvl4pPr marL="1722076" indent="-234698" algn="l" defTabSz="945990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177">
          <a:solidFill>
            <a:srgbClr val="000066"/>
          </a:solidFill>
          <a:latin typeface="Arial Narrow" pitchFamily="34" charset="0"/>
          <a:cs typeface="+mn-cs"/>
        </a:defRPr>
      </a:lvl4pPr>
      <a:lvl5pPr marL="2057564" indent="-149746" algn="r" defTabSz="945990" rtl="1" fontAlgn="base">
        <a:spcBef>
          <a:spcPct val="20000"/>
        </a:spcBef>
        <a:spcAft>
          <a:spcPct val="0"/>
        </a:spcAft>
        <a:buChar char="»"/>
        <a:defRPr sz="2086">
          <a:solidFill>
            <a:srgbClr val="000066"/>
          </a:solidFill>
          <a:latin typeface="+mn-lt"/>
          <a:cs typeface="+mn-cs"/>
        </a:defRPr>
      </a:lvl5pPr>
      <a:lvl6pPr marL="2472244" indent="-149746" algn="r" defTabSz="945990" rtl="1" fontAlgn="base">
        <a:spcBef>
          <a:spcPct val="20000"/>
        </a:spcBef>
        <a:spcAft>
          <a:spcPct val="0"/>
        </a:spcAft>
        <a:buChar char="»"/>
        <a:defRPr sz="2086">
          <a:solidFill>
            <a:srgbClr val="000066"/>
          </a:solidFill>
          <a:latin typeface="+mn-lt"/>
          <a:cs typeface="+mn-cs"/>
        </a:defRPr>
      </a:lvl6pPr>
      <a:lvl7pPr marL="2886925" indent="-149746" algn="r" defTabSz="945990" rtl="1" fontAlgn="base">
        <a:spcBef>
          <a:spcPct val="20000"/>
        </a:spcBef>
        <a:spcAft>
          <a:spcPct val="0"/>
        </a:spcAft>
        <a:buChar char="»"/>
        <a:defRPr sz="2086">
          <a:solidFill>
            <a:srgbClr val="000066"/>
          </a:solidFill>
          <a:latin typeface="+mn-lt"/>
          <a:cs typeface="+mn-cs"/>
        </a:defRPr>
      </a:lvl7pPr>
      <a:lvl8pPr marL="3301605" indent="-149746" algn="r" defTabSz="945990" rtl="1" fontAlgn="base">
        <a:spcBef>
          <a:spcPct val="20000"/>
        </a:spcBef>
        <a:spcAft>
          <a:spcPct val="0"/>
        </a:spcAft>
        <a:buChar char="»"/>
        <a:defRPr sz="2086">
          <a:solidFill>
            <a:srgbClr val="000066"/>
          </a:solidFill>
          <a:latin typeface="+mn-lt"/>
          <a:cs typeface="+mn-cs"/>
        </a:defRPr>
      </a:lvl8pPr>
      <a:lvl9pPr marL="3716286" indent="-149746" algn="r" defTabSz="945990" rtl="1" fontAlgn="base">
        <a:spcBef>
          <a:spcPct val="20000"/>
        </a:spcBef>
        <a:spcAft>
          <a:spcPct val="0"/>
        </a:spcAft>
        <a:buChar char="»"/>
        <a:defRPr sz="2086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680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361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1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8722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402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082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2763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7443" algn="l" defTabSz="829361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8C99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8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2192000" cy="9822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25344"/>
            <a:ext cx="2844800" cy="3326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0D3C204-BFC8-40DF-BCA5-4BA5280D0F4D}" type="datetimeFigureOut">
              <a:rPr lang="en-CA" smtClean="0">
                <a:solidFill>
                  <a:prstClr val="white"/>
                </a:solidFill>
              </a:rPr>
              <a:pPr/>
              <a:t>2021-08-30</a:t>
            </a:fld>
            <a:endParaRPr lang="en-CA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25344"/>
            <a:ext cx="3860800" cy="3326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Footer</a:t>
            </a:r>
            <a:endParaRPr lang="en-CA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25344"/>
            <a:ext cx="2844800" cy="3326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FF909EE-2C65-48BC-95E5-26F3591A45A6}" type="slidenum">
              <a:rPr lang="en-CA" smtClean="0">
                <a:solidFill>
                  <a:prstClr val="white"/>
                </a:solidFill>
              </a:rPr>
              <a:pPr/>
              <a:t>‹nº›</a:t>
            </a:fld>
            <a:endParaRPr lang="en-CA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774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FFC0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5A6870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5A6870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5A687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5A6870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0.jpeg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pPr lvl="0"/>
            <a:r>
              <a:rPr lang="pt-PT" b="1" dirty="0" smtClean="0"/>
              <a:t>Procedimentos Operacionais Normalizados da Saúde Pública no PDE, Parte 2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8825658" cy="1612131"/>
          </a:xfrm>
        </p:spPr>
        <p:txBody>
          <a:bodyPr/>
          <a:lstStyle/>
          <a:p>
            <a:pPr lvl="0"/>
            <a:r>
              <a:rPr lang="pt-PT" dirty="0" smtClean="0"/>
              <a:t>REDIGIR PON</a:t>
            </a:r>
          </a:p>
          <a:p>
            <a:pPr lvl="0"/>
            <a:r>
              <a:rPr lang="pt-PT" dirty="0" smtClean="0"/>
              <a:t>Programa de Formação de Formadores</a:t>
            </a:r>
            <a:endParaRPr lang="pt-PT" dirty="0" smtClean="0"/>
          </a:p>
          <a:p>
            <a:pPr lvl="0"/>
            <a:r>
              <a:rPr lang="en-US" dirty="0" smtClean="0"/>
              <a:t> </a:t>
            </a:r>
            <a:r>
              <a:rPr lang="pt-PT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pt-PT" dirty="0" smtClean="0"/>
              <a:t>]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89857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Vantagens e Desvantagens de um Diagrama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791" y="2603500"/>
            <a:ext cx="8655550" cy="3416300"/>
          </a:xfrm>
        </p:spPr>
        <p:txBody>
          <a:bodyPr>
            <a:normAutofit lnSpcReduction="10000"/>
          </a:bodyPr>
          <a:lstStyle/>
          <a:p>
            <a:pPr lvl="0"/>
            <a:r>
              <a:rPr lang="pt-PT" sz="2400" dirty="0" smtClean="0"/>
              <a:t>Vantagens </a:t>
            </a:r>
          </a:p>
          <a:p>
            <a:pPr lvl="1"/>
            <a:r>
              <a:rPr lang="pt-PT" sz="2200" dirty="0" smtClean="0"/>
              <a:t>Fácil de referenciar rapidamente</a:t>
            </a:r>
          </a:p>
          <a:p>
            <a:pPr lvl="1"/>
            <a:r>
              <a:rPr lang="pt-PT" sz="2200" dirty="0" smtClean="0"/>
              <a:t>Inclui informação mais importante</a:t>
            </a:r>
          </a:p>
          <a:p>
            <a:pPr lvl="0"/>
            <a:r>
              <a:rPr lang="pt-PT" sz="2400" dirty="0" smtClean="0"/>
              <a:t>Desvantagens </a:t>
            </a:r>
          </a:p>
          <a:p>
            <a:pPr lvl="1"/>
            <a:r>
              <a:rPr lang="pt-PT" sz="2200" dirty="0" smtClean="0"/>
              <a:t>Porque todo o texto pode não caber dentro das caixas, pode não conter informação completa</a:t>
            </a:r>
          </a:p>
          <a:p>
            <a:pPr lvl="1"/>
            <a:r>
              <a:rPr lang="pt-PT" sz="2200" dirty="0" smtClean="0"/>
              <a:t>Algumas pessoas podem não estar familiarizadas com diagramas e não compreender a sua utilização</a:t>
            </a:r>
            <a:endParaRPr lang="pt-PT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 descr="jcruz661 - Dwire Oct Wk 3 Wellnes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340" y="2325708"/>
            <a:ext cx="2471313" cy="2471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380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Abordagem de Formatação de PON #2: texto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0520" y="2361986"/>
            <a:ext cx="7909560" cy="449601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pt-PT" sz="2400" dirty="0" smtClean="0"/>
              <a:t>Carregar o botão para ligar o computador</a:t>
            </a:r>
          </a:p>
          <a:p>
            <a:pPr lvl="0"/>
            <a:r>
              <a:rPr lang="pt-PT" sz="2400" dirty="0" smtClean="0"/>
              <a:t>Se não ligar:</a:t>
            </a:r>
          </a:p>
          <a:p>
            <a:pPr lvl="1"/>
            <a:r>
              <a:rPr lang="pt-PT" sz="2200" dirty="0" smtClean="0"/>
              <a:t>Verificar a luz de alimentação. Se a luz de alimentação estiver apagada, verificar se o cabo de alimentação está ligado. Isto deve resolver o problema.</a:t>
            </a:r>
          </a:p>
          <a:p>
            <a:pPr lvl="1"/>
            <a:r>
              <a:rPr lang="pt-PT" sz="2200" dirty="0" smtClean="0"/>
              <a:t>Se a luz de alimentação do computador estiver acesa, por favor verifique a luz do monitor do computador. Se estiver desligada, ligue-a. Se estiver desligada e todos os cabos de alimentação estiverem ligados, chamar um técnico.</a:t>
            </a:r>
          </a:p>
          <a:p>
            <a:pPr lvl="0"/>
            <a:r>
              <a:rPr lang="pt-PT" sz="2400" dirty="0" smtClean="0"/>
              <a:t>Se ligar:</a:t>
            </a:r>
          </a:p>
          <a:p>
            <a:pPr lvl="1"/>
            <a:r>
              <a:rPr lang="pt-PT" sz="2200" dirty="0" smtClean="0"/>
              <a:t>Verificar a existência de mensagens de erro através da realização de uma pesquisa. Determinar a origem do problema. Se não puder ser resolvido nesta etapa, chamar um técnico.</a:t>
            </a:r>
          </a:p>
          <a:p>
            <a:pPr lvl="1"/>
            <a:r>
              <a:rPr lang="pt-PT" sz="2200" dirty="0" smtClean="0"/>
              <a:t>Se não houver mensagens de erro, então o seu computador deve poder ser ligado (ver passos acima). Se continuar a ter dificuldades, chamar um técnico.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0033" y="2361986"/>
            <a:ext cx="2633207" cy="4198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2000" b="1" dirty="0" smtClean="0"/>
              <a:t>Nome do PON:</a:t>
            </a:r>
            <a:r>
              <a:rPr lang="pt-PT" sz="2000" dirty="0" smtClean="0"/>
              <a:t> Procedimentos para ligar um computador</a:t>
            </a:r>
          </a:p>
          <a:p>
            <a:r>
              <a:rPr lang="pt-PT" sz="2000" b="1" dirty="0" smtClean="0"/>
              <a:t>Público:</a:t>
            </a:r>
            <a:r>
              <a:rPr lang="pt-PT" sz="2000" dirty="0" smtClean="0"/>
              <a:t> Uma pessoa com dificuldades técnicas</a:t>
            </a:r>
          </a:p>
          <a:p>
            <a:r>
              <a:rPr lang="pt-PT" sz="2000" b="1" dirty="0" smtClean="0"/>
              <a:t>Objectivo:</a:t>
            </a:r>
            <a:r>
              <a:rPr lang="pt-PT" sz="2000" dirty="0" smtClean="0"/>
              <a:t> Enunciar os passos para ligar um computador, incluindo passos de resolução de problemas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968096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Vantagens e Desvantagens de Texto apenas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42" y="2603500"/>
            <a:ext cx="6765552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Vantagens </a:t>
            </a:r>
          </a:p>
          <a:p>
            <a:pPr lvl="1"/>
            <a:r>
              <a:rPr lang="pt-PT" dirty="0" smtClean="0"/>
              <a:t>Espaço para incluir todas as etapas/considerações para o procedimento</a:t>
            </a:r>
          </a:p>
          <a:p>
            <a:pPr lvl="1"/>
            <a:r>
              <a:rPr lang="pt-PT" dirty="0" smtClean="0"/>
              <a:t>Responde bem à forma como algumas pessoas aprendem</a:t>
            </a:r>
          </a:p>
          <a:p>
            <a:pPr lvl="0"/>
            <a:r>
              <a:rPr lang="pt-PT" sz="2000" dirty="0" smtClean="0"/>
              <a:t>Desvantagens </a:t>
            </a:r>
          </a:p>
          <a:p>
            <a:pPr lvl="1"/>
            <a:r>
              <a:rPr lang="pt-PT" dirty="0" smtClean="0"/>
              <a:t>Difícil de referenciar rapidamente</a:t>
            </a:r>
          </a:p>
          <a:p>
            <a:pPr lvl="1"/>
            <a:r>
              <a:rPr lang="pt-PT" dirty="0" smtClean="0"/>
              <a:t>As etapas mais importantes do procedimento podem perder-se noutros textos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 descr="The &lt;strong&gt;Pros&lt;/strong&gt; and &lt;strong&gt;Cons&lt;/strong&gt; of Emergency Medicine as a specialty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096" y="2456656"/>
            <a:ext cx="4177074" cy="18549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1382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510" y="1820520"/>
            <a:ext cx="8239490" cy="490685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10035786" cy="706964"/>
          </a:xfrm>
        </p:spPr>
        <p:txBody>
          <a:bodyPr/>
          <a:lstStyle/>
          <a:p>
            <a:r>
              <a:rPr lang="pt-PT" dirty="0" smtClean="0"/>
              <a:t>Abordagem de formatação de PON # 3: Diagrama com ícones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18603" y="2642136"/>
            <a:ext cx="3533907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b="1" dirty="0" smtClean="0"/>
              <a:t>Nome do PON:</a:t>
            </a:r>
            <a:r>
              <a:rPr lang="pt-PT" dirty="0" smtClean="0"/>
              <a:t> Procedimentos para ligar um computador</a:t>
            </a:r>
          </a:p>
          <a:p>
            <a:r>
              <a:rPr lang="pt-PT" b="1" dirty="0" smtClean="0"/>
              <a:t>Público:</a:t>
            </a:r>
            <a:r>
              <a:rPr lang="pt-PT" dirty="0" smtClean="0"/>
              <a:t> Uma pessoa com dificuldades técnicas</a:t>
            </a:r>
          </a:p>
          <a:p>
            <a:r>
              <a:rPr lang="pt-PT" b="1" dirty="0" smtClean="0"/>
              <a:t>Objectivo:</a:t>
            </a:r>
            <a:r>
              <a:rPr lang="pt-PT" dirty="0" smtClean="0"/>
              <a:t> Enunciar os passos para ligar um computador, incluindo passos de resolução de problemas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23785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Vantagens e Desvantagens de um Diagrama com ícones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42" y="2603500"/>
            <a:ext cx="6765552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Vantagens </a:t>
            </a:r>
          </a:p>
          <a:p>
            <a:pPr lvl="1"/>
            <a:r>
              <a:rPr lang="pt-PT" dirty="0" smtClean="0"/>
              <a:t>Pode ser visualmente atractivo e divertido</a:t>
            </a:r>
          </a:p>
          <a:p>
            <a:pPr lvl="0"/>
            <a:r>
              <a:rPr lang="pt-PT" sz="2000" dirty="0" smtClean="0"/>
              <a:t>Desvantagens </a:t>
            </a:r>
          </a:p>
          <a:p>
            <a:pPr lvl="1"/>
            <a:r>
              <a:rPr lang="pt-PT" dirty="0" smtClean="0"/>
              <a:t>Ícones podem precisar de explicação para algumas pessoas</a:t>
            </a:r>
          </a:p>
          <a:p>
            <a:pPr lvl="1"/>
            <a:r>
              <a:rPr lang="pt-PT" dirty="0" smtClean="0"/>
              <a:t>Os ícones podem distrair o utilizador da mensagem real</a:t>
            </a:r>
            <a:endParaRPr lang="en-US" sz="1600" dirty="0"/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5" descr="springghs2012ac3 - GHS-Merrifield-LucierM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541" y="2363015"/>
            <a:ext cx="3320692" cy="25339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2372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519" y="973668"/>
            <a:ext cx="8045934" cy="706964"/>
          </a:xfrm>
        </p:spPr>
        <p:txBody>
          <a:bodyPr/>
          <a:lstStyle/>
          <a:p>
            <a:r>
              <a:rPr lang="pt-PT" dirty="0" smtClean="0"/>
              <a:t>Reflectir em Grupos: Desenvolver o conteúdo de um PON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943786" y="2654717"/>
            <a:ext cx="6863403" cy="3997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2000" dirty="0" smtClean="0"/>
              <a:t>Pense sobre os seus procedimentos prioritários que desenvolveu mais cedo nos seus grupos</a:t>
            </a:r>
          </a:p>
          <a:p>
            <a:r>
              <a:rPr lang="pt-PT" sz="2000" dirty="0" smtClean="0"/>
              <a:t>Escolha 1 dos 5 procedimentos para desenvolver do começo ao fim</a:t>
            </a:r>
          </a:p>
          <a:p>
            <a:r>
              <a:rPr lang="pt-PT" sz="2000" dirty="0" smtClean="0"/>
              <a:t>Mantenha os elementos que já criou (nome, objectivo e público) e alargue o procedimento agora para incluir </a:t>
            </a:r>
            <a:r>
              <a:rPr lang="pt-PT" sz="2000" b="1" dirty="0" smtClean="0"/>
              <a:t>todos</a:t>
            </a:r>
            <a:r>
              <a:rPr lang="pt-PT" sz="2000" dirty="0" smtClean="0"/>
              <a:t> </a:t>
            </a:r>
            <a:r>
              <a:rPr lang="pt-PT" sz="2000" b="1" dirty="0" smtClean="0"/>
              <a:t>os passos</a:t>
            </a:r>
            <a:r>
              <a:rPr lang="pt-PT" sz="2000" dirty="0" smtClean="0"/>
              <a:t> </a:t>
            </a:r>
          </a:p>
          <a:p>
            <a:r>
              <a:rPr lang="pt-PT" sz="2000" b="1" dirty="0" smtClean="0"/>
              <a:t>Coloque o PON num formato da sua escolha (diagrama, texto apenas ou diagrama com ícones</a:t>
            </a:r>
            <a:endParaRPr lang="pt-PT" sz="2000" dirty="0" smtClean="0"/>
          </a:p>
          <a:p>
            <a:r>
              <a:rPr lang="pt-PT" sz="2000" b="1" dirty="0" smtClean="0"/>
              <a:t>Esteja preparado para apresentar o seu PON</a:t>
            </a:r>
            <a:endParaRPr lang="en-US" sz="2000" b="1" dirty="0"/>
          </a:p>
        </p:txBody>
      </p:sp>
      <p:pic>
        <p:nvPicPr>
          <p:cNvPr id="7" name="Picture 6" descr="108namesConstitution - communit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23" y="2654718"/>
            <a:ext cx="3415835" cy="2554619"/>
          </a:xfrm>
          <a:prstGeom prst="rect">
            <a:avLst/>
          </a:prstGeom>
        </p:spPr>
      </p:pic>
      <p:pic>
        <p:nvPicPr>
          <p:cNvPr id="10" name="Picture 9" descr="&lt;strong&gt;30&lt;/strong&gt; &lt;strong&gt;minute&lt;/strong&gt; | Tom Magliery | Flickr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818" y="545472"/>
            <a:ext cx="1563356" cy="15633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3766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321" y="973668"/>
            <a:ext cx="10158883" cy="706964"/>
          </a:xfrm>
        </p:spPr>
        <p:txBody>
          <a:bodyPr/>
          <a:lstStyle/>
          <a:p>
            <a:r>
              <a:rPr lang="pt-PT" dirty="0" smtClean="0"/>
              <a:t>Apresentações de grupo: Apresentar todo o procedimento, do começo ao fim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919" y="2603500"/>
            <a:ext cx="5153448" cy="3416300"/>
          </a:xfrm>
        </p:spPr>
        <p:txBody>
          <a:bodyPr/>
          <a:lstStyle/>
          <a:p>
            <a:pPr lvl="0"/>
            <a:r>
              <a:rPr lang="pt-PT" dirty="0" smtClean="0"/>
              <a:t>Cada grupo vai para a frente da sala</a:t>
            </a:r>
          </a:p>
          <a:p>
            <a:pPr lvl="0">
              <a:buNone/>
            </a:pPr>
            <a:endParaRPr lang="pt-PT" dirty="0" smtClean="0"/>
          </a:p>
          <a:p>
            <a:pPr lvl="0"/>
            <a:r>
              <a:rPr lang="pt-PT" dirty="0" smtClean="0"/>
              <a:t>O porta-voz do grupo partilhará o procedimento do começo ao fim - podem desenhá-lo, se assim o desejarem</a:t>
            </a:r>
          </a:p>
          <a:p>
            <a:pPr lvl="0">
              <a:buNone/>
            </a:pPr>
            <a:endParaRPr lang="pt-PT" dirty="0" smtClean="0"/>
          </a:p>
          <a:p>
            <a:pPr lvl="0"/>
            <a:r>
              <a:rPr lang="pt-PT" dirty="0" smtClean="0"/>
              <a:t>Têm apenas 10 minutos para apresentar!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723" y="2544152"/>
            <a:ext cx="2610309" cy="3416300"/>
          </a:xfrm>
          <a:prstGeom prst="rect">
            <a:avLst/>
          </a:prstGeom>
        </p:spPr>
      </p:pic>
      <p:pic>
        <p:nvPicPr>
          <p:cNvPr id="6" name="Picture 5" descr="Beyond ACLS: CPR, Defibrillation, and Epinephrine - R.E.B ...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367" y="1272611"/>
            <a:ext cx="1903126" cy="14273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5102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002" y="2603499"/>
            <a:ext cx="10395738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Discutir o conteúdo de um PON e os seus elementos necessários</a:t>
            </a:r>
          </a:p>
          <a:p>
            <a:pPr lvl="0"/>
            <a:r>
              <a:rPr lang="pt-PT" sz="2000" dirty="0" smtClean="0"/>
              <a:t>Identificar três formas diferentes de formatar os PON, e as vantagens e desvantagens de cada abordagem </a:t>
            </a:r>
            <a:endParaRPr lang="pt-PT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43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562" y="679572"/>
            <a:ext cx="4274069" cy="706964"/>
          </a:xfrm>
        </p:spPr>
        <p:txBody>
          <a:bodyPr/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Revisão dos elementos de um PON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941" y="430311"/>
            <a:ext cx="5824526" cy="612603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61290" y="2088619"/>
            <a:ext cx="1588622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Nome do PON</a:t>
            </a:r>
            <a:endParaRPr lang="pt-PT" dirty="0"/>
          </a:p>
        </p:txBody>
      </p:sp>
      <p:sp>
        <p:nvSpPr>
          <p:cNvPr id="7" name="TextBox 6"/>
          <p:cNvSpPr txBox="1"/>
          <p:nvPr/>
        </p:nvSpPr>
        <p:spPr>
          <a:xfrm>
            <a:off x="1901681" y="2780636"/>
            <a:ext cx="1941905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Nome do PON</a:t>
            </a:r>
            <a:endParaRPr lang="pt-PT" dirty="0"/>
          </a:p>
        </p:txBody>
      </p:sp>
      <p:sp>
        <p:nvSpPr>
          <p:cNvPr id="8" name="TextBox 7"/>
          <p:cNvSpPr txBox="1"/>
          <p:nvPr/>
        </p:nvSpPr>
        <p:spPr>
          <a:xfrm>
            <a:off x="2090864" y="3596823"/>
            <a:ext cx="2156185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Público-alvo do PON</a:t>
            </a:r>
            <a:endParaRPr lang="pt-PT" dirty="0"/>
          </a:p>
        </p:txBody>
      </p:sp>
      <p:sp>
        <p:nvSpPr>
          <p:cNvPr id="9" name="TextBox 8"/>
          <p:cNvSpPr txBox="1"/>
          <p:nvPr/>
        </p:nvSpPr>
        <p:spPr>
          <a:xfrm>
            <a:off x="2090864" y="5158808"/>
            <a:ext cx="360499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Os passos (não tem que ser neste formato)</a:t>
            </a:r>
            <a:endParaRPr lang="pt-PT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815297" y="613862"/>
            <a:ext cx="2602439" cy="147475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758189" y="1245996"/>
            <a:ext cx="1274458" cy="132239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274709" y="2273285"/>
            <a:ext cx="757938" cy="12200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013669" y="3793721"/>
            <a:ext cx="2045885" cy="122776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468192" y="4713668"/>
            <a:ext cx="5087154" cy="19962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9326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Como posso redigir os passos de um PON?</a:t>
            </a:r>
            <a:br>
              <a:rPr lang="pt-PT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910" y="2466339"/>
            <a:ext cx="11384280" cy="3758663"/>
          </a:xfrm>
        </p:spPr>
        <p:txBody>
          <a:bodyPr>
            <a:noAutofit/>
          </a:bodyPr>
          <a:lstStyle/>
          <a:p>
            <a:pPr lvl="0"/>
            <a:r>
              <a:rPr lang="pt-PT" sz="2000" dirty="0" smtClean="0"/>
              <a:t>Pense no seu PON como uma série de acções que realiza numa circunstância específica</a:t>
            </a:r>
          </a:p>
          <a:p>
            <a:pPr lvl="0"/>
            <a:r>
              <a:rPr lang="pt-PT" sz="2000" dirty="0" smtClean="0"/>
              <a:t>Divida a sua tarefa - por exemplo, identificar um passageiro doente - em todos os seus componentes mais pequenos </a:t>
            </a:r>
          </a:p>
          <a:p>
            <a:pPr lvl="0"/>
            <a:r>
              <a:rPr lang="pt-PT" sz="2000" dirty="0" smtClean="0"/>
              <a:t>Continue a decompô-lo até não conseguir pensar em mais "passos pequenos".</a:t>
            </a:r>
          </a:p>
          <a:p>
            <a:pPr lvl="0"/>
            <a:r>
              <a:rPr lang="pt-PT" sz="2000" dirty="0" smtClean="0"/>
              <a:t>Anote todos esses pequenos passos - e ponha-os em ordem </a:t>
            </a:r>
          </a:p>
          <a:p>
            <a:pPr lvl="0"/>
            <a:r>
              <a:rPr lang="pt-PT" sz="2000" dirty="0" smtClean="0"/>
              <a:t>Pense em qualquer parte do seu SOP relativa à tomada de decisões - há alguma?</a:t>
            </a:r>
          </a:p>
          <a:p>
            <a:pPr lvl="1"/>
            <a:r>
              <a:rPr lang="pt-PT" dirty="0" smtClean="0"/>
              <a:t>Exemplo do último slide: “A pessoa necessita de cuidados imediatos?”</a:t>
            </a:r>
          </a:p>
          <a:p>
            <a:pPr lvl="1"/>
            <a:r>
              <a:rPr lang="pt-PT" dirty="0" smtClean="0"/>
              <a:t>Pergunte-se a si mesmo quais os passos a dar em cada resposta - no exemplo, se precisam ou </a:t>
            </a:r>
            <a:r>
              <a:rPr lang="pt-PT" dirty="0" err="1" smtClean="0"/>
              <a:t>nao</a:t>
            </a:r>
            <a:r>
              <a:rPr lang="pt-PT" dirty="0" smtClean="0"/>
              <a:t> de cuidados imediatos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30064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155" y="2603500"/>
            <a:ext cx="8263085" cy="3416300"/>
          </a:xfrm>
        </p:spPr>
        <p:txBody>
          <a:bodyPr>
            <a:noAutofit/>
          </a:bodyPr>
          <a:lstStyle/>
          <a:p>
            <a:pPr lvl="0"/>
            <a:r>
              <a:rPr lang="pt-PT" sz="2000" dirty="0" smtClean="0"/>
              <a:t>Vamos usar um exemplo de alguém que tenta ligar o computador </a:t>
            </a:r>
          </a:p>
          <a:p>
            <a:pPr lvl="0"/>
            <a:r>
              <a:rPr lang="pt-PT" sz="2000" dirty="0" smtClean="0"/>
              <a:t>Qual é o primeiro passo? </a:t>
            </a:r>
          </a:p>
          <a:p>
            <a:pPr lvl="1"/>
            <a:r>
              <a:rPr lang="pt-PT" dirty="0" smtClean="0"/>
              <a:t>Carregar no botão de ligar</a:t>
            </a:r>
          </a:p>
          <a:p>
            <a:pPr lvl="0"/>
            <a:r>
              <a:rPr lang="pt-PT" sz="2000" dirty="0" smtClean="0"/>
              <a:t>Se essa etapa for concluída, qual é a próxima etapa, ou decisão?</a:t>
            </a:r>
          </a:p>
          <a:p>
            <a:pPr lvl="1"/>
            <a:r>
              <a:rPr lang="pt-PT" dirty="0" smtClean="0"/>
              <a:t>O computador está ligado?</a:t>
            </a:r>
          </a:p>
          <a:p>
            <a:pPr lvl="0"/>
            <a:r>
              <a:rPr lang="pt-PT" sz="2000" dirty="0" smtClean="0"/>
              <a:t>Se sim, quais são as próximas séries de passos?</a:t>
            </a:r>
          </a:p>
          <a:p>
            <a:r>
              <a:rPr lang="pt-PT" sz="2000" dirty="0" smtClean="0"/>
              <a:t>Se não, quais são as próximas séries de passos?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537308" y="905134"/>
            <a:ext cx="9934749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t-PT" dirty="0" smtClean="0"/>
              <a:t>Como posso redigir os passos de um PON</a:t>
            </a:r>
            <a:r>
              <a:rPr lang="en-US" dirty="0" smtClean="0"/>
              <a:t>? </a:t>
            </a:r>
            <a:r>
              <a:rPr lang="en-US" dirty="0"/>
              <a:t>(2)</a:t>
            </a:r>
          </a:p>
        </p:txBody>
      </p:sp>
      <p:pic>
        <p:nvPicPr>
          <p:cNvPr id="6" name="Picture 5" descr="Clipart - &lt;strong&gt;computer&lt;/strong&gt;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660" y="2994659"/>
            <a:ext cx="3153710" cy="23692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6014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9730761" cy="706964"/>
          </a:xfrm>
        </p:spPr>
        <p:txBody>
          <a:bodyPr/>
          <a:lstStyle/>
          <a:p>
            <a:r>
              <a:rPr lang="pt-PT" dirty="0" smtClean="0"/>
              <a:t>O formato de um PON – é sua escolha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790" y="2603500"/>
            <a:ext cx="8206740" cy="3416300"/>
          </a:xfrm>
        </p:spPr>
        <p:txBody>
          <a:bodyPr>
            <a:normAutofit lnSpcReduction="10000"/>
          </a:bodyPr>
          <a:lstStyle/>
          <a:p>
            <a:pPr lvl="0"/>
            <a:r>
              <a:rPr lang="pt-PT" sz="2400" dirty="0" smtClean="0"/>
              <a:t>Há duas formas principais de escrever um PON</a:t>
            </a:r>
          </a:p>
          <a:p>
            <a:pPr lvl="1"/>
            <a:r>
              <a:rPr lang="pt-PT" sz="2200" dirty="0" smtClean="0"/>
              <a:t>Diagrama </a:t>
            </a:r>
          </a:p>
          <a:p>
            <a:pPr lvl="1"/>
            <a:r>
              <a:rPr lang="pt-PT" sz="2200" dirty="0" smtClean="0"/>
              <a:t>Texto</a:t>
            </a:r>
          </a:p>
          <a:p>
            <a:pPr lvl="0"/>
            <a:r>
              <a:rPr lang="pt-PT" sz="2400" dirty="0" smtClean="0"/>
              <a:t>Uma terceira forma, diagrama com ícones, é outro método que iremos explorar</a:t>
            </a:r>
          </a:p>
          <a:p>
            <a:pPr lvl="0"/>
            <a:r>
              <a:rPr lang="pt-PT" sz="2400" dirty="0" smtClean="0"/>
              <a:t>Cada um tem as suas vantagens e desvantagens</a:t>
            </a:r>
          </a:p>
          <a:p>
            <a:pPr lvl="0"/>
            <a:r>
              <a:rPr lang="pt-PT" sz="2400" dirty="0" smtClean="0"/>
              <a:t>Vamos usar um exemplo de alguém que tenta ligar o computador para ilustrar as diferenças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 descr="Ah-Ha-Moments.Net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989" y="2337568"/>
            <a:ext cx="2557102" cy="19740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8130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83" y="574474"/>
            <a:ext cx="9872071" cy="706964"/>
          </a:xfrm>
        </p:spPr>
        <p:txBody>
          <a:bodyPr/>
          <a:lstStyle/>
          <a:p>
            <a:pPr lvl="0"/>
            <a:r>
              <a:rPr lang="pt-PT" sz="3200" dirty="0" smtClean="0"/>
              <a:t>Abordagem de formatação de PON # 1: um diagrama</a:t>
            </a:r>
            <a:endParaRPr lang="pt-PT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42256" y="1281438"/>
            <a:ext cx="3359881" cy="3416300"/>
          </a:xfrm>
        </p:spPr>
        <p:txBody>
          <a:bodyPr>
            <a:normAutofit/>
          </a:bodyPr>
          <a:lstStyle/>
          <a:p>
            <a:pPr lvl="0"/>
            <a:r>
              <a:rPr lang="pt-PT" sz="1400" b="1" dirty="0" smtClean="0">
                <a:solidFill>
                  <a:schemeClr val="bg1"/>
                </a:solidFill>
              </a:rPr>
              <a:t>Nome do PON:</a:t>
            </a:r>
            <a:r>
              <a:rPr lang="pt-PT" sz="1400" dirty="0" smtClean="0">
                <a:solidFill>
                  <a:schemeClr val="bg1"/>
                </a:solidFill>
              </a:rPr>
              <a:t> Procedimentos para ligar um computador</a:t>
            </a:r>
          </a:p>
        </p:txBody>
      </p:sp>
      <p:sp>
        <p:nvSpPr>
          <p:cNvPr id="7" name="Oval 6"/>
          <p:cNvSpPr/>
          <p:nvPr/>
        </p:nvSpPr>
        <p:spPr>
          <a:xfrm>
            <a:off x="7404502" y="1174390"/>
            <a:ext cx="1457739" cy="7818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050" dirty="0" smtClean="0">
                <a:solidFill>
                  <a:schemeClr val="tx1"/>
                </a:solidFill>
              </a:rPr>
              <a:t>Carregar no botão de ligar o computador</a:t>
            </a:r>
            <a:endParaRPr lang="pt-PT" sz="1050" dirty="0">
              <a:solidFill>
                <a:schemeClr val="tx1"/>
              </a:solidFill>
            </a:endParaRPr>
          </a:p>
        </p:txBody>
      </p:sp>
      <p:sp>
        <p:nvSpPr>
          <p:cNvPr id="8" name="Diamond 7"/>
          <p:cNvSpPr/>
          <p:nvPr/>
        </p:nvSpPr>
        <p:spPr>
          <a:xfrm>
            <a:off x="3380169" y="3246695"/>
            <a:ext cx="2181649" cy="684160"/>
          </a:xfrm>
          <a:prstGeom prst="diamon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>
                <a:solidFill>
                  <a:schemeClr val="tx1"/>
                </a:solidFill>
              </a:rPr>
              <a:t>Há mensagens de erro?</a:t>
            </a:r>
            <a:endParaRPr lang="pt-PT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421497" y="2357161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Não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82397" y="2390459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Sim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8883708" y="3273441"/>
            <a:ext cx="2033774" cy="826361"/>
          </a:xfrm>
          <a:prstGeom prst="diamon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00" dirty="0" smtClean="0">
                <a:solidFill>
                  <a:schemeClr val="tx1"/>
                </a:solidFill>
              </a:rPr>
              <a:t>A luz de alimentação do computador está ligada?</a:t>
            </a:r>
            <a:endParaRPr lang="pt-PT" sz="9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56294" y="3321364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00" dirty="0" smtClean="0">
              <a:solidFill>
                <a:schemeClr val="tx1"/>
              </a:solidFill>
            </a:endParaRPr>
          </a:p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Sim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190737" y="3273441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Não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177712" y="4179315"/>
            <a:ext cx="954157" cy="81748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00" dirty="0" smtClean="0">
                <a:solidFill>
                  <a:schemeClr val="tx1"/>
                </a:solidFill>
              </a:rPr>
              <a:t>Verificar o cabo de alimentação</a:t>
            </a:r>
            <a:endParaRPr lang="pt-PT" sz="9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56294" y="4179315"/>
            <a:ext cx="954157" cy="81748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Ligar o seu monitor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17" name="Diamond 16"/>
          <p:cNvSpPr/>
          <p:nvPr/>
        </p:nvSpPr>
        <p:spPr>
          <a:xfrm>
            <a:off x="8877194" y="4996801"/>
            <a:ext cx="2033774" cy="826361"/>
          </a:xfrm>
          <a:prstGeom prst="diamon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>
                <a:solidFill>
                  <a:schemeClr val="tx1"/>
                </a:solidFill>
              </a:rPr>
              <a:t>O problema ficou resolvido?</a:t>
            </a:r>
            <a:endParaRPr lang="pt-PT" sz="12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16227" y="5544866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00" dirty="0" smtClean="0">
              <a:solidFill>
                <a:schemeClr val="tx1"/>
              </a:solidFill>
            </a:endParaRPr>
          </a:p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Sim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117778" y="5534266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00" dirty="0" smtClean="0">
              <a:solidFill>
                <a:schemeClr val="tx1"/>
              </a:solidFill>
            </a:endParaRPr>
          </a:p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Não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464435" y="6239010"/>
            <a:ext cx="1457739" cy="5480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>
                <a:solidFill>
                  <a:schemeClr val="tx1"/>
                </a:solidFill>
              </a:rPr>
              <a:t>Parabéns</a:t>
            </a:r>
            <a:r>
              <a:rPr lang="en-US" sz="1200" dirty="0" smtClean="0">
                <a:solidFill>
                  <a:schemeClr val="tx1"/>
                </a:solidFill>
              </a:rPr>
              <a:t>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0722093" y="6240379"/>
            <a:ext cx="1457739" cy="5480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>
                <a:solidFill>
                  <a:schemeClr val="tx1"/>
                </a:solidFill>
              </a:rPr>
              <a:t>Ligar a um técnico!</a:t>
            </a:r>
            <a:endParaRPr lang="pt-PT" sz="1200" dirty="0">
              <a:solidFill>
                <a:schemeClr val="tx1"/>
              </a:solidFill>
            </a:endParaRPr>
          </a:p>
        </p:txBody>
      </p:sp>
      <p:sp>
        <p:nvSpPr>
          <p:cNvPr id="23" name="Diamond 22"/>
          <p:cNvSpPr/>
          <p:nvPr/>
        </p:nvSpPr>
        <p:spPr>
          <a:xfrm>
            <a:off x="7270484" y="2449136"/>
            <a:ext cx="1968521" cy="684160"/>
          </a:xfrm>
          <a:prstGeom prst="diamon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000" dirty="0" smtClean="0">
                <a:solidFill>
                  <a:schemeClr val="tx1"/>
                </a:solidFill>
              </a:rPr>
              <a:t>O computador ligou</a:t>
            </a:r>
            <a:r>
              <a:rPr lang="en-US" sz="1000" dirty="0" smtClean="0">
                <a:solidFill>
                  <a:schemeClr val="tx1"/>
                </a:solidFill>
              </a:rPr>
              <a:t>?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717443" y="3349426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00" dirty="0" smtClean="0">
              <a:solidFill>
                <a:schemeClr val="tx1"/>
              </a:solidFill>
            </a:endParaRPr>
          </a:p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Sim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196298" y="3314460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Não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717442" y="4176428"/>
            <a:ext cx="954157" cy="81748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Efectuar uma pesquisa do erro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28" name="Diamond 27"/>
          <p:cNvSpPr/>
          <p:nvPr/>
        </p:nvSpPr>
        <p:spPr>
          <a:xfrm>
            <a:off x="3385593" y="5121085"/>
            <a:ext cx="2033774" cy="826361"/>
          </a:xfrm>
          <a:prstGeom prst="diamon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>
                <a:solidFill>
                  <a:schemeClr val="tx1"/>
                </a:solidFill>
              </a:rPr>
              <a:t>O problema ficou resolvido?</a:t>
            </a:r>
            <a:endParaRPr lang="pt-PT" sz="120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78390" y="5503239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Não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5465650" y="6295123"/>
            <a:ext cx="1457739" cy="5480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>
                <a:solidFill>
                  <a:schemeClr val="tx1"/>
                </a:solidFill>
              </a:rPr>
              <a:t>Ligar a um técnico!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2065906" y="4296334"/>
            <a:ext cx="1457739" cy="5480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>
                <a:solidFill>
                  <a:schemeClr val="tx1"/>
                </a:solidFill>
              </a:rPr>
              <a:t>Parabéns</a:t>
            </a:r>
            <a:r>
              <a:rPr lang="en-US" sz="1200" dirty="0" smtClean="0">
                <a:solidFill>
                  <a:schemeClr val="tx1"/>
                </a:solidFill>
              </a:rPr>
              <a:t>!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8131" y="5917882"/>
            <a:ext cx="4075044" cy="1272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600" b="1" dirty="0" smtClean="0"/>
              <a:t>Objectivo:</a:t>
            </a:r>
            <a:r>
              <a:rPr lang="pt-PT" sz="1600" dirty="0" smtClean="0"/>
              <a:t> Enunciar os passos para ligar um computador, incluindo passos de resolução de problemas </a:t>
            </a:r>
          </a:p>
          <a:p>
            <a:pPr lvl="1"/>
            <a:endParaRPr lang="en-US" dirty="0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279393" y="2233590"/>
            <a:ext cx="3359881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b="1" dirty="0" smtClean="0"/>
              <a:t>Público: </a:t>
            </a:r>
            <a:r>
              <a:rPr lang="pt-PT" dirty="0" smtClean="0"/>
              <a:t>Uma pessoa com dificuldades técnicas</a:t>
            </a:r>
            <a:endParaRPr lang="en-US" dirty="0"/>
          </a:p>
        </p:txBody>
      </p:sp>
      <p:cxnSp>
        <p:nvCxnSpPr>
          <p:cNvPr id="35" name="Straight Arrow Connector 34"/>
          <p:cNvCxnSpPr>
            <a:stCxn id="7" idx="4"/>
          </p:cNvCxnSpPr>
          <p:nvPr/>
        </p:nvCxnSpPr>
        <p:spPr>
          <a:xfrm flipH="1">
            <a:off x="8133371" y="1956268"/>
            <a:ext cx="1" cy="492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3" idx="3"/>
          </p:cNvCxnSpPr>
          <p:nvPr/>
        </p:nvCxnSpPr>
        <p:spPr>
          <a:xfrm>
            <a:off x="9239005" y="2791216"/>
            <a:ext cx="1824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23" idx="1"/>
            <a:endCxn id="10" idx="3"/>
          </p:cNvCxnSpPr>
          <p:nvPr/>
        </p:nvCxnSpPr>
        <p:spPr>
          <a:xfrm flipH="1" flipV="1">
            <a:off x="4936554" y="2668755"/>
            <a:ext cx="2333930" cy="122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9" idx="2"/>
            <a:endCxn id="11" idx="0"/>
          </p:cNvCxnSpPr>
          <p:nvPr/>
        </p:nvCxnSpPr>
        <p:spPr>
          <a:xfrm>
            <a:off x="9898576" y="2913753"/>
            <a:ext cx="2019" cy="359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11" idx="3"/>
            <a:endCxn id="13" idx="1"/>
          </p:cNvCxnSpPr>
          <p:nvPr/>
        </p:nvCxnSpPr>
        <p:spPr>
          <a:xfrm flipV="1">
            <a:off x="10917482" y="3551737"/>
            <a:ext cx="273255" cy="134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11" idx="1"/>
            <a:endCxn id="12" idx="3"/>
          </p:cNvCxnSpPr>
          <p:nvPr/>
        </p:nvCxnSpPr>
        <p:spPr>
          <a:xfrm flipH="1" flipV="1">
            <a:off x="8610451" y="3599660"/>
            <a:ext cx="273257" cy="869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2" idx="2"/>
            <a:endCxn id="16" idx="0"/>
          </p:cNvCxnSpPr>
          <p:nvPr/>
        </p:nvCxnSpPr>
        <p:spPr>
          <a:xfrm>
            <a:off x="8133373" y="3877956"/>
            <a:ext cx="0" cy="3013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16" idx="2"/>
            <a:endCxn id="17" idx="1"/>
          </p:cNvCxnSpPr>
          <p:nvPr/>
        </p:nvCxnSpPr>
        <p:spPr>
          <a:xfrm>
            <a:off x="8133373" y="4996801"/>
            <a:ext cx="743821" cy="413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7" idx="2"/>
          </p:cNvCxnSpPr>
          <p:nvPr/>
        </p:nvCxnSpPr>
        <p:spPr>
          <a:xfrm flipH="1">
            <a:off x="8610451" y="5823162"/>
            <a:ext cx="1283630" cy="236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8" idx="2"/>
            <a:endCxn id="21" idx="0"/>
          </p:cNvCxnSpPr>
          <p:nvPr/>
        </p:nvCxnSpPr>
        <p:spPr>
          <a:xfrm flipH="1">
            <a:off x="8193305" y="6101458"/>
            <a:ext cx="1" cy="1375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13" idx="2"/>
            <a:endCxn id="14" idx="0"/>
          </p:cNvCxnSpPr>
          <p:nvPr/>
        </p:nvCxnSpPr>
        <p:spPr>
          <a:xfrm flipH="1">
            <a:off x="11654791" y="3830033"/>
            <a:ext cx="13025" cy="349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9" idx="2"/>
            <a:endCxn id="22" idx="0"/>
          </p:cNvCxnSpPr>
          <p:nvPr/>
        </p:nvCxnSpPr>
        <p:spPr>
          <a:xfrm flipH="1">
            <a:off x="11450963" y="6090858"/>
            <a:ext cx="143894" cy="149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14" idx="1"/>
          </p:cNvCxnSpPr>
          <p:nvPr/>
        </p:nvCxnSpPr>
        <p:spPr>
          <a:xfrm flipH="1">
            <a:off x="10588487" y="4588058"/>
            <a:ext cx="589225" cy="610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17" idx="3"/>
          </p:cNvCxnSpPr>
          <p:nvPr/>
        </p:nvCxnSpPr>
        <p:spPr>
          <a:xfrm>
            <a:off x="10910968" y="5409982"/>
            <a:ext cx="206810" cy="226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10" idx="2"/>
            <a:endCxn id="8" idx="0"/>
          </p:cNvCxnSpPr>
          <p:nvPr/>
        </p:nvCxnSpPr>
        <p:spPr>
          <a:xfrm>
            <a:off x="4459476" y="2947051"/>
            <a:ext cx="11518" cy="299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8" idx="1"/>
            <a:endCxn id="26" idx="3"/>
          </p:cNvCxnSpPr>
          <p:nvPr/>
        </p:nvCxnSpPr>
        <p:spPr>
          <a:xfrm flipH="1">
            <a:off x="3150455" y="3588775"/>
            <a:ext cx="229714" cy="39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26" idx="2"/>
            <a:endCxn id="31" idx="0"/>
          </p:cNvCxnSpPr>
          <p:nvPr/>
        </p:nvCxnSpPr>
        <p:spPr>
          <a:xfrm>
            <a:off x="2673377" y="3871052"/>
            <a:ext cx="121399" cy="425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8" idx="3"/>
            <a:endCxn id="25" idx="1"/>
          </p:cNvCxnSpPr>
          <p:nvPr/>
        </p:nvCxnSpPr>
        <p:spPr>
          <a:xfrm>
            <a:off x="5561818" y="3588775"/>
            <a:ext cx="155625" cy="389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25" idx="2"/>
            <a:endCxn id="27" idx="0"/>
          </p:cNvCxnSpPr>
          <p:nvPr/>
        </p:nvCxnSpPr>
        <p:spPr>
          <a:xfrm flipH="1">
            <a:off x="6194521" y="3906018"/>
            <a:ext cx="1" cy="270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27" idx="2"/>
          </p:cNvCxnSpPr>
          <p:nvPr/>
        </p:nvCxnSpPr>
        <p:spPr>
          <a:xfrm flipH="1">
            <a:off x="5188760" y="4993914"/>
            <a:ext cx="1005761" cy="4160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4865307" y="5773649"/>
            <a:ext cx="852135" cy="1957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29" idx="2"/>
            <a:endCxn id="30" idx="0"/>
          </p:cNvCxnSpPr>
          <p:nvPr/>
        </p:nvCxnSpPr>
        <p:spPr>
          <a:xfrm>
            <a:off x="6155469" y="6059831"/>
            <a:ext cx="39051" cy="235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2045653" y="5294000"/>
            <a:ext cx="954157" cy="556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00" dirty="0" smtClean="0">
              <a:solidFill>
                <a:schemeClr val="tx1"/>
              </a:solidFill>
            </a:endParaRPr>
          </a:p>
          <a:p>
            <a:pPr algn="ctr"/>
            <a:r>
              <a:rPr lang="pt-PT" sz="1400" dirty="0" smtClean="0">
                <a:solidFill>
                  <a:schemeClr val="tx1"/>
                </a:solidFill>
              </a:rPr>
              <a:t>Sim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2" name="Straight Arrow Connector 81"/>
          <p:cNvCxnSpPr>
            <a:stCxn id="28" idx="1"/>
            <a:endCxn id="80" idx="3"/>
          </p:cNvCxnSpPr>
          <p:nvPr/>
        </p:nvCxnSpPr>
        <p:spPr>
          <a:xfrm flipH="1">
            <a:off x="2999810" y="5534266"/>
            <a:ext cx="385783" cy="38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2411896" y="4903523"/>
            <a:ext cx="110835" cy="3378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1966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564" y="0"/>
            <a:ext cx="5407270" cy="123827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l"/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pt-PT" sz="2800" dirty="0" smtClean="0"/>
              <a:t>Anexo 2</a:t>
            </a:r>
            <a:br>
              <a:rPr lang="pt-PT" sz="2800" dirty="0" smtClean="0"/>
            </a:br>
            <a:r>
              <a:rPr lang="pt-PT" sz="2800" dirty="0" smtClean="0"/>
              <a:t>Instrumento de Decisão do RSI</a:t>
            </a:r>
            <a:br>
              <a:rPr lang="pt-PT" sz="2800" dirty="0" smtClean="0"/>
            </a:br>
            <a:endParaRPr lang="en-US" sz="2800" dirty="0"/>
          </a:p>
        </p:txBody>
      </p:sp>
      <p:pic>
        <p:nvPicPr>
          <p:cNvPr id="4" name="Picture 3" descr="Macintosh HD:Users:belindalherring:ARFO-Sentinel Surveillance:D3_Algorithm:IHR decision instrument_2:Slide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831" y="0"/>
            <a:ext cx="6512169" cy="6830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6734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26" name="AutoShape 22"/>
          <p:cNvSpPr>
            <a:spLocks noChangeArrowheads="1"/>
          </p:cNvSpPr>
          <p:nvPr/>
        </p:nvSpPr>
        <p:spPr bwMode="auto">
          <a:xfrm rot="3736663">
            <a:off x="3004484" y="3340408"/>
            <a:ext cx="2603111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03143" name="Text Box 39"/>
          <p:cNvSpPr txBox="1">
            <a:spLocks noChangeArrowheads="1"/>
          </p:cNvSpPr>
          <p:nvPr/>
        </p:nvSpPr>
        <p:spPr bwMode="auto">
          <a:xfrm>
            <a:off x="5867400" y="3198674"/>
            <a:ext cx="2667000" cy="203132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b="1" dirty="0" smtClean="0"/>
              <a:t>Operador da aeronave </a:t>
            </a:r>
            <a:endParaRPr lang="pt-PT" dirty="0" smtClean="0"/>
          </a:p>
          <a:p>
            <a:r>
              <a:rPr lang="pt-PT" b="1" dirty="0" smtClean="0"/>
              <a:t>(ou agência de assistência) no aeródromo de destino, incluindo o prestador de serviços médicos em terra (se disponível)</a:t>
            </a:r>
            <a:endParaRPr lang="en-GB" b="1" dirty="0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03118" name="AutoShape 14"/>
          <p:cNvSpPr>
            <a:spLocks noChangeArrowheads="1"/>
          </p:cNvSpPr>
          <p:nvPr/>
        </p:nvSpPr>
        <p:spPr bwMode="auto">
          <a:xfrm>
            <a:off x="5765506" y="5105401"/>
            <a:ext cx="3302295" cy="485775"/>
          </a:xfrm>
          <a:prstGeom prst="rightArrow">
            <a:avLst>
              <a:gd name="adj1" fmla="val 50000"/>
              <a:gd name="adj2" fmla="val 1705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25620" name="TextBox 19"/>
          <p:cNvSpPr txBox="1">
            <a:spLocks noChangeArrowheads="1"/>
          </p:cNvSpPr>
          <p:nvPr/>
        </p:nvSpPr>
        <p:spPr bwMode="auto">
          <a:xfrm>
            <a:off x="1600201" y="2133601"/>
            <a:ext cx="2209800" cy="2092881"/>
          </a:xfrm>
          <a:prstGeom prst="rect">
            <a:avLst/>
          </a:prstGeom>
          <a:noFill/>
          <a:ln w="28575">
            <a:solidFill>
              <a:srgbClr val="D31044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/>
            <a:r>
              <a:rPr lang="en-GB" sz="1300" b="1" dirty="0">
                <a:solidFill>
                  <a:srgbClr val="279DD9"/>
                </a:solidFill>
                <a:latin typeface="Calibri"/>
              </a:rPr>
              <a:t>- </a:t>
            </a:r>
            <a:r>
              <a:rPr lang="pt-PT" sz="1300" b="1" dirty="0" smtClean="0">
                <a:solidFill>
                  <a:srgbClr val="279DD9"/>
                </a:solidFill>
              </a:rPr>
              <a:t>Sinalização de aeronave (ID) 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- Aeródromo de partida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- Aeródromo de destino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- Estimativa da Hora de Chegada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- Número de pessoas 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      a bordo 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- Número de casos suspeitos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- Natureza de risco para a </a:t>
            </a:r>
          </a:p>
          <a:p>
            <a:pPr defTabSz="914400"/>
            <a:r>
              <a:rPr lang="pt-PT" sz="1300" b="1" dirty="0" smtClean="0">
                <a:solidFill>
                  <a:srgbClr val="279DD9"/>
                </a:solidFill>
              </a:rPr>
              <a:t>saúde pública</a:t>
            </a:r>
            <a:endParaRPr lang="en-GB" sz="1300" b="1" dirty="0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1" name="AutoShape 24"/>
          <p:cNvSpPr>
            <a:spLocks noChangeArrowheads="1"/>
          </p:cNvSpPr>
          <p:nvPr/>
        </p:nvSpPr>
        <p:spPr bwMode="auto">
          <a:xfrm rot="16200000">
            <a:off x="2070192" y="5422989"/>
            <a:ext cx="933271" cy="260352"/>
          </a:xfrm>
          <a:prstGeom prst="rightArrow">
            <a:avLst>
              <a:gd name="adj1" fmla="val 50000"/>
              <a:gd name="adj2" fmla="val 1314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pic>
        <p:nvPicPr>
          <p:cNvPr id="303125" name="Picture 21" descr="MCj031859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4848" y="4613276"/>
            <a:ext cx="119350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3128" name="AutoShape 24"/>
          <p:cNvSpPr>
            <a:spLocks noChangeArrowheads="1"/>
          </p:cNvSpPr>
          <p:nvPr/>
        </p:nvSpPr>
        <p:spPr bwMode="auto">
          <a:xfrm rot="16200000">
            <a:off x="8785226" y="3222625"/>
            <a:ext cx="1828799" cy="260350"/>
          </a:xfrm>
          <a:prstGeom prst="rightArrow">
            <a:avLst>
              <a:gd name="adj1" fmla="val 50000"/>
              <a:gd name="adj2" fmla="val 1314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03131" name="Text Box 27"/>
          <p:cNvSpPr txBox="1">
            <a:spLocks noChangeArrowheads="1"/>
          </p:cNvSpPr>
          <p:nvPr/>
        </p:nvSpPr>
        <p:spPr bwMode="auto">
          <a:xfrm>
            <a:off x="8141241" y="1435188"/>
            <a:ext cx="2733589" cy="1200329"/>
          </a:xfrm>
          <a:prstGeom prst="rect">
            <a:avLst/>
          </a:prstGeom>
          <a:noFill/>
          <a:ln w="9525">
            <a:solidFill>
              <a:srgbClr val="2C6AB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pt-PT" b="1" dirty="0" smtClean="0"/>
              <a:t>Operador aeroportuário</a:t>
            </a:r>
            <a:endParaRPr lang="pt-PT" dirty="0" smtClean="0"/>
          </a:p>
          <a:p>
            <a:pPr lvl="0">
              <a:buFont typeface="Arial" pitchFamily="34" charset="0"/>
              <a:buChar char="•"/>
            </a:pPr>
            <a:r>
              <a:rPr lang="pt-PT" b="1" dirty="0" smtClean="0">
                <a:solidFill>
                  <a:srgbClr val="FF0000"/>
                </a:solidFill>
              </a:rPr>
              <a:t>Autoridade de saúde pública</a:t>
            </a:r>
            <a:endParaRPr lang="pt-PT" dirty="0" smtClean="0">
              <a:solidFill>
                <a:srgbClr val="FF00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pt-PT" b="1" dirty="0" smtClean="0"/>
              <a:t>Outra(s) agência(s)</a:t>
            </a:r>
            <a:endParaRPr lang="pt-PT" dirty="0"/>
          </a:p>
        </p:txBody>
      </p:sp>
      <p:pic>
        <p:nvPicPr>
          <p:cNvPr id="25611" name="Picture 32" descr="MCj0363176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1447801"/>
            <a:ext cx="1809750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6" name="Text Box 37"/>
          <p:cNvSpPr txBox="1">
            <a:spLocks noChangeArrowheads="1"/>
          </p:cNvSpPr>
          <p:nvPr/>
        </p:nvSpPr>
        <p:spPr bwMode="auto">
          <a:xfrm>
            <a:off x="4322428" y="6183868"/>
            <a:ext cx="2344296" cy="307777"/>
          </a:xfrm>
          <a:prstGeom prst="rect">
            <a:avLst/>
          </a:prstGeom>
          <a:noFill/>
          <a:ln w="9525">
            <a:solidFill>
              <a:srgbClr val="2C6AB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pt-PT" sz="1400" b="1" dirty="0" smtClean="0"/>
              <a:t>Controlador de tráfego aéreo</a:t>
            </a:r>
            <a:endParaRPr lang="en-GB" sz="1400" b="1" dirty="0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03148" name="AutoShape 44"/>
          <p:cNvSpPr>
            <a:spLocks noChangeArrowheads="1"/>
          </p:cNvSpPr>
          <p:nvPr/>
        </p:nvSpPr>
        <p:spPr bwMode="auto">
          <a:xfrm rot="1839159">
            <a:off x="7658150" y="2322659"/>
            <a:ext cx="360362" cy="926830"/>
          </a:xfrm>
          <a:prstGeom prst="upDownArrow">
            <a:avLst>
              <a:gd name="adj1" fmla="val 50000"/>
              <a:gd name="adj2" fmla="val 35419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28691" name="Text Box 45"/>
          <p:cNvSpPr txBox="1">
            <a:spLocks noChangeArrowheads="1"/>
          </p:cNvSpPr>
          <p:nvPr/>
        </p:nvSpPr>
        <p:spPr bwMode="auto">
          <a:xfrm>
            <a:off x="6640287" y="5629870"/>
            <a:ext cx="2503714" cy="923330"/>
          </a:xfrm>
          <a:prstGeom prst="rect">
            <a:avLst/>
          </a:prstGeom>
          <a:noFill/>
          <a:ln w="9525">
            <a:solidFill>
              <a:srgbClr val="2C6AB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b="1" dirty="0" smtClean="0"/>
              <a:t>Serviço de Tráfego Aéreo do Aeródromo de destino</a:t>
            </a:r>
            <a:endParaRPr lang="en-GB" b="1" dirty="0">
              <a:solidFill>
                <a:srgbClr val="279DD9"/>
              </a:solidFill>
              <a:latin typeface="Calibri"/>
            </a:endParaRP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80514" y="4343400"/>
            <a:ext cx="11064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4267201" y="1295401"/>
            <a:ext cx="3921395" cy="830997"/>
          </a:xfrm>
          <a:prstGeom prst="rect">
            <a:avLst/>
          </a:prstGeom>
          <a:noFill/>
          <a:ln>
            <a:solidFill>
              <a:srgbClr val="2C6AB6"/>
            </a:solidFill>
          </a:ln>
        </p:spPr>
        <p:txBody>
          <a:bodyPr wrap="none" rtlCol="0">
            <a:spAutoFit/>
          </a:bodyPr>
          <a:lstStyle/>
          <a:p>
            <a:r>
              <a:rPr lang="pt-PT" b="1" dirty="0" smtClean="0"/>
              <a:t>Declaração Geral da Aeronave da OACI </a:t>
            </a:r>
            <a:endParaRPr lang="pt-PT" dirty="0" smtClean="0"/>
          </a:p>
          <a:p>
            <a:r>
              <a:rPr lang="en-GB" b="1" dirty="0" smtClean="0"/>
              <a:t>- </a:t>
            </a:r>
            <a:r>
              <a:rPr lang="pt-PT" b="1" dirty="0" smtClean="0"/>
              <a:t>Declaração Sanitária</a:t>
            </a:r>
            <a:r>
              <a:rPr lang="pt-PT" sz="1200" b="1" dirty="0" smtClean="0"/>
              <a:t> (sinais/sintomas) </a:t>
            </a:r>
            <a:r>
              <a:rPr lang="en-GB" b="1" dirty="0" smtClean="0"/>
              <a:t>	</a:t>
            </a:r>
            <a:endParaRPr lang="pt-PT" dirty="0" smtClean="0"/>
          </a:p>
          <a:p>
            <a:r>
              <a:rPr lang="pt-PT" sz="1200" b="1" dirty="0" smtClean="0"/>
              <a:t>Anexo 9 da OACI, Apêndice 1 e Anexo 9 do RSI (2005)</a:t>
            </a:r>
            <a:endParaRPr lang="en-GB" sz="1200" b="1" dirty="0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0" name="Curved Down Arrow 29"/>
          <p:cNvSpPr/>
          <p:nvPr/>
        </p:nvSpPr>
        <p:spPr>
          <a:xfrm rot="9784338" flipV="1">
            <a:off x="3342968" y="932068"/>
            <a:ext cx="1333446" cy="528032"/>
          </a:xfrm>
          <a:prstGeom prst="curved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GB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25" name="AutoShape 14"/>
          <p:cNvSpPr>
            <a:spLocks noChangeArrowheads="1"/>
          </p:cNvSpPr>
          <p:nvPr/>
        </p:nvSpPr>
        <p:spPr bwMode="auto">
          <a:xfrm rot="9397248">
            <a:off x="2860796" y="5832973"/>
            <a:ext cx="2270230" cy="457199"/>
          </a:xfrm>
          <a:prstGeom prst="rightArrow">
            <a:avLst>
              <a:gd name="adj1" fmla="val 50000"/>
              <a:gd name="adj2" fmla="val 1705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27" name="Text Box 45"/>
          <p:cNvSpPr txBox="1">
            <a:spLocks noChangeArrowheads="1"/>
          </p:cNvSpPr>
          <p:nvPr/>
        </p:nvSpPr>
        <p:spPr bwMode="auto">
          <a:xfrm>
            <a:off x="1745170" y="6027004"/>
            <a:ext cx="1226630" cy="507831"/>
          </a:xfrm>
          <a:prstGeom prst="rect">
            <a:avLst/>
          </a:prstGeom>
          <a:noFill/>
          <a:ln w="9525">
            <a:solidFill>
              <a:srgbClr val="2C6AB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900" b="1" dirty="0" smtClean="0"/>
              <a:t>Serviço de Tráfego Aéreo do Aeródromo de partida</a:t>
            </a:r>
            <a:endParaRPr lang="en-GB" sz="900" b="1" dirty="0">
              <a:solidFill>
                <a:srgbClr val="279DD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86799" y="3177382"/>
            <a:ext cx="2100943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t-PT" sz="1600" b="1" dirty="0" smtClean="0"/>
              <a:t>Através de procedimento local</a:t>
            </a:r>
            <a:endParaRPr lang="pt-PT" sz="1600" dirty="0" smtClean="0"/>
          </a:p>
          <a:p>
            <a:r>
              <a:rPr lang="pt-PT" sz="1600" b="1" dirty="0" smtClean="0"/>
              <a:t>(Plano de Emergência do aeródromo)</a:t>
            </a:r>
            <a:endParaRPr lang="en-GB" sz="1600" b="1" dirty="0">
              <a:solidFill>
                <a:srgbClr val="2C6AB6"/>
              </a:solidFill>
              <a:latin typeface="Calibri"/>
            </a:endParaRPr>
          </a:p>
        </p:txBody>
      </p:sp>
      <p:sp>
        <p:nvSpPr>
          <p:cNvPr id="33" name="Text Box 37"/>
          <p:cNvSpPr txBox="1">
            <a:spLocks noChangeArrowheads="1"/>
          </p:cNvSpPr>
          <p:nvPr/>
        </p:nvSpPr>
        <p:spPr bwMode="auto">
          <a:xfrm rot="2256916">
            <a:off x="3981763" y="2653381"/>
            <a:ext cx="1838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GB" b="1" dirty="0">
                <a:solidFill>
                  <a:prstClr val="white"/>
                </a:solidFill>
                <a:latin typeface="Calibri"/>
              </a:rPr>
              <a:t>Voice or data link</a:t>
            </a:r>
          </a:p>
        </p:txBody>
      </p:sp>
      <p:sp>
        <p:nvSpPr>
          <p:cNvPr id="34" name="Text Box 37"/>
          <p:cNvSpPr txBox="1">
            <a:spLocks noChangeArrowheads="1"/>
          </p:cNvSpPr>
          <p:nvPr/>
        </p:nvSpPr>
        <p:spPr bwMode="auto">
          <a:xfrm>
            <a:off x="5921829" y="5181600"/>
            <a:ext cx="26941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pt-PT" sz="1200" b="1" dirty="0" smtClean="0">
                <a:solidFill>
                  <a:schemeClr val="bg1"/>
                </a:solidFill>
              </a:rPr>
              <a:t>Ligação de voz ou dados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r>
              <a:rPr lang="en-GB" sz="1200" b="1" dirty="0" smtClean="0">
                <a:solidFill>
                  <a:prstClr val="white"/>
                </a:solidFill>
              </a:rPr>
              <a:t>ex: </a:t>
            </a:r>
            <a:r>
              <a:rPr lang="en-GB" sz="1200" b="1" dirty="0" err="1" smtClean="0">
                <a:solidFill>
                  <a:prstClr val="white"/>
                </a:solidFill>
              </a:rPr>
              <a:t>AFTN</a:t>
            </a:r>
            <a:r>
              <a:rPr lang="en-GB" sz="1200" b="1" dirty="0" smtClean="0">
                <a:solidFill>
                  <a:prstClr val="white"/>
                </a:solidFill>
              </a:rPr>
              <a:t>*</a:t>
            </a:r>
          </a:p>
          <a:p>
            <a:pPr algn="ctr" defTabSz="914400"/>
            <a:endParaRPr lang="en-GB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Text Box 37"/>
          <p:cNvSpPr txBox="1">
            <a:spLocks noChangeArrowheads="1"/>
          </p:cNvSpPr>
          <p:nvPr/>
        </p:nvSpPr>
        <p:spPr bwMode="auto">
          <a:xfrm rot="20175430">
            <a:off x="2925466" y="5858419"/>
            <a:ext cx="22911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pt-PT" sz="1000" b="1" dirty="0" smtClean="0">
                <a:solidFill>
                  <a:schemeClr val="bg1"/>
                </a:solidFill>
              </a:rPr>
              <a:t>Ligação de voz ou dados</a:t>
            </a:r>
            <a:r>
              <a:rPr lang="en-GB" sz="1000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en-GB" sz="1400" b="1" dirty="0" smtClean="0">
                <a:solidFill>
                  <a:prstClr val="white"/>
                </a:solidFill>
                <a:latin typeface="Calibri"/>
              </a:rPr>
              <a:t>ex: </a:t>
            </a:r>
            <a:r>
              <a:rPr lang="en-GB" sz="1400" b="1" dirty="0">
                <a:solidFill>
                  <a:prstClr val="white"/>
                </a:solidFill>
                <a:latin typeface="Calibri"/>
              </a:rPr>
              <a:t>AFTN</a:t>
            </a: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1745170" y="4274404"/>
            <a:ext cx="1912430" cy="830997"/>
          </a:xfrm>
          <a:prstGeom prst="rect">
            <a:avLst/>
          </a:prstGeom>
          <a:noFill/>
          <a:ln w="9525">
            <a:solidFill>
              <a:srgbClr val="2C6AB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pt-PT" sz="1200" b="1" dirty="0" smtClean="0"/>
              <a:t>Operador aeroportuário</a:t>
            </a:r>
            <a:endParaRPr lang="pt-PT" sz="1200" dirty="0" smtClean="0"/>
          </a:p>
          <a:p>
            <a:pPr lvl="0">
              <a:buFont typeface="Arial" pitchFamily="34" charset="0"/>
              <a:buChar char="•"/>
            </a:pPr>
            <a:r>
              <a:rPr lang="pt-PT" sz="1200" b="1" dirty="0" smtClean="0">
                <a:solidFill>
                  <a:srgbClr val="FF0000"/>
                </a:solidFill>
              </a:rPr>
              <a:t>Autoridade de saúde pública</a:t>
            </a:r>
            <a:endParaRPr lang="pt-PT" sz="1200" dirty="0" smtClean="0">
              <a:solidFill>
                <a:srgbClr val="FF00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pt-PT" sz="1200" b="1" dirty="0" smtClean="0"/>
              <a:t>Outra(s) agência(s)</a:t>
            </a:r>
            <a:endParaRPr lang="pt-PT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1600200" y="5512714"/>
            <a:ext cx="1905000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en-GB" sz="1100" b="1" dirty="0">
                <a:solidFill>
                  <a:srgbClr val="2C6AB6"/>
                </a:solidFill>
                <a:latin typeface="Calibri"/>
              </a:rPr>
              <a:t>Via local procedure</a:t>
            </a:r>
          </a:p>
          <a:p>
            <a:pPr algn="ctr" defTabSz="914400"/>
            <a:r>
              <a:rPr lang="en-GB" sz="1100" b="1" dirty="0">
                <a:solidFill>
                  <a:srgbClr val="2C6AB6"/>
                </a:solidFill>
                <a:latin typeface="Calibri"/>
              </a:rPr>
              <a:t>(Aerodrome Emergency Plan)</a:t>
            </a:r>
          </a:p>
        </p:txBody>
      </p:sp>
      <p:sp>
        <p:nvSpPr>
          <p:cNvPr id="32" name="Text Box 37"/>
          <p:cNvSpPr txBox="1">
            <a:spLocks noChangeArrowheads="1"/>
          </p:cNvSpPr>
          <p:nvPr/>
        </p:nvSpPr>
        <p:spPr bwMode="auto">
          <a:xfrm rot="3689109">
            <a:off x="3223866" y="3136339"/>
            <a:ext cx="19554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pt-PT" sz="1400" b="1" dirty="0" smtClean="0">
                <a:solidFill>
                  <a:schemeClr val="bg1"/>
                </a:solidFill>
              </a:rPr>
              <a:t>Ligação de voz ou dados</a:t>
            </a:r>
            <a:endParaRPr lang="en-GB" sz="1400" b="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05201" y="6553200"/>
            <a:ext cx="5505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dirty="0">
                <a:solidFill>
                  <a:prstClr val="white"/>
                </a:solidFill>
                <a:latin typeface="Calibri"/>
              </a:rPr>
              <a:t>*AFTN = Aeronautical Fixed Telecommunication Network</a:t>
            </a:r>
            <a:endParaRPr lang="en-CA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048000" y="1981200"/>
            <a:ext cx="5067300" cy="2662614"/>
          </a:xfrm>
          <a:prstGeom prst="straightConnector1">
            <a:avLst/>
          </a:prstGeom>
          <a:ln w="22225">
            <a:solidFill>
              <a:srgbClr val="D31044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146" name="AutoShape 42"/>
          <p:cNvSpPr>
            <a:spLocks noChangeArrowheads="1"/>
          </p:cNvSpPr>
          <p:nvPr/>
        </p:nvSpPr>
        <p:spPr bwMode="auto">
          <a:xfrm rot="2314892">
            <a:off x="3446882" y="2510745"/>
            <a:ext cx="2694459" cy="534399"/>
          </a:xfrm>
          <a:prstGeom prst="leftRightArrow">
            <a:avLst>
              <a:gd name="adj1" fmla="val 50000"/>
              <a:gd name="adj2" fmla="val 15929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 rot="2256916">
            <a:off x="3762339" y="2671619"/>
            <a:ext cx="22341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pt-PT" sz="1600" b="1" dirty="0" smtClean="0">
                <a:solidFill>
                  <a:schemeClr val="bg1"/>
                </a:solidFill>
              </a:rPr>
              <a:t>Ligação de voz ou dados</a:t>
            </a:r>
            <a:endParaRPr lang="en-GB" sz="1600" b="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7" name="AutoShape 44"/>
          <p:cNvSpPr>
            <a:spLocks noChangeArrowheads="1"/>
          </p:cNvSpPr>
          <p:nvPr/>
        </p:nvSpPr>
        <p:spPr bwMode="auto">
          <a:xfrm rot="4476407">
            <a:off x="4589271" y="3173049"/>
            <a:ext cx="360362" cy="2207228"/>
          </a:xfrm>
          <a:prstGeom prst="upDownArrow">
            <a:avLst>
              <a:gd name="adj1" fmla="val 50000"/>
              <a:gd name="adj2" fmla="val 35419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defTabSz="914400"/>
            <a:endParaRPr lang="en-CA">
              <a:solidFill>
                <a:srgbClr val="279DD9"/>
              </a:solidFill>
              <a:latin typeface="Calibri"/>
            </a:endParaRPr>
          </a:p>
        </p:txBody>
      </p:sp>
      <p:sp>
        <p:nvSpPr>
          <p:cNvPr id="38" name="Text Box 37"/>
          <p:cNvSpPr txBox="1">
            <a:spLocks noChangeArrowheads="1"/>
          </p:cNvSpPr>
          <p:nvPr/>
        </p:nvSpPr>
        <p:spPr bwMode="auto">
          <a:xfrm rot="20641967">
            <a:off x="3627433" y="4124731"/>
            <a:ext cx="22341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pt-PT" sz="1600" b="1" dirty="0" smtClean="0">
                <a:solidFill>
                  <a:schemeClr val="bg1"/>
                </a:solidFill>
              </a:rPr>
              <a:t>Ligação de voz ou dados</a:t>
            </a:r>
            <a:endParaRPr lang="en-GB" sz="1600" b="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5" name="Rectangle 36"/>
          <p:cNvSpPr>
            <a:spLocks noGrp="1" noChangeArrowheads="1"/>
          </p:cNvSpPr>
          <p:nvPr>
            <p:ph type="title"/>
          </p:nvPr>
        </p:nvSpPr>
        <p:spPr>
          <a:xfrm>
            <a:off x="1745171" y="656890"/>
            <a:ext cx="8846629" cy="668873"/>
          </a:xfrm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lvl="0"/>
            <a:r>
              <a:rPr lang="pt-PT" sz="2000" b="1" dirty="0" smtClean="0"/>
              <a:t>NOTIFICAÇÃO DE SUSPEITA DE DOENÇA TRANSMISSÍVEL OU OUTRO RISCO PARA A SAÚDE PÚBLICA A BORDO DE UMA AVIÃO</a:t>
            </a:r>
            <a:endParaRPr lang="pt-PT" sz="2000" dirty="0"/>
          </a:p>
        </p:txBody>
      </p:sp>
    </p:spTree>
    <p:extLst>
      <p:ext uri="{BB962C8B-B14F-4D97-AF65-F5344CB8AC3E}">
        <p14:creationId xmlns="" xmlns:p14="http://schemas.microsoft.com/office/powerpoint/2010/main" val="135991042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26" grpId="0" animBg="1"/>
      <p:bldP spid="303143" grpId="0" animBg="1"/>
      <p:bldP spid="303118" grpId="0" animBg="1"/>
      <p:bldP spid="31" grpId="0" animBg="1"/>
      <p:bldP spid="303128" grpId="0" animBg="1"/>
      <p:bldP spid="303131" grpId="0" animBg="1"/>
      <p:bldP spid="303148" grpId="0" animBg="1"/>
      <p:bldP spid="28691" grpId="0" animBg="1"/>
      <p:bldP spid="25" grpId="0" animBg="1"/>
      <p:bldP spid="27" grpId="0" animBg="1"/>
      <p:bldP spid="29" grpId="0" animBg="1"/>
      <p:bldP spid="26" grpId="0" animBg="1"/>
      <p:bldP spid="28" grpId="0" animBg="1"/>
      <p:bldP spid="303146" grpId="0" animBg="1"/>
      <p:bldP spid="37" grpId="0" animBg="1"/>
      <p:bldP spid="3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ICAO - Capacity &amp; Efficiency">
      <a:dk1>
        <a:srgbClr val="279DD9"/>
      </a:dk1>
      <a:lt1>
        <a:sysClr val="window" lastClr="FFFFFF"/>
      </a:lt1>
      <a:dk2>
        <a:srgbClr val="006EB7"/>
      </a:dk2>
      <a:lt2>
        <a:srgbClr val="FFFFFF"/>
      </a:lt2>
      <a:accent1>
        <a:srgbClr val="0054A4"/>
      </a:accent1>
      <a:accent2>
        <a:srgbClr val="A1CFEF"/>
      </a:accent2>
      <a:accent3>
        <a:srgbClr val="8DC63F"/>
      </a:accent3>
      <a:accent4>
        <a:srgbClr val="CED8DD"/>
      </a:accent4>
      <a:accent5>
        <a:srgbClr val="8C99A1"/>
      </a:accent5>
      <a:accent6>
        <a:srgbClr val="5A6870"/>
      </a:accent6>
      <a:hlink>
        <a:srgbClr val="39474F"/>
      </a:hlink>
      <a:folHlink>
        <a:srgbClr val="C400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2177</TotalTime>
  <Words>1582</Words>
  <Application>Microsoft Office PowerPoint</Application>
  <PresentationFormat>Personalizados</PresentationFormat>
  <Paragraphs>201</Paragraphs>
  <Slides>16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dos diapositivos</vt:lpstr>
      </vt:variant>
      <vt:variant>
        <vt:i4>16</vt:i4>
      </vt:variant>
    </vt:vector>
  </HeadingPairs>
  <TitlesOfParts>
    <vt:vector size="19" baseType="lpstr">
      <vt:lpstr>Ion Boardroom</vt:lpstr>
      <vt:lpstr>master</vt:lpstr>
      <vt:lpstr>1_Office Theme</vt:lpstr>
      <vt:lpstr>Procedimentos Operacionais Normalizados da Saúde Pública no PDE, Parte 2</vt:lpstr>
      <vt:lpstr>Objectivos de aprendizagem</vt:lpstr>
      <vt:lpstr> Revisão dos elementos de um PON</vt:lpstr>
      <vt:lpstr> Como posso redigir os passos de um PON? </vt:lpstr>
      <vt:lpstr>Diapositivo 5</vt:lpstr>
      <vt:lpstr>O formato de um PON – é sua escolha!</vt:lpstr>
      <vt:lpstr>Abordagem de formatação de PON # 1: um diagrama</vt:lpstr>
      <vt:lpstr> Anexo 2 Instrumento de Decisão do RSI </vt:lpstr>
      <vt:lpstr>NOTIFICAÇÃO DE SUSPEITA DE DOENÇA TRANSMISSÍVEL OU OUTRO RISCO PARA A SAÚDE PÚBLICA A BORDO DE UMA AVIÃO</vt:lpstr>
      <vt:lpstr>Vantagens e Desvantagens de um Diagrama</vt:lpstr>
      <vt:lpstr>Abordagem de Formatação de PON #2: texto</vt:lpstr>
      <vt:lpstr>Vantagens e Desvantagens de Texto apenas</vt:lpstr>
      <vt:lpstr>Abordagem de formatação de PON # 3: Diagrama com ícones</vt:lpstr>
      <vt:lpstr>Vantagens e Desvantagens de um Diagrama com ícones</vt:lpstr>
      <vt:lpstr>Reflectir em Grupos: Desenvolver o conteúdo de um PON</vt:lpstr>
      <vt:lpstr>Apresentações de grupo: Apresentar todo o procedimento, do começo ao fim!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157</cp:revision>
  <cp:lastPrinted>2019-04-02T17:25:46Z</cp:lastPrinted>
  <dcterms:created xsi:type="dcterms:W3CDTF">2018-05-15T08:59:29Z</dcterms:created>
  <dcterms:modified xsi:type="dcterms:W3CDTF">2021-08-30T08:42:24Z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2021-04-26T20:49:14Z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ce857310-8bfb-4684-98c8-cd1108f8e0b3</vt:lpwstr>
  </property>
  <property fmtid="{D5CDD505-2E9C-101B-9397-08002B2CF9AE}" pid="8" name="MSIP_Label_7b94a7b8-f06c-4dfe-bdcc-9b548fd58c31_ContentBits">
    <vt:lpwstr>0</vt:lpwstr>
  </property>
</Properties>
</file>