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</p:sldMasterIdLst>
  <p:notesMasterIdLst>
    <p:notesMasterId r:id="rId27"/>
  </p:notesMasterIdLst>
  <p:sldIdLst>
    <p:sldId id="256" r:id="rId2"/>
    <p:sldId id="258" r:id="rId3"/>
    <p:sldId id="259" r:id="rId4"/>
    <p:sldId id="285" r:id="rId5"/>
    <p:sldId id="286" r:id="rId6"/>
    <p:sldId id="287" r:id="rId7"/>
    <p:sldId id="288" r:id="rId8"/>
    <p:sldId id="289" r:id="rId9"/>
    <p:sldId id="261" r:id="rId10"/>
    <p:sldId id="267" r:id="rId11"/>
    <p:sldId id="263" r:id="rId12"/>
    <p:sldId id="280" r:id="rId13"/>
    <p:sldId id="282" r:id="rId14"/>
    <p:sldId id="265" r:id="rId15"/>
    <p:sldId id="266" r:id="rId16"/>
    <p:sldId id="268" r:id="rId17"/>
    <p:sldId id="270" r:id="rId18"/>
    <p:sldId id="271" r:id="rId19"/>
    <p:sldId id="272" r:id="rId20"/>
    <p:sldId id="273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hen, Nicole (Nicky) (CDC/OID/NCEZID)" initials="NC" lastIdx="23" clrIdx="0">
    <p:extLst>
      <p:ext uri="{19B8F6BF-5375-455C-9EA6-DF929625EA0E}">
        <p15:presenceInfo xmlns:p15="http://schemas.microsoft.com/office/powerpoint/2012/main" xmlns="" userId="Cohen, Nicole (Nicky) (CDC/OID/NCEZID)" providerId="None"/>
      </p:ext>
    </p:extLst>
  </p:cmAuthor>
  <p:cmAuthor id="2" name="Dowell, Chad (CDC/NIOSH/OD)" initials="DC(" lastIdx="2" clrIdx="1">
    <p:extLst>
      <p:ext uri="{19B8F6BF-5375-455C-9EA6-DF929625EA0E}">
        <p15:presenceInfo xmlns:p15="http://schemas.microsoft.com/office/powerpoint/2012/main" xmlns="" userId="S-1-5-21-1207783550-2075000910-922709458-189216" providerId="AD"/>
      </p:ext>
    </p:extLst>
  </p:cmAuthor>
  <p:cmAuthor id="3" name="Bender, Cristel (CDC/DDID/NCEZID/DGMQ)" initials="BC(" lastIdx="4" clrIdx="2">
    <p:extLst>
      <p:ext uri="{19B8F6BF-5375-455C-9EA6-DF929625EA0E}">
        <p15:presenceInfo xmlns:p15="http://schemas.microsoft.com/office/powerpoint/2012/main" xmlns="" userId="S::prp7@cdc.gov::446a2aca-766d-40de-a68f-3a44d1e644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1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78995" autoAdjust="0"/>
  </p:normalViewPr>
  <p:slideViewPr>
    <p:cSldViewPr snapToGrid="0">
      <p:cViewPr>
        <p:scale>
          <a:sx n="64" d="100"/>
          <a:sy n="64" d="100"/>
        </p:scale>
        <p:origin x="-2320" y="-6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i="0" baseline="0" dirty="0" smtClean="0"/>
              <a:t>Aprendemos sobre os tipos específicos de EPI de que um PDE necessita, e também como verificar os níveis de prontidão para a sua estocagem. Agora vamos discutir a parte mais importante de como </a:t>
            </a:r>
            <a:r>
              <a:rPr lang="pt-BR" i="0" baseline="0" dirty="0" smtClean="0"/>
              <a:t>colocar ou remover com </a:t>
            </a:r>
            <a:r>
              <a:rPr lang="pt-BR" i="0" baseline="0" dirty="0" smtClean="0"/>
              <a:t>segurança o EPI. </a:t>
            </a:r>
          </a:p>
          <a:p>
            <a:endParaRPr lang="pt-BR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66988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O passo 1 não é vestir nada - é lavar as mãos! Verá este passo novamente no final, quando estivermos a tirar o EPI.</a:t>
            </a:r>
          </a:p>
          <a:p>
            <a:endParaRPr lang="pt-BR" dirty="0" smtClean="0"/>
          </a:p>
          <a:p>
            <a:r>
              <a:rPr lang="pt-BR" dirty="0" smtClean="0"/>
              <a:t>É preferível que lave as mãos com água e sabão, embora se não estiver disponível, o higienizador de mãos funcione.</a:t>
            </a:r>
          </a:p>
          <a:p>
            <a:endParaRPr lang="pt-BR" dirty="0" smtClean="0"/>
          </a:p>
          <a:p>
            <a:r>
              <a:rPr lang="pt-BR" dirty="0" smtClean="0"/>
              <a:t>Certifique-se de que as suas mãos estão completamente secas antes de seguir em frente.</a:t>
            </a:r>
          </a:p>
          <a:p>
            <a:endParaRPr lang="pt-BR" dirty="0" smtClean="0"/>
          </a:p>
          <a:p>
            <a:r>
              <a:rPr lang="pt-BR" dirty="0" smtClean="0"/>
              <a:t>Aconselhamos também que remova quaisquer jóias, tais como anéis, antes de calçar luvas, pois o anel pode provocar o rasgamento da luva.</a:t>
            </a:r>
          </a:p>
          <a:p>
            <a:endParaRPr lang="pt-BR" dirty="0" smtClean="0"/>
          </a:p>
          <a:p>
            <a:r>
              <a:rPr lang="pt-BR" dirty="0" smtClean="0"/>
              <a:t>Não vamos demonstrar esta tarefa em detalhe, mas por favor lembrem-se de o fazer sempre.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018119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Agora entramos no efectivamente no acto de vestir-se.  </a:t>
            </a:r>
          </a:p>
          <a:p>
            <a:endParaRPr lang="pt-BR" dirty="0" smtClean="0"/>
          </a:p>
          <a:p>
            <a:r>
              <a:rPr lang="pt-BR" dirty="0" smtClean="0"/>
              <a:t>Como mencionámos anteriormente, uma bata é sobretudo utilizada durante exames mais completos, tais como exames secundários. Nem sempre é durante as exames primários, embora se souber com antecedência que alguém está a sangrar ou a vomitar, por favor considere a sua utilização mesmo durante uma avaliação primária. Lembre-se disto quando estiver a ser testado mais tarde hoje, e nós damos-lhe um cenário. Há algumas situações em que precisa de uma bata, e outras em que não precisa.</a:t>
            </a:r>
          </a:p>
          <a:p>
            <a:endParaRPr lang="pt-BR" dirty="0" smtClean="0"/>
          </a:p>
          <a:p>
            <a:r>
              <a:rPr lang="pt-BR" dirty="0" smtClean="0"/>
              <a:t>Agora os facilitadores irão demonstrar como veste-se</a:t>
            </a:r>
            <a:r>
              <a:rPr lang="pt-BR" baseline="0" dirty="0" smtClean="0"/>
              <a:t> </a:t>
            </a:r>
            <a:r>
              <a:rPr lang="pt-BR" dirty="0" smtClean="0"/>
              <a:t>uma bata. Irei instruí-los verbalmente em cada passo.</a:t>
            </a:r>
          </a:p>
          <a:p>
            <a:endParaRPr lang="en-US" dirty="0" smtClean="0"/>
          </a:p>
          <a:p>
            <a:r>
              <a:rPr lang="pt-BR" i="0" baseline="0" dirty="0" smtClean="0"/>
              <a:t>Primeiro precisam de apanhar uma bata e inspeccioná-la para detectar quaisquer buracos ou rasgões.  O facilitador pega na bata e inspecciona.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Em seguida, se a bata estiver livre de rasgões, colocam um braço de cada vez nos orifícios do braço, observando que a bata deve ser apertada nas costas. O facilitador pega na bata e insere os braços, tentando apertar nas costas.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Mas e se a pessoa não conseguir chegar às costas para atar a bata? É aqui que um "amigo" pode ser útil, sobre o qual falaremos em breve. Peça ao facilitador para pedir ao segundo facilitador que ajude a atar os laços. Agora, é importante que o seu “amigo" também tenha realizado o passo 1, que foi o quê? Permitir que a classe responda. Sim, lavar as mãos.</a:t>
            </a:r>
          </a:p>
          <a:p>
            <a:endParaRPr lang="en-US" i="0" baseline="0" dirty="0"/>
          </a:p>
          <a:p>
            <a:endParaRPr lang="en-US" i="0" baseline="0" dirty="0"/>
          </a:p>
          <a:p>
            <a:r>
              <a:rPr lang="en-US" i="1" baseline="0" dirty="0"/>
              <a:t> </a:t>
            </a:r>
            <a:endParaRPr lang="en-US" i="0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142141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Muito bem, 3º passo. Agora, como discutimos anteriormente, o uso do respirador depende definitivamente da situação. São normalmente utilizados numa avaliação secundária ou triagem, particularmente se houver uma ameaça de doença infecciosa, mas pode haver a possibilidade de o utilizar também durante uma avaliação primária, se suspeitar que é necessário na altura.</a:t>
            </a:r>
          </a:p>
          <a:p>
            <a:endParaRPr lang="pt-BR" dirty="0" smtClean="0"/>
          </a:p>
          <a:p>
            <a:r>
              <a:rPr lang="pt-BR" dirty="0" smtClean="0"/>
              <a:t>Vamos ter um dos nossos facilitadores a demonstrar como colocar uma máscara respiratória.</a:t>
            </a:r>
          </a:p>
          <a:p>
            <a:endParaRPr lang="pt-BR" dirty="0" smtClean="0"/>
          </a:p>
          <a:p>
            <a:r>
              <a:rPr lang="pt-BR" dirty="0" smtClean="0"/>
              <a:t>Mas antes de o fazermos, quem me poderá dizer as diferenças entre um respirador e uma máscara facial? Revimos isto hoje cedo. Permita respostas.</a:t>
            </a:r>
            <a:endParaRPr lang="en-US" i="1" baseline="0" dirty="0"/>
          </a:p>
          <a:p>
            <a:r>
              <a:rPr lang="en-US" i="1" baseline="0" dirty="0"/>
              <a:t>	</a:t>
            </a:r>
          </a:p>
          <a:p>
            <a:r>
              <a:rPr lang="pt-BR" i="0" u="none" baseline="0" dirty="0" smtClean="0"/>
              <a:t>A diferença é que um respirador é a melhor maneira de proteger VOCÊ de inalar pequenas partículas de germes, mas uma máscara cirúrgica é a melhor maneira de proteger uma pessoa doente de expulsar ou partilhar esses germes com outros. </a:t>
            </a:r>
          </a:p>
          <a:p>
            <a:endParaRPr lang="pt-BR" i="0" u="none" baseline="0" dirty="0" smtClean="0"/>
          </a:p>
          <a:p>
            <a:r>
              <a:rPr lang="pt-BR" i="0" u="none" baseline="0" dirty="0" smtClean="0"/>
              <a:t>(Peça ao segundo facilitador que demonstre os passos para usar uma N95 e uma verificação de selagem). Pedir aos participantes para reverem no manual como se faz a verificação do selo do utilizador. </a:t>
            </a:r>
          </a:p>
          <a:p>
            <a:r>
              <a:rPr lang="pt-BR" i="0" u="none" baseline="0" dirty="0" smtClean="0"/>
              <a:t>	</a:t>
            </a:r>
          </a:p>
          <a:p>
            <a:pPr marL="228600" indent="-228600">
              <a:buAutoNum type="arabicPeriod"/>
            </a:pPr>
            <a:r>
              <a:rPr lang="pt-BR" i="0" u="none" baseline="0" dirty="0" smtClean="0"/>
              <a:t>Está limpo? Primeiro inspeccionar o respirador. Está limpo? Existem rasgões visíveis, danos, ou desgaste? Em caso afirmativo, elimine o respirador. Se o respirador vier plano, abrir completamente as dobras.</a:t>
            </a:r>
          </a:p>
          <a:p>
            <a:pPr marL="228600" indent="-228600">
              <a:buFont typeface="+mj-lt"/>
              <a:buAutoNum type="arabicPeriod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Está a funcionar correctamente? Usando uma mão, coloque o respirador no seu rosto. 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nariz deve ser segurado pela ponta dos dedos e as faixas de cabeça devem ser penduradas livremente. Não toque no interior do respirador se o conseguir evitar.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nariz deve cobrir a ponte do nariz e a parte inferior do respirador deve tapar-lhe o queixo.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Puxe a correia superior por</a:t>
            </a:r>
            <a:r>
              <a:rPr lang="pt-B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cima d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cabeça, esta deve repousar acima das orelhas.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Puxe a correia inferior por</a:t>
            </a:r>
            <a:r>
              <a:rPr lang="pt-B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cima d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cabeça, à volta do pescoço, e abaixo das orelhas.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Não cruze as correias.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Certifique-se de que a sua boca e nariz estão totalmente cobertos pelo respirador - não deve haver folgas sob o queixo ou à volta do nariz.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Molde a tira do nariz ao nariz - comece pela ponta do nariz e deslize as pontas dos dedos pela parte superior da máscara para assegurar um ajuste apertado</a:t>
            </a:r>
          </a:p>
          <a:p>
            <a:pPr marL="685800" lvl="1" indent="-228600">
              <a:buFont typeface="+mj-lt"/>
              <a:buAutoNum type="arabicPeriod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Será que serve? Cobrir a superfície do respirador com as mãos.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Pressão positiva - exalar suavemente. O N95 expande-se ligeiramente?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Pressão negativa - respirar rapida e profundamente. O N95 é inserido levemente?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Há fugas de ar à volta dos olhos? À volta do queixo? 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Consegue sentir os cheiros exteriores?</a:t>
            </a:r>
          </a:p>
          <a:p>
            <a:pPr marL="685800" lvl="1" indent="-228600">
              <a:buFont typeface="+mj-lt"/>
              <a:buAutoNum type="arabicPeriod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sim, para durar duas perguntas - reajuste e tente novamente. Se ainda houver fugas, terá de experimentar um N95 de tamanho diferente, se disponível.</a:t>
            </a:r>
          </a:p>
          <a:p>
            <a:pPr marL="685800" lvl="1" indent="-228600">
              <a:buFont typeface="+mj-lt"/>
              <a:buAutoNum type="arabicPeriod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+mj-lt"/>
              <a:buNone/>
            </a:pPr>
            <a:r>
              <a:rPr lang="pt-BR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Consegue pensar numa situação em que um N95 não funcione? (Espere por respostas - Possíveis respostas poderiam incluir - quando o tamanho estiver incorrecto, quando alguém tiver pêlos faciais ou jóias que impeçam o respirador de selar correctamente, etc.)</a:t>
            </a:r>
          </a:p>
          <a:p>
            <a:pPr marL="0" lvl="0" indent="0">
              <a:buFont typeface="+mj-lt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41082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982086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 seguir falaremos</a:t>
            </a:r>
            <a:r>
              <a:rPr lang="pt-BR" baseline="0" dirty="0" smtClean="0"/>
              <a:t> da nossa viseira</a:t>
            </a:r>
            <a:r>
              <a:rPr lang="pt-BR" dirty="0" smtClean="0"/>
              <a:t>, ou dos nossos óculos de protecção. Como se deve lembrar esta manhã, os óculos de protecção ou a viseira não são necessários durante exames primários, uma vez que muito provavelmente não terá acesso aos mesmos. Poderá utilizá-los em exames secundários se o derrame de fluidos corporais for uma preocupação.</a:t>
            </a:r>
          </a:p>
          <a:p>
            <a:endParaRPr lang="pt-BR" dirty="0" smtClean="0"/>
          </a:p>
          <a:p>
            <a:r>
              <a:rPr lang="pt-BR" dirty="0" smtClean="0"/>
              <a:t>Vamos primeiro usar a viseira. A viseira deve ter uma faixa para a cabeça</a:t>
            </a:r>
            <a:r>
              <a:rPr lang="pt-BR" baseline="0" dirty="0" smtClean="0"/>
              <a:t> inclusa</a:t>
            </a:r>
            <a:r>
              <a:rPr lang="pt-BR" dirty="0" smtClean="0"/>
              <a:t>. Primeiro coloque a viseira na sua cara e prenda a faixa da cabeça na testa. (O facilitador fixa a máscara facial). </a:t>
            </a:r>
          </a:p>
          <a:p>
            <a:endParaRPr lang="en-US" i="1" baseline="0" dirty="0"/>
          </a:p>
          <a:p>
            <a:r>
              <a:rPr lang="pt-BR" i="0" u="none" baseline="0" dirty="0" smtClean="0"/>
              <a:t>A seguir, vamos usar os óculos de protecção. Encontre a faixa dos óculos e puxe-os sobre a cabeça, assegurando um ajuste apertado. Poderá ter de ajustar as tiras para se ajustarem à sua cabeça. (O facilitador puxa a faixa dos óculos de protecção sobre a cabeça, mas a faixa é propositadamente grande. Utilizam barras deslizantes na correia para tornar a faixa mais pequena para caber). </a:t>
            </a:r>
          </a:p>
          <a:p>
            <a:endParaRPr lang="en-US" i="1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83942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Por último, mas não menos importante, as luvas! São usadas em todos os encontros com pessoas doentes, quer seja a primeira vez que as vê - iniciais ou primárias - ou numa avaliação mais completa. </a:t>
            </a:r>
          </a:p>
          <a:p>
            <a:endParaRPr lang="pt-BR" dirty="0" smtClean="0"/>
          </a:p>
          <a:p>
            <a:r>
              <a:rPr lang="pt-BR" dirty="0" smtClean="0"/>
              <a:t>Calçar luvas é mais fácil do que tirá-las... lembre-se disto! Também é bom recordar o tamanho da sua luva. Todos temos tamanhos de mãos diferentes, por isso vamos certificar-nos de que cada um de vós sabe o tamanho da sua luva antes de sair. O ideal é que tenham acesso a esse tamanho de luva.</a:t>
            </a:r>
          </a:p>
          <a:p>
            <a:endParaRPr lang="pt-BR" dirty="0" smtClean="0"/>
          </a:p>
          <a:p>
            <a:r>
              <a:rPr lang="pt-BR" dirty="0" smtClean="0"/>
              <a:t>Vou agora pedir aos nossos dois facilitadores que coloquem luvas. Olhem para eles para inserir as mãos nas luvas (os facilitadores fazem-no) e depois estendam a luva para se certificarem de cobrir a área do pulso da sua bata (os facilitadores fazem-no). Isto para garantir que não tem áreas da sua pele descobertas.</a:t>
            </a:r>
          </a:p>
          <a:p>
            <a:endParaRPr lang="en-US" i="0" baseline="0" dirty="0" smtClean="0"/>
          </a:p>
          <a:p>
            <a:r>
              <a:rPr lang="pt-BR" i="0" baseline="0" dirty="0" smtClean="0"/>
              <a:t>Se não estiver a usar uma bata, pense apenas em estender a luva até ao pulso, ou a área onde normalmente usaria um relógio.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E como a remoção das luvas é muito difícil, vamos agora dar-lhe um pouco de prática extra. Distribua luvas a todos. Vá em frente e calce-as, e mantenha-as calçadas durante alguns minutos.</a:t>
            </a:r>
          </a:p>
          <a:p>
            <a:endParaRPr lang="en-US" i="0" baseline="0" dirty="0"/>
          </a:p>
          <a:p>
            <a:r>
              <a:rPr lang="en-US" i="0" baseline="0" dirty="0" err="1" smtClean="0"/>
              <a:t>Isto</a:t>
            </a:r>
            <a:r>
              <a:rPr lang="en-US" i="0" baseline="0" dirty="0" smtClean="0"/>
              <a:t> complete </a:t>
            </a:r>
            <a:r>
              <a:rPr lang="en-US" i="0" baseline="0" dirty="0" err="1" smtClean="0"/>
              <a:t>nossas</a:t>
            </a:r>
            <a:r>
              <a:rPr lang="en-US" i="0" baseline="0" dirty="0" smtClean="0"/>
              <a:t> </a:t>
            </a:r>
            <a:r>
              <a:rPr lang="en-US" i="0" baseline="0" dirty="0" err="1" smtClean="0"/>
              <a:t>demonstrações</a:t>
            </a:r>
            <a:r>
              <a:rPr lang="en-US" i="0" baseline="0" dirty="0" smtClean="0"/>
              <a:t> de </a:t>
            </a:r>
            <a:r>
              <a:rPr lang="en-US" i="0" baseline="0" dirty="0" err="1" smtClean="0"/>
              <a:t>como</a:t>
            </a:r>
            <a:r>
              <a:rPr lang="en-US" i="0" baseline="0" dirty="0" smtClean="0"/>
              <a:t> </a:t>
            </a:r>
            <a:r>
              <a:rPr lang="en-US" i="0" baseline="0" dirty="0" err="1" smtClean="0"/>
              <a:t>vestir</a:t>
            </a:r>
            <a:r>
              <a:rPr lang="en-US" i="0" baseline="0" dirty="0" smtClean="0"/>
              <a:t> o EPI. Mas, agora…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395237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Devem removê-lo, ou tirá-lo! </a:t>
            </a:r>
          </a:p>
          <a:p>
            <a:endParaRPr lang="pt-BR" dirty="0" smtClean="0"/>
          </a:p>
          <a:p>
            <a:r>
              <a:rPr lang="pt-BR" dirty="0" smtClean="0"/>
              <a:t>Os erros de remoção podem causar-lhe exposição, mas mesmo que o faça a 100%, se o fizer de forma incorrecta, expõe-se a si próprio. Isto acontece porque pode ter sido exposto a germes ou fluidos corporais durante um exame de risco de passageiro doente, e ao remover incorrectamente o seu EPI, pode derramar acidentalmente parte disso na sua pele nua. Siga estes passos exactamente para se certificar de que isto</a:t>
            </a:r>
            <a:r>
              <a:rPr lang="pt-BR" baseline="0" dirty="0" smtClean="0"/>
              <a:t> </a:t>
            </a:r>
            <a:r>
              <a:rPr lang="pt-BR" dirty="0" smtClean="0"/>
              <a:t>não acontece. 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987543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Note-se que estes passos estão na ordem exactamente oposta a dos passos para</a:t>
            </a:r>
            <a:r>
              <a:rPr lang="pt-BR" baseline="0" dirty="0" smtClean="0"/>
              <a:t> vestir-se</a:t>
            </a:r>
            <a:r>
              <a:rPr lang="pt-BR" dirty="0" smtClean="0"/>
              <a:t>. É uma boa maneira de recordar a ordem dos acontecimentos!</a:t>
            </a:r>
          </a:p>
          <a:p>
            <a:endParaRPr lang="pt-BR" dirty="0" smtClean="0"/>
          </a:p>
          <a:p>
            <a:r>
              <a:rPr lang="pt-BR" dirty="0" smtClean="0"/>
              <a:t>Ao remover o EPI, é preciso lembrar que o exterior das suas luvas está contaminado - elas estão cobertas de germes. Pensemos no pior cenário - eles estão cobertos com fluidos corporais como sangue, vómitos, ou fezes. Nesse caso, é muito fácil e horripilante ver exactamente quando comete um erro e se apanha germes em cima de si. </a:t>
            </a:r>
          </a:p>
          <a:p>
            <a:endParaRPr lang="pt-BR" dirty="0" smtClean="0"/>
          </a:p>
          <a:p>
            <a:r>
              <a:rPr lang="pt-BR" dirty="0" smtClean="0"/>
              <a:t>Portanto, é isso que vamos fazer. Vamos agora tornar as coisas um pouco mais difíceis para os nossos facilitadores/demonstradores, porque vamos imitar suas batas e as suas luvas a serem contaminados..... com ketchup. Deitar ketchup sobre luvas e bata.</a:t>
            </a:r>
          </a:p>
          <a:p>
            <a:endParaRPr lang="en-US" i="1" baseline="0" dirty="0"/>
          </a:p>
          <a:p>
            <a:r>
              <a:rPr lang="pt-BR" i="0" baseline="0" dirty="0" smtClean="0"/>
              <a:t>O exterior das suas luvas está agora definitivamente contaminado.  Pode não ter ketchup nas suas luvas, mas pense como se tivesse. Siga estes passos juntamente com os nossos manifestantes.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Vejamos como as retiram.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O primeiro passo é usar uma das suas mãos com luvas para agarrar a zona da palma da sua outra mão com luvas. Peça aos facilitadores para o fazerem, certificando-se de que agarram a zona da palma da sua mão.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A seguir, deslizem cuidadosamente a primeira luva. Peça ao facilitador para deslizar a luva.</a:t>
            </a:r>
          </a:p>
          <a:p>
            <a:endParaRPr lang="en-US" i="1" baseline="0" dirty="0"/>
          </a:p>
          <a:p>
            <a:r>
              <a:rPr lang="pt-BR" i="0" baseline="0" dirty="0" smtClean="0"/>
              <a:t>Uma luva foi retirada, mas não a deites fora! Segure a luva removida na mão que ainda tem a luva posta. O facilitador segura a luva na mão com a luva. 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Este é o passo mais difícil. Use os dedos da mão sem a luva para deslizar cuidadosamente um dedo dentro do pulso da sua luva restante. Tire essa luva enquanto puxa esta luva sobre a outra luva da sua mão. Ambas as luvas devem agora acabar de dentro para fora depois de terem sido retiradas. Peça ao facilitador que o faça e repita esses passos em voz alta para os participantes. 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Agora deve ter duas mãos limpas. </a:t>
            </a:r>
            <a:endParaRPr lang="pt-BR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014104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 seguir,</a:t>
            </a:r>
            <a:r>
              <a:rPr lang="pt-BR" baseline="0" dirty="0" smtClean="0"/>
              <a:t> retire seus óculos de protecção ou viseira. </a:t>
            </a:r>
            <a:r>
              <a:rPr lang="pt-BR" dirty="0" smtClean="0"/>
              <a:t>Lembre-se de que as superfícies exteriores destes estão provavelmente contaminadas. Se por alguma razão durante este processo as suas mãos alguma vez ficarem contaminadas, pare o que está a fazer e lave-as.  </a:t>
            </a:r>
          </a:p>
          <a:p>
            <a:endParaRPr lang="pt-BR" dirty="0" smtClean="0"/>
          </a:p>
          <a:p>
            <a:r>
              <a:rPr lang="pt-BR" dirty="0" smtClean="0"/>
              <a:t>Aqui, comece por levantar a correia traseira do seu escudo ou óculos de protecção, que está na parte de trás da sua cabeça. Peça ao facilitador para executar este passo.  </a:t>
            </a:r>
          </a:p>
          <a:p>
            <a:endParaRPr lang="pt-BR" dirty="0" smtClean="0"/>
          </a:p>
          <a:p>
            <a:r>
              <a:rPr lang="pt-BR" dirty="0" smtClean="0"/>
              <a:t>Estes EPI podem tecnicamente ser reutilizados, mas se houver muitos contaminantes neles ou se estiverem muito danificados, deite-os fora num recipiente de risco biológico. Mesmo que pareçam limpos, é provável que ainda estejam contaminados, e precisarão de ser limpos. </a:t>
            </a:r>
          </a:p>
          <a:p>
            <a:endParaRPr lang="pt-BR" dirty="0" smtClean="0"/>
          </a:p>
          <a:p>
            <a:r>
              <a:rPr lang="pt-BR" dirty="0" smtClean="0"/>
              <a:t>Lembre-se de que as superfícies exteriores destes estão provavelmente contaminadas. Se por alguma razão durante este processo as suas mãos alguma vez ficarem contaminadas, pare o que está a fazer e lave-as.  </a:t>
            </a:r>
          </a:p>
          <a:p>
            <a:endParaRPr lang="pt-BR" dirty="0" smtClean="0"/>
          </a:p>
          <a:p>
            <a:r>
              <a:rPr lang="pt-BR" dirty="0" smtClean="0"/>
              <a:t>Aqui, comece por levantar a correia traseira da</a:t>
            </a:r>
            <a:r>
              <a:rPr lang="pt-BR" baseline="0" dirty="0" smtClean="0"/>
              <a:t> sua viseira ou dos óculos de protecção</a:t>
            </a:r>
            <a:r>
              <a:rPr lang="pt-BR" dirty="0" smtClean="0"/>
              <a:t>, que está na parte de trás da sua cabeça. Peça ao facilitador para executar este passo.  </a:t>
            </a:r>
          </a:p>
          <a:p>
            <a:endParaRPr lang="pt-BR" dirty="0" smtClean="0"/>
          </a:p>
          <a:p>
            <a:r>
              <a:rPr lang="pt-BR" dirty="0" smtClean="0"/>
              <a:t>Estes EPI podem tecnicamente ser reutilizados, mas se houver muitos contaminantes neles ou se estiverem muito danificados, deite-os fora num recipiente de risco biológico. Mesmo que pareçam limpos, é provável que ainda estejam contaminados, e precisarão de ser limpos.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47657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Agora estamos a retirar a nossa bata que estava contaminada com todo o ketchup. Mais uma vez, tal como antes, se as suas mãos ficarem contaminadas nesta etapa, lave-as imediatamente.</a:t>
            </a:r>
          </a:p>
          <a:p>
            <a:endParaRPr lang="pt-BR" dirty="0" smtClean="0"/>
          </a:p>
          <a:p>
            <a:r>
              <a:rPr lang="pt-BR" dirty="0" smtClean="0"/>
              <a:t>Comece por alcançar nas costas e desamarrar as ataduras, mas certifique-se de alcançar os braços bem alto para não terem as mangas contaminadas a atingir o corpo. </a:t>
            </a:r>
            <a:r>
              <a:rPr lang="pt-BR" i="1" dirty="0" smtClean="0"/>
              <a:t>Peça ao facilitador que o faça, partilhando verbalmente a forma como estão a levantar os braços para evitar esta contaminação. </a:t>
            </a:r>
          </a:p>
          <a:p>
            <a:endParaRPr lang="pt-BR" i="1" baseline="0" dirty="0" smtClean="0"/>
          </a:p>
          <a:p>
            <a:r>
              <a:rPr lang="pt-BR" i="0" baseline="0" dirty="0" smtClean="0"/>
              <a:t>Ainda não terminou! Certifique-se de dobrar a bata para dentro de um maço, certifique-se de que o interior da bata está do lado de fora - e descarte-a num recipiente de resíduos. Peça ao facilitador que execute este passo como indicado.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3000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i="0" baseline="0" dirty="0" smtClean="0"/>
              <a:t>Os nossos objectivos de aprendizagem são curtos para este módulo, e resumem-se a isto - como posso </a:t>
            </a:r>
            <a:r>
              <a:rPr lang="pt-BR" i="0" baseline="0" dirty="0" smtClean="0"/>
              <a:t>colocar e remover </a:t>
            </a:r>
            <a:r>
              <a:rPr lang="pt-BR" i="0" baseline="0" dirty="0" smtClean="0"/>
              <a:t>o EPI correctamente e em segurança?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Discutiremos porque é que isto é tão importante, bem como a ordem correcta dos passos a seguir. 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Iremos até demonstrar isso consigo, e acompanhá-lo-emos através desses passos.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Falaremos sobre o "sistema de amigo" para </a:t>
            </a:r>
            <a:r>
              <a:rPr lang="pt-BR" i="0" baseline="0" dirty="0" smtClean="0"/>
              <a:t>colocar e remover </a:t>
            </a:r>
            <a:r>
              <a:rPr lang="pt-BR" i="0" baseline="0" dirty="0" smtClean="0"/>
              <a:t>o EPI, e praticaremos isso também.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Dar-lhe-emos a oportunidade de </a:t>
            </a:r>
            <a:r>
              <a:rPr lang="pt-BR" i="0" baseline="0" dirty="0" smtClean="0"/>
              <a:t>colocar e remover </a:t>
            </a:r>
            <a:r>
              <a:rPr lang="pt-BR" i="0" baseline="0" dirty="0" smtClean="0"/>
              <a:t>o EPI. Vamos executá-lo por si mais uma vez, e depois avaliaremos como você faz, através da utilização da lista de verificação.</a:t>
            </a:r>
            <a:endParaRPr lang="en-US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3168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Agora removemos as nossas máscaras faciais, que são os nossos respiradores ou máscaras cirúrgicas. Não toque na frente da máscara ou do respirador - lembre-se disto, pois está contaminada! </a:t>
            </a:r>
          </a:p>
          <a:p>
            <a:endParaRPr lang="pt-BR" dirty="0" smtClean="0"/>
          </a:p>
          <a:p>
            <a:r>
              <a:rPr lang="pt-BR" dirty="0" smtClean="0"/>
              <a:t>As máscaras cirúrgicas devem ter duas amarras. Primeiro segurar as inferiores,</a:t>
            </a:r>
            <a:r>
              <a:rPr lang="pt-BR" baseline="0" dirty="0" smtClean="0"/>
              <a:t> e depois as superiores</a:t>
            </a:r>
            <a:r>
              <a:rPr lang="pt-BR" dirty="0" smtClean="0"/>
              <a:t>, para remover a máscara,</a:t>
            </a:r>
            <a:r>
              <a:rPr lang="pt-BR" baseline="0" dirty="0" smtClean="0"/>
              <a:t> </a:t>
            </a:r>
            <a:r>
              <a:rPr lang="pt-BR" dirty="0" smtClean="0"/>
              <a:t>prestando especial atenção a não tocar na frente. Pedir ao facilitador que execute esta tarefa</a:t>
            </a:r>
            <a:r>
              <a:rPr lang="pt-BR" baseline="0" dirty="0" smtClean="0"/>
              <a:t> que fale do passo-a-passo</a:t>
            </a:r>
            <a:r>
              <a:rPr lang="pt-BR" dirty="0" smtClean="0"/>
              <a:t>, para garantir que a frente da máscara não é tocada.</a:t>
            </a:r>
          </a:p>
          <a:p>
            <a:endParaRPr lang="en-US" i="0" baseline="0" dirty="0" smtClean="0"/>
          </a:p>
          <a:p>
            <a:r>
              <a:rPr lang="pt-BR" i="0" baseline="0" dirty="0" smtClean="0"/>
              <a:t>Se tiver um respirador, muito provavelmente um N95, retire puxando primeiro a correia inferior sobre a parte de trás da cabeça, seguida da correia superior. Não largue a correia superior, pois está agora a usá-la para segurar o respirador. Peça ao facilitador para executar esta tarefa, falando em voz alta ao tirar primeiro a correia inferior, depois a correia superior.</a:t>
            </a:r>
          </a:p>
          <a:p>
            <a:endParaRPr lang="pt-BR" i="0" baseline="0" dirty="0" smtClean="0"/>
          </a:p>
          <a:p>
            <a:r>
              <a:rPr lang="pt-BR" i="0" baseline="0" dirty="0" smtClean="0"/>
              <a:t>Finalmente, descarte a máscara num recipiente de resíduos. Lembre-se de apenas tocar nas correias ao fazer isto.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233027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E o último passo aqui é o primeiro passo em “vestir-se”.... Lave suas mãos! Esta é uma repetição do primeiro slide, mas é muito importante lembrar!!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375501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Antes de nos dividirmos em grupos para a prática e avaliação do vestir-se</a:t>
            </a:r>
            <a:r>
              <a:rPr lang="pt-BR" baseline="0" dirty="0" smtClean="0"/>
              <a:t> e tirar a roupa</a:t>
            </a:r>
            <a:r>
              <a:rPr lang="pt-BR" dirty="0" smtClean="0"/>
              <a:t>, vamos discutir o sistema de amigos.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194362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O sistema de amigos é uma forma de ajudar os seus colegas a </a:t>
            </a:r>
            <a:r>
              <a:rPr lang="pt-BR" dirty="0" smtClean="0"/>
              <a:t>colocar e remover</a:t>
            </a:r>
            <a:r>
              <a:rPr lang="pt-BR" baseline="0" dirty="0" smtClean="0"/>
              <a:t> </a:t>
            </a:r>
            <a:r>
              <a:rPr lang="pt-BR" baseline="0" dirty="0" smtClean="0"/>
              <a:t>o </a:t>
            </a:r>
            <a:r>
              <a:rPr lang="pt-BR" dirty="0" smtClean="0"/>
              <a:t>EPI. Uma pessoa pode ajudar outra, particularmente se a pessoa que está a ajudar tiver a responsabilidade principal de cuidar de uma pessoa doente. </a:t>
            </a:r>
          </a:p>
          <a:p>
            <a:endParaRPr lang="pt-BR" dirty="0" smtClean="0"/>
          </a:p>
          <a:p>
            <a:r>
              <a:rPr lang="pt-BR" dirty="0" smtClean="0"/>
              <a:t>Para além de ajudar a vestir o EPI, um "amigo" pode inspeccionar esse EPI para certificar-se</a:t>
            </a:r>
            <a:r>
              <a:rPr lang="pt-BR" baseline="0" dirty="0" smtClean="0"/>
              <a:t> </a:t>
            </a:r>
            <a:r>
              <a:rPr lang="pt-BR" dirty="0" smtClean="0"/>
              <a:t>que não existem rasgõess ou buracos no EPI para garantir a máxima cobertura.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524358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147610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i="1" noProof="0" dirty="0" smtClean="0"/>
              <a:t>Consultar o guia do facilitador</a:t>
            </a:r>
            <a:r>
              <a:rPr lang="pt-PT" i="1" baseline="0" noProof="0" dirty="0" smtClean="0"/>
              <a:t> para mais detalhes sobre esta actividade. </a:t>
            </a:r>
          </a:p>
          <a:p>
            <a:endParaRPr lang="pt-PT" i="1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3803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Vamos rever porque é que isto é tão importante.</a:t>
            </a:r>
          </a:p>
          <a:p>
            <a:endParaRPr lang="pt-BR" dirty="0" smtClean="0"/>
          </a:p>
          <a:p>
            <a:r>
              <a:rPr lang="pt-BR" dirty="0" smtClean="0"/>
              <a:t>O EPI dá-lhe a melhor protecção possível contra as doenças. Como parte do seu trabalho, está regularmente exposto a pessoas doentes. Através da utilização adequada do EPI, pode diminuir a hipótese de ficar doente.</a:t>
            </a:r>
          </a:p>
          <a:p>
            <a:endParaRPr lang="pt-BR" dirty="0" smtClean="0"/>
          </a:p>
          <a:p>
            <a:r>
              <a:rPr lang="pt-BR" dirty="0" smtClean="0"/>
              <a:t>E ao reduzir a probabilidade de adoecer, está também a reduzir a probabilidade de que as pessoas à sua volta adoeçam.</a:t>
            </a:r>
          </a:p>
          <a:p>
            <a:endParaRPr lang="en-US" baseline="0" dirty="0"/>
          </a:p>
          <a:p>
            <a:r>
              <a:rPr lang="pt-BR" baseline="0" dirty="0" smtClean="0"/>
              <a:t>Mas o simples uso de EPI não é tudo. Tem de o usar e fazer na ordem certa, e assegurar-se de que o EPI está limpo e não rasgado. Se houver uma pequena falha no EPI, este não é eficaz. Existem múltiplos exemplos de propagação de doenças documentados quando o EPI não é usado correctamente. </a:t>
            </a:r>
          </a:p>
          <a:p>
            <a:endParaRPr lang="pt-BR" baseline="0" dirty="0" smtClean="0"/>
          </a:p>
          <a:p>
            <a:r>
              <a:rPr lang="pt-BR" baseline="0" dirty="0" smtClean="0"/>
              <a:t>Lembre-se de que ao </a:t>
            </a:r>
            <a:r>
              <a:rPr lang="pt-BR" baseline="0" dirty="0" smtClean="0"/>
              <a:t>colocar e remover </a:t>
            </a:r>
            <a:r>
              <a:rPr lang="pt-BR" baseline="0" dirty="0" smtClean="0"/>
              <a:t>o EPI deve ter cuidado com a contaminação cruzada. A forma como se veste o EPI é tão importante quanto a forma como se o tira. A contaminação cruzada pode levar à propagação de doenças com a mesma facilidade com que não se usa correctamente o EPI.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03236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Bata ou Avental protege o corpo e a roupa da transferência de germes pelo sangue e fluidos corporais. Nem todos protegem contra sangue e fluidos corporais - escolha um que seja resistente a fluidos ou à prova d’água. Pode ser descartável ou reutilizável.</a:t>
            </a:r>
          </a:p>
          <a:p>
            <a:r>
              <a:rPr lang="pt-BR" dirty="0" smtClean="0"/>
              <a:t>O descartável deve ser descartado quando danificado ou contaminado com sangue ou fluidos corporais.</a:t>
            </a:r>
          </a:p>
          <a:p>
            <a:r>
              <a:rPr lang="pt-BR" dirty="0" smtClean="0"/>
              <a:t>Reutilizável deve ser devidamente limpo e desinfectado quando contaminado ou antes de ser partilhado entre os utilizadores.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06313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noProof="0" dirty="0" smtClean="0"/>
              <a:t>Máscara cirúrgica (também conhecida como máscara facial)</a:t>
            </a:r>
          </a:p>
          <a:p>
            <a:r>
              <a:rPr lang="pt-PT" b="1" noProof="0" dirty="0" smtClean="0"/>
              <a:t>-</a:t>
            </a:r>
            <a:r>
              <a:rPr lang="pt-PT" b="0" noProof="0" dirty="0" smtClean="0"/>
              <a:t>As máscaras cirúrgicas são descartáveis e devem ser descartadas após cada encontro</a:t>
            </a:r>
          </a:p>
          <a:p>
            <a:r>
              <a:rPr lang="pt-PT" b="0" noProof="0" dirty="0" smtClean="0"/>
              <a:t>-Ajuste; as fugas ocorrem em torno das bordas da máscara quando o utente inala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noProof="0" dirty="0" smtClean="0"/>
              <a:t>Respirador N-95</a:t>
            </a:r>
          </a:p>
          <a:p>
            <a:r>
              <a:rPr lang="pt-PT" noProof="0" dirty="0" smtClean="0"/>
              <a:t>Necessita ser testado todos os anos </a:t>
            </a:r>
          </a:p>
          <a:p>
            <a:r>
              <a:rPr lang="pt-PT" noProof="0" dirty="0" smtClean="0"/>
              <a:t>Verificar o selo cada vez que o </a:t>
            </a:r>
            <a:r>
              <a:rPr lang="pt-PT" noProof="0" dirty="0" err="1" smtClean="0"/>
              <a:t>re</a:t>
            </a:r>
            <a:r>
              <a:rPr lang="pt-BR" dirty="0" smtClean="0"/>
              <a:t>spirador </a:t>
            </a:r>
            <a:r>
              <a:rPr lang="pt-BR" dirty="0" smtClean="0"/>
              <a:t>é doado</a:t>
            </a:r>
          </a:p>
          <a:p>
            <a:r>
              <a:rPr lang="pt-BR" dirty="0" smtClean="0"/>
              <a:t>Encaixe apertado; quando devidamente encaixado e vestido, ocorrem fugas mínimas em torno das arestas do respirador quando o utente inala</a:t>
            </a:r>
          </a:p>
          <a:p>
            <a:r>
              <a:rPr lang="pt-BR" dirty="0" smtClean="0"/>
              <a:t>Descartável e, idealmente, deve ser descartado após cada encontro</a:t>
            </a:r>
          </a:p>
          <a:p>
            <a:r>
              <a:rPr lang="pt-BR" dirty="0" smtClean="0"/>
              <a:t>Também deve ser descartado quando se torna danificado ou deformado; deixa de formar um selo eficaz no rosto; fica molhado ou visivelmente sujo; a respiração torna-se difícil; ou se ficar contaminado com sangue, secreções respiratórias ou nasais, ou outros fluidos corporais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0798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Versões descartáveis ou reutilizáveis disponíveis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viseiras descartáveis devem ser descartadas quando se danificam ou se ficam contaminadas com sangue ou fluidos corporais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óculos de protecção reutilizáveis e os escudos faciais devem ser devidamente limpos e desinfectados quando contaminados com sangue e fluidos corporais e entre utilizações partilhadas entre os utilizadores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pt-BR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8853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luvas são descartáveis e devem ser descartadas após cada encontro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Certifique-se de que as luvas cabem (estão disponíveis em diferentes tamanhos)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50021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 ser devidamente removido ao sair da área contaminada para evitar o transporte dos germes para outras áreas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Versões descartáveis ou reutilizáveis disponíveis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botas descartáveis ou as protecções de calçado devem ser descartadas quando se danificam ou se ficam contaminadas com sangue ou fluidos corporais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botas reutilizáveis devem ser devidamente limpas e desinfectadas quando contaminadas com sangue e fluidos corporais e entre utilizações partilhadas entre os utilizadores</a:t>
            </a: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7828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Agora vamos rever em pormenor os passos para vestir o EPI. Por favor, recorra à ajuda dos manuais</a:t>
            </a:r>
            <a:r>
              <a:rPr lang="pt-BR" baseline="0" dirty="0" smtClean="0"/>
              <a:t> </a:t>
            </a:r>
            <a:r>
              <a:rPr lang="pt-BR" dirty="0" smtClean="0"/>
              <a:t>de trabalho sobre como </a:t>
            </a:r>
            <a:r>
              <a:rPr lang="pt-BR" dirty="0" smtClean="0"/>
              <a:t>colocar e remover </a:t>
            </a:r>
            <a:r>
              <a:rPr lang="pt-BR" dirty="0" smtClean="0"/>
              <a:t>o EPI.</a:t>
            </a:r>
          </a:p>
          <a:p>
            <a:endParaRPr lang="pt-BR" dirty="0" smtClean="0"/>
          </a:p>
          <a:p>
            <a:r>
              <a:rPr lang="pt-BR" dirty="0" smtClean="0"/>
              <a:t>Chame 2 facilitadores adicionais para virem até à frente da sala. Vai também ver-nos a levar alguns pequenos vídeos dos nossos instrutores que realizam estas tarefas. </a:t>
            </a:r>
            <a:r>
              <a:rPr lang="pt-BR" i="1" dirty="0" smtClean="0"/>
              <a:t>Podemos tentar partilhá-los convosco após a formação. Peça ao videógrafo para vir à frente da sala e levar pequenos clips de 30 segundos a um minuto de cada passo.</a:t>
            </a:r>
          </a:p>
          <a:p>
            <a:endParaRPr lang="pt-BR" dirty="0" smtClean="0"/>
          </a:p>
          <a:p>
            <a:r>
              <a:rPr lang="pt-BR" dirty="0" smtClean="0"/>
              <a:t>(Nomes dos facilitadores) demonstrarão os passos de acção para vestir o EPI, e nós acompanhá-los-emos através de cada passo.</a:t>
            </a:r>
            <a:endParaRPr lang="en-US" dirty="0" smtClean="0"/>
          </a:p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31872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9CA243E-48ED-4522-BCD4-1E8A45931CAD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B6FC-6A88-441F-B529-9952FBB657B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602FF-BD80-4BA5-873D-2EAF4D4CE58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5035-6AB5-421A-B299-BAC8D7BCA4E2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D6A6-0E88-43CC-B46E-8EB9E349A1CF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8625-D862-4C4B-BD2E-0ACE90C1071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2766-10DF-44BF-BBB5-72CD556555D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7844-C5ED-45E6-B218-100506E2EC0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43C1F-BAB6-4805-8025-EA4F02F258F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630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9A5DE-364D-4624-8CC9-0BBEDE162FE6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408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E625-E89C-4561-A0AB-B52AFC24769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770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A6193-0BE1-4296-9705-6CE0AEEF927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565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2C89E-B455-4712-BD92-9B785A4FF93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73C8-8C52-430B-88D6-A59A36E66BE4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8FE6-E6A2-431F-9B26-37DED4DAB79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DAC56-18AE-4DAC-80C5-DED352E8375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C2382-08B2-4094-805F-11701A546E3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4DAF2F0-3E05-4C94-8783-29CF2CCA92E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3" y="2099733"/>
            <a:ext cx="10317909" cy="2677648"/>
          </a:xfrm>
        </p:spPr>
        <p:txBody>
          <a:bodyPr/>
          <a:lstStyle/>
          <a:p>
            <a:r>
              <a:rPr lang="pt-PT" b="1" dirty="0" smtClean="0"/>
              <a:t>Equipamento de Protecção Individual (EPI) no PDE: como colocar e remover o EPI</a:t>
            </a:r>
            <a:endParaRPr lang="pt-PT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79"/>
            <a:ext cx="8825658" cy="1612131"/>
          </a:xfrm>
        </p:spPr>
        <p:txBody>
          <a:bodyPr/>
          <a:lstStyle/>
          <a:p>
            <a:r>
              <a:rPr lang="pt-BR" dirty="0" smtClean="0"/>
              <a:t>PROGRAMA DE FORMAÇÃO DE FORMADORES</a:t>
            </a:r>
            <a:endParaRPr lang="en-US" dirty="0"/>
          </a:p>
          <a:p>
            <a:r>
              <a:rPr lang="en-US" dirty="0" smtClean="0"/>
              <a:t>[</a:t>
            </a:r>
            <a:r>
              <a:rPr lang="en-US" dirty="0" smtClean="0">
                <a:solidFill>
                  <a:srgbClr val="FF0000"/>
                </a:solidFill>
              </a:rPr>
              <a:t>Data</a:t>
            </a:r>
            <a:r>
              <a:rPr lang="en-US" dirty="0" smtClean="0"/>
              <a:t>]</a:t>
            </a:r>
            <a:endParaRPr lang="en-US" dirty="0"/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19378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063416"/>
            <a:ext cx="8761413" cy="706964"/>
          </a:xfrm>
        </p:spPr>
        <p:txBody>
          <a:bodyPr/>
          <a:lstStyle/>
          <a:p>
            <a:r>
              <a:rPr lang="en-US" dirty="0" smtClean="0"/>
              <a:t>1</a:t>
            </a:r>
            <a:r>
              <a:rPr lang="pt-BR" dirty="0"/>
              <a:t>º</a:t>
            </a:r>
            <a:r>
              <a:rPr lang="en-US" dirty="0" smtClean="0"/>
              <a:t> Passo: </a:t>
            </a:r>
            <a:r>
              <a:rPr lang="pt-PT" dirty="0" smtClean="0"/>
              <a:t>lavar as mãos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444" y="2402373"/>
            <a:ext cx="11187112" cy="3940175"/>
          </a:xfrm>
        </p:spPr>
        <p:txBody>
          <a:bodyPr>
            <a:normAutofit/>
          </a:bodyPr>
          <a:lstStyle/>
          <a:p>
            <a:r>
              <a:rPr lang="pt-PT" sz="2000" b="1" dirty="0" smtClean="0"/>
              <a:t>Para tudo — em exames primários, exames secundários, e a qualquer momento as mãos podem estar sujas!</a:t>
            </a:r>
          </a:p>
          <a:p>
            <a:r>
              <a:rPr lang="pt-PT" sz="2000" dirty="0" smtClean="0"/>
              <a:t>A boa higiene das mãos é a </a:t>
            </a:r>
            <a:r>
              <a:rPr lang="pt-PT" sz="2000" b="1" dirty="0" smtClean="0"/>
              <a:t>primeira</a:t>
            </a:r>
            <a:r>
              <a:rPr lang="pt-PT" sz="2000" dirty="0" smtClean="0"/>
              <a:t> e última linha de defesa contra a propagação de doenças</a:t>
            </a:r>
          </a:p>
          <a:p>
            <a:r>
              <a:rPr lang="pt-PT" sz="2000" dirty="0" smtClean="0"/>
              <a:t>Lavar com água e sabão durante pelo menos 20 segundos</a:t>
            </a:r>
          </a:p>
          <a:p>
            <a:pPr lvl="1"/>
            <a:r>
              <a:rPr lang="pt-PT" dirty="0" smtClean="0"/>
              <a:t>Se o sabão e a água não estiverem disponíveis, utilizar uma fricção manual à base de álcool </a:t>
            </a:r>
            <a:r>
              <a:rPr lang="pt-BR" dirty="0" smtClean="0"/>
              <a:t>(</a:t>
            </a:r>
            <a:r>
              <a:rPr lang="pt-BR" dirty="0"/>
              <a:t>contendo pelo menos 60% de álcool)</a:t>
            </a:r>
          </a:p>
          <a:p>
            <a:r>
              <a:rPr lang="pt-BR" sz="2000" dirty="0"/>
              <a:t>Se as mãos estiverem visivelmente sujas, lavar com sabão </a:t>
            </a:r>
          </a:p>
          <a:p>
            <a:r>
              <a:rPr lang="pt-BR" sz="2000" dirty="0"/>
              <a:t>     e água quente</a:t>
            </a:r>
          </a:p>
          <a:p>
            <a:r>
              <a:rPr lang="pt-BR" sz="2000" dirty="0"/>
              <a:t>Tirar jóias ou artigos que possam interferir </a:t>
            </a:r>
            <a:r>
              <a:rPr lang="pt-BR" sz="2000" dirty="0" smtClean="0"/>
              <a:t>com as </a:t>
            </a:r>
            <a:r>
              <a:rPr lang="pt-BR" sz="2000" dirty="0"/>
              <a:t>luvas mais </a:t>
            </a:r>
            <a:r>
              <a:rPr lang="pt-BR" sz="2000" dirty="0" smtClean="0"/>
              <a:t>tarde</a:t>
            </a: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6623" y="4372460"/>
            <a:ext cx="5263409" cy="1976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4961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r>
              <a:rPr lang="pt-BR" dirty="0" smtClean="0"/>
              <a:t>º </a:t>
            </a:r>
            <a:r>
              <a:rPr lang="en-US" dirty="0" smtClean="0"/>
              <a:t>Passo: A bata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7" y="2617787"/>
            <a:ext cx="6257925" cy="3416300"/>
          </a:xfrm>
        </p:spPr>
        <p:txBody>
          <a:bodyPr>
            <a:normAutofit/>
          </a:bodyPr>
          <a:lstStyle/>
          <a:p>
            <a:r>
              <a:rPr lang="pt-BR" sz="2000" b="1" dirty="0"/>
              <a:t>Normalmente para </a:t>
            </a:r>
            <a:r>
              <a:rPr lang="pt-BR" sz="2000" b="1" dirty="0" smtClean="0"/>
              <a:t>exames/controlo </a:t>
            </a:r>
            <a:r>
              <a:rPr lang="pt-BR" sz="2000" b="1" dirty="0"/>
              <a:t>secundário (a menos que saiba de antemão que os fluidos corporais são um problema)</a:t>
            </a:r>
          </a:p>
          <a:p>
            <a:r>
              <a:rPr lang="pt-BR" sz="2000" dirty="0"/>
              <a:t>Colocar os braços através das cavas (a abertura da bata vai para trás)</a:t>
            </a:r>
          </a:p>
          <a:p>
            <a:r>
              <a:rPr lang="pt-BR" sz="2000" dirty="0"/>
              <a:t>Fixar nas costas no pescoço e na cintura</a:t>
            </a:r>
          </a:p>
          <a:p>
            <a:r>
              <a:rPr lang="pt-BR" sz="2000" dirty="0"/>
              <a:t>Se a bata for demasiado pequena, usar duas batas, a primeira amarrada à frente e a segunda amarrada atrás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772274" y="2617787"/>
            <a:ext cx="5233051" cy="276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0880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0FB2DD-C16A-4B1C-A401-8B92487C3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816" y="742729"/>
            <a:ext cx="10309166" cy="1073496"/>
          </a:xfrm>
        </p:spPr>
        <p:txBody>
          <a:bodyPr/>
          <a:lstStyle/>
          <a:p>
            <a:r>
              <a:rPr lang="pt-BR" dirty="0" smtClean="0"/>
              <a:t>3º Passo: </a:t>
            </a:r>
            <a:r>
              <a:rPr lang="pt-BR" dirty="0"/>
              <a:t>Respirador </a:t>
            </a:r>
            <a:r>
              <a:rPr lang="pt-BR" dirty="0" smtClean="0"/>
              <a:t>N95</a:t>
            </a:r>
            <a:br>
              <a:rPr lang="pt-BR" dirty="0" smtClean="0"/>
            </a:br>
            <a:r>
              <a:rPr lang="pt-BR" sz="2200" dirty="0" smtClean="0">
                <a:solidFill>
                  <a:srgbClr val="FF0000"/>
                </a:solidFill>
              </a:rPr>
              <a:t>(</a:t>
            </a:r>
            <a:r>
              <a:rPr lang="pt-BR" sz="2200" dirty="0">
                <a:solidFill>
                  <a:srgbClr val="FF0000"/>
                </a:solidFill>
              </a:rPr>
              <a:t>Nota importante: Certifique-se de que </a:t>
            </a:r>
            <a:r>
              <a:rPr lang="pt-BR" sz="2200" dirty="0" smtClean="0">
                <a:solidFill>
                  <a:srgbClr val="FF0000"/>
                </a:solidFill>
              </a:rPr>
              <a:t>foi </a:t>
            </a:r>
            <a:r>
              <a:rPr lang="pt-BR" sz="2200" dirty="0">
                <a:solidFill>
                  <a:srgbClr val="FF0000"/>
                </a:solidFill>
              </a:rPr>
              <a:t>testado antes de usar um respirador</a:t>
            </a:r>
            <a:r>
              <a:rPr lang="pt-BR" sz="2200" dirty="0" smtClean="0">
                <a:solidFill>
                  <a:srgbClr val="FF0000"/>
                </a:solidFill>
              </a:rPr>
              <a:t>)</a:t>
            </a:r>
            <a:endParaRPr lang="en-US" sz="2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99C1E94-58B3-4885-87AC-09F8166854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263" y="2232212"/>
            <a:ext cx="11068334" cy="4482486"/>
          </a:xfrm>
        </p:spPr>
        <p:txBody>
          <a:bodyPr>
            <a:normAutofit fontScale="92500" lnSpcReduction="10000"/>
          </a:bodyPr>
          <a:lstStyle/>
          <a:p>
            <a:r>
              <a:rPr lang="pt-BR" sz="2200" dirty="0"/>
              <a:t>Realizar cada vez que usa um respirador N95</a:t>
            </a:r>
          </a:p>
          <a:p>
            <a:r>
              <a:rPr lang="pt-BR" sz="2200" dirty="0"/>
              <a:t>Verificação do selo</a:t>
            </a:r>
          </a:p>
          <a:p>
            <a:pPr lvl="1"/>
            <a:r>
              <a:rPr lang="pt-BR" sz="2000" dirty="0" smtClean="0"/>
              <a:t>1º Passo: </a:t>
            </a:r>
            <a:r>
              <a:rPr lang="pt-BR" sz="2000" dirty="0"/>
              <a:t>Está limpo?</a:t>
            </a:r>
          </a:p>
          <a:p>
            <a:pPr lvl="1"/>
            <a:r>
              <a:rPr lang="pt-BR" sz="2000" dirty="0" smtClean="0"/>
              <a:t>2º Passo: </a:t>
            </a:r>
            <a:r>
              <a:rPr lang="pt-BR" sz="2000" dirty="0"/>
              <a:t>Está ligado correctamente?</a:t>
            </a:r>
          </a:p>
          <a:p>
            <a:pPr lvl="1"/>
            <a:r>
              <a:rPr lang="pt-BR" sz="2000" dirty="0" smtClean="0"/>
              <a:t>3º Passo: </a:t>
            </a:r>
            <a:r>
              <a:rPr lang="pt-BR" sz="2000" dirty="0"/>
              <a:t>Serve?</a:t>
            </a:r>
            <a:endParaRPr lang="en-US" sz="2000" dirty="0"/>
          </a:p>
          <a:p>
            <a:pPr lvl="0"/>
            <a:r>
              <a:rPr lang="pt-BR" sz="2200" dirty="0"/>
              <a:t>Encaixe adequado</a:t>
            </a:r>
          </a:p>
          <a:p>
            <a:pPr lvl="1"/>
            <a:r>
              <a:rPr lang="pt-BR" sz="2000" dirty="0"/>
              <a:t>Apertado</a:t>
            </a:r>
          </a:p>
          <a:p>
            <a:pPr lvl="1"/>
            <a:r>
              <a:rPr lang="pt-BR" sz="2000" dirty="0"/>
              <a:t>Não deve ser capaz de detectar cheiros exteriores</a:t>
            </a:r>
          </a:p>
          <a:p>
            <a:pPr lvl="1"/>
            <a:r>
              <a:rPr lang="pt-BR" sz="2000" dirty="0"/>
              <a:t>Fugas mínimas durante a inalação</a:t>
            </a:r>
          </a:p>
          <a:p>
            <a:pPr lvl="1"/>
            <a:r>
              <a:rPr lang="pt-BR" sz="2000" dirty="0"/>
              <a:t>Diferentes tamanhos disponíveis</a:t>
            </a:r>
          </a:p>
          <a:p>
            <a:pPr lvl="1"/>
            <a:r>
              <a:rPr lang="pt-BR" sz="2000" dirty="0"/>
              <a:t>Situações em que </a:t>
            </a:r>
            <a:r>
              <a:rPr lang="pt-BR" sz="2000" dirty="0" smtClean="0"/>
              <a:t>o </a:t>
            </a:r>
            <a:r>
              <a:rPr lang="pt-BR" sz="2000" dirty="0"/>
              <a:t>N95 não funcionará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E39A133-2C74-4A58-A26C-0D2AB22FD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1476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90F80C-2EF3-4637-9201-56D04023F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3º Passo: Respirador </a:t>
            </a:r>
            <a:r>
              <a:rPr lang="pt-BR" dirty="0" smtClean="0"/>
              <a:t>N95 Continuação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7B5C5E5-7AAD-4D35-AE40-167AE930E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12D2F90D-010F-42A2-BB0A-DA4543BD5D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74505" y="1705625"/>
            <a:ext cx="7641861" cy="511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5148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4º passo: Viseira ou óculos de protecção facial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925" y="2603500"/>
            <a:ext cx="11115675" cy="2225675"/>
          </a:xfrm>
        </p:spPr>
        <p:txBody>
          <a:bodyPr>
            <a:normAutofit lnSpcReduction="10000"/>
          </a:bodyPr>
          <a:lstStyle/>
          <a:p>
            <a:r>
              <a:rPr lang="pt-BR" sz="2000" b="1" dirty="0"/>
              <a:t>Apenas para </a:t>
            </a:r>
            <a:r>
              <a:rPr lang="pt-BR" sz="2000" b="1" dirty="0" smtClean="0"/>
              <a:t>exames/controlos secundários</a:t>
            </a:r>
            <a:endParaRPr lang="pt-BR" sz="2000" b="1" dirty="0"/>
          </a:p>
          <a:p>
            <a:r>
              <a:rPr lang="pt-BR" sz="2000" dirty="0"/>
              <a:t>Se usar protecção facial, posicionar sobre o rosto e prender na testa com fita para a cabeça</a:t>
            </a:r>
          </a:p>
          <a:p>
            <a:r>
              <a:rPr lang="pt-BR" sz="2000" dirty="0"/>
              <a:t>Se usar óculos, posicionar sobre os olhos e prender à cabeça usando os auriculares ou a faixa da cabeça</a:t>
            </a:r>
          </a:p>
          <a:p>
            <a:r>
              <a:rPr lang="pt-BR" sz="2000" dirty="0"/>
              <a:t>Ajustar para caber confortavelmente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0762" y="4331050"/>
            <a:ext cx="5809885" cy="239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16655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5º </a:t>
            </a:r>
            <a:r>
              <a:rPr lang="en-US" dirty="0" err="1"/>
              <a:t>passo</a:t>
            </a:r>
            <a:r>
              <a:rPr lang="en-US" dirty="0"/>
              <a:t>: Luvas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374" y="2603500"/>
            <a:ext cx="5529263" cy="3416300"/>
          </a:xfrm>
        </p:spPr>
        <p:txBody>
          <a:bodyPr>
            <a:normAutofit/>
          </a:bodyPr>
          <a:lstStyle/>
          <a:p>
            <a:r>
              <a:rPr lang="pt-BR" sz="2000" b="1" dirty="0"/>
              <a:t>Tanto para exames/controlos primários como secundários</a:t>
            </a:r>
          </a:p>
          <a:p>
            <a:r>
              <a:rPr lang="pt-BR" sz="2000" dirty="0"/>
              <a:t>Saiba o tamanho da sua luva!</a:t>
            </a:r>
          </a:p>
          <a:p>
            <a:r>
              <a:rPr lang="pt-BR" sz="2000" dirty="0"/>
              <a:t>Insira as mãos nas luvas</a:t>
            </a:r>
          </a:p>
          <a:p>
            <a:r>
              <a:rPr lang="pt-BR" sz="2000" dirty="0"/>
              <a:t>Estender para cobrir o pulso da bata (se estiver a usar bata)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606" y="2752592"/>
            <a:ext cx="5841750" cy="264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0994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Passos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smtClean="0"/>
              <a:t>remover </a:t>
            </a:r>
            <a:r>
              <a:rPr lang="en-US" dirty="0" smtClean="0"/>
              <a:t>o EPI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para [</a:t>
            </a:r>
            <a:r>
              <a:rPr lang="en-US" dirty="0" err="1" smtClean="0">
                <a:solidFill>
                  <a:srgbClr val="FF0000"/>
                </a:solidFill>
              </a:rPr>
              <a:t>Agência</a:t>
            </a:r>
            <a:r>
              <a:rPr lang="en-US" dirty="0" smtClean="0">
                <a:solidFill>
                  <a:srgbClr val="FF0000"/>
                </a:solidFill>
              </a:rPr>
              <a:t> de </a:t>
            </a:r>
            <a:r>
              <a:rPr lang="en-US" dirty="0" err="1" smtClean="0">
                <a:solidFill>
                  <a:srgbClr val="FF0000"/>
                </a:solidFill>
              </a:rPr>
              <a:t>saúde</a:t>
            </a:r>
            <a:r>
              <a:rPr lang="en-US" dirty="0" smtClean="0">
                <a:solidFill>
                  <a:srgbClr val="FF0000"/>
                </a:solidFill>
              </a:rPr>
              <a:t> do </a:t>
            </a:r>
            <a:r>
              <a:rPr lang="en-US" dirty="0" err="1" smtClean="0">
                <a:solidFill>
                  <a:srgbClr val="FF0000"/>
                </a:solidFill>
              </a:rPr>
              <a:t>pde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66127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1º </a:t>
            </a:r>
            <a:r>
              <a:rPr lang="en-US" dirty="0" smtClean="0"/>
              <a:t>Passo: Remover as luvas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1945" y="2603500"/>
            <a:ext cx="6757988" cy="4025900"/>
          </a:xfrm>
        </p:spPr>
        <p:txBody>
          <a:bodyPr>
            <a:normAutofit fontScale="92500" lnSpcReduction="20000"/>
          </a:bodyPr>
          <a:lstStyle/>
          <a:p>
            <a:r>
              <a:rPr lang="pt-BR" sz="2000" dirty="0"/>
              <a:t>As partes exteriores das suas luvas estão contaminadas!</a:t>
            </a:r>
          </a:p>
          <a:p>
            <a:r>
              <a:rPr lang="pt-BR" sz="2000" dirty="0"/>
              <a:t>Se as suas mãos ficarem contaminadas durante a remoção das luvas, lave imediatamente as suas mãos ou utilize um higienizador de mãos à base de álcool </a:t>
            </a:r>
          </a:p>
          <a:p>
            <a:r>
              <a:rPr lang="pt-BR" sz="2000" dirty="0"/>
              <a:t>Usando uma mão com luvas, agarre a zona da palma da outra mão com luvas e retire a primeira luva </a:t>
            </a:r>
          </a:p>
          <a:p>
            <a:r>
              <a:rPr lang="pt-BR" sz="2000" dirty="0"/>
              <a:t>Segurar luva retirada na mão com luvas </a:t>
            </a:r>
            <a:endParaRPr lang="en-US" sz="2000" dirty="0"/>
          </a:p>
          <a:p>
            <a:r>
              <a:rPr lang="pt-BR" sz="2000" dirty="0"/>
              <a:t>Deslize os dedos da mão </a:t>
            </a:r>
            <a:r>
              <a:rPr lang="pt-BR" sz="2000" dirty="0" smtClean="0"/>
              <a:t>sem luva sob o pulso da mão ainda com a luva e </a:t>
            </a:r>
            <a:r>
              <a:rPr lang="pt-BR" sz="2000" dirty="0"/>
              <a:t>deslize a segunda luva sobre a primeira luva </a:t>
            </a:r>
          </a:p>
          <a:p>
            <a:r>
              <a:rPr lang="pt-BR" sz="2000" dirty="0" smtClean="0"/>
              <a:t>Descarte as luvas num </a:t>
            </a:r>
            <a:r>
              <a:rPr lang="pt-BR" sz="2000" dirty="0"/>
              <a:t>contentor de resíduos </a:t>
            </a:r>
          </a:p>
          <a:p>
            <a:endParaRPr lang="en-US" sz="2000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241" y="3101806"/>
            <a:ext cx="4772691" cy="241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91069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2º Passo: Remover os óculos de protecção ou a viseira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306" y="2303463"/>
            <a:ext cx="11017995" cy="2239963"/>
          </a:xfrm>
        </p:spPr>
        <p:txBody>
          <a:bodyPr>
            <a:normAutofit fontScale="92500" lnSpcReduction="20000"/>
          </a:bodyPr>
          <a:lstStyle/>
          <a:p>
            <a:r>
              <a:rPr lang="pt-BR" sz="2000" dirty="0" smtClean="0"/>
              <a:t>Pelo lado de fora, os </a:t>
            </a:r>
            <a:r>
              <a:rPr lang="pt-BR" sz="2000" dirty="0"/>
              <a:t>óculos de protecção ou </a:t>
            </a:r>
            <a:r>
              <a:rPr lang="pt-BR" sz="2000" dirty="0" smtClean="0"/>
              <a:t>a viseira está contaminada! </a:t>
            </a:r>
            <a:endParaRPr lang="pt-BR" sz="2000" dirty="0"/>
          </a:p>
          <a:p>
            <a:r>
              <a:rPr lang="pt-BR" sz="2000" dirty="0"/>
              <a:t>Se as suas mãos ficarem contaminadas durante a remoção dos óculos ou do escudo facial, lave imediatamente as mãos ou utilize um antisséptico de mãos à base de álcool </a:t>
            </a:r>
          </a:p>
          <a:p>
            <a:r>
              <a:rPr lang="pt-BR" sz="2000" dirty="0"/>
              <a:t>Remover óculos ou escudo facial das costas, levantando a faixa de cabeça ou as orelhas </a:t>
            </a:r>
          </a:p>
          <a:p>
            <a:r>
              <a:rPr lang="pt-BR" sz="2000" dirty="0"/>
              <a:t>Se o item for reutilizável, colocar em receptáculo designado para reprocessamento. Caso contrário, descarte num contentor de resíduos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005760" y="4549921"/>
            <a:ext cx="6180479" cy="223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3258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3º Passo: Remover a bata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4871" y="2309017"/>
            <a:ext cx="6776722" cy="3811588"/>
          </a:xfrm>
        </p:spPr>
        <p:txBody>
          <a:bodyPr>
            <a:noAutofit/>
          </a:bodyPr>
          <a:lstStyle/>
          <a:p>
            <a:r>
              <a:rPr lang="pt-BR" sz="2000" dirty="0"/>
              <a:t>A frente e as mangas da bata estão contaminadas! </a:t>
            </a:r>
          </a:p>
          <a:p>
            <a:r>
              <a:rPr lang="pt-BR" sz="2000" dirty="0"/>
              <a:t>Se as suas mãos ficarem contaminadas durante a remoção da bata, lave imediatamente as mãos ou use um anti-séptico de mãos à base de álcool </a:t>
            </a:r>
          </a:p>
          <a:p>
            <a:r>
              <a:rPr lang="pt-BR" sz="2000" dirty="0"/>
              <a:t>Desaperte as amarras do bata, tendo o cuidado de que as mangas não entrem em contacto com o seu corpo </a:t>
            </a:r>
            <a:r>
              <a:rPr lang="pt-BR" sz="2000" dirty="0" smtClean="0"/>
              <a:t>enquanto procura as amarras</a:t>
            </a:r>
            <a:endParaRPr lang="pt-BR" sz="2000" dirty="0"/>
          </a:p>
          <a:p>
            <a:r>
              <a:rPr lang="pt-BR" sz="2000" dirty="0"/>
              <a:t>Afastar a bata do pescoço e ombros, tocando apenas no interior da bata </a:t>
            </a:r>
          </a:p>
          <a:p>
            <a:r>
              <a:rPr lang="pt-BR" sz="2000" dirty="0"/>
              <a:t>Virar a bata do avesso </a:t>
            </a:r>
          </a:p>
          <a:p>
            <a:r>
              <a:rPr lang="pt-BR" sz="2000" dirty="0"/>
              <a:t>Dobrar ou enrolar num maço e deitar fora num contentor de resíduos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273" y="3104994"/>
            <a:ext cx="4515480" cy="221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4057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Objectivos de aprendizagem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088" y="2597148"/>
            <a:ext cx="10490651" cy="3711575"/>
          </a:xfrm>
        </p:spPr>
        <p:txBody>
          <a:bodyPr>
            <a:normAutofit/>
          </a:bodyPr>
          <a:lstStyle/>
          <a:p>
            <a:r>
              <a:rPr lang="pt-BR" sz="2400" dirty="0"/>
              <a:t>Aprenda como </a:t>
            </a:r>
            <a:r>
              <a:rPr lang="pt-BR" sz="2400" dirty="0" smtClean="0"/>
              <a:t>colocar e remover </a:t>
            </a:r>
            <a:r>
              <a:rPr lang="pt-BR" sz="2400" dirty="0" smtClean="0"/>
              <a:t>o EPI de forma segura</a:t>
            </a:r>
            <a:endParaRPr lang="pt-BR" sz="2400" dirty="0"/>
          </a:p>
          <a:p>
            <a:pPr lvl="1"/>
            <a:r>
              <a:rPr lang="pt-BR" sz="2200" dirty="0"/>
              <a:t>Determinar a ordem correcta dos passos a seguir para </a:t>
            </a:r>
            <a:r>
              <a:rPr lang="pt-BR" sz="2200" dirty="0" smtClean="0"/>
              <a:t>colocar e remover</a:t>
            </a:r>
            <a:endParaRPr lang="pt-BR" sz="2200" dirty="0"/>
          </a:p>
          <a:p>
            <a:r>
              <a:rPr lang="pt-BR" sz="2400" dirty="0"/>
              <a:t>Introduzir o "sistema do amigo", e a sua utilidade durante </a:t>
            </a:r>
            <a:r>
              <a:rPr lang="pt-BR" sz="2400" dirty="0" smtClean="0"/>
              <a:t>o </a:t>
            </a:r>
            <a:r>
              <a:rPr lang="pt-BR" sz="2400" dirty="0" smtClean="0"/>
              <a:t>colocar e remover</a:t>
            </a:r>
            <a:endParaRPr lang="pt-B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64306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4º passo: Remover </a:t>
            </a:r>
            <a:r>
              <a:rPr lang="pt-BR" dirty="0" smtClean="0"/>
              <a:t>a máscara </a:t>
            </a:r>
            <a:r>
              <a:rPr lang="pt-BR" dirty="0"/>
              <a:t>facial ou </a:t>
            </a:r>
            <a:r>
              <a:rPr lang="pt-BR" dirty="0" smtClean="0"/>
              <a:t>o respirador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6" y="2198687"/>
            <a:ext cx="11315700" cy="3416300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pt-BR" sz="2000" dirty="0"/>
              <a:t>A frente da máscara/respirador está contaminada - NÃO TOQUE! </a:t>
            </a:r>
          </a:p>
          <a:p>
            <a:r>
              <a:rPr lang="pt-BR" sz="2000" dirty="0"/>
              <a:t>Se as suas mãos ficarem contaminadas durante a remoção da </a:t>
            </a:r>
            <a:r>
              <a:rPr lang="pt-BR" sz="2000" dirty="0" smtClean="0"/>
              <a:t>máscara/respirador</a:t>
            </a:r>
            <a:r>
              <a:rPr lang="pt-BR" sz="2000" dirty="0"/>
              <a:t>, lave imediatamente as mãos ou utilize um antisséptico de mãos à base de álcool </a:t>
            </a:r>
          </a:p>
          <a:p>
            <a:r>
              <a:rPr lang="pt-BR" sz="2000" dirty="0" smtClean="0"/>
              <a:t>Segurar as amarras inferiores </a:t>
            </a:r>
            <a:r>
              <a:rPr lang="pt-BR" sz="2000" dirty="0"/>
              <a:t>ou elásticos da </a:t>
            </a:r>
            <a:r>
              <a:rPr lang="pt-BR" sz="2000" dirty="0" smtClean="0"/>
              <a:t>máscara/respirador</a:t>
            </a:r>
            <a:r>
              <a:rPr lang="pt-BR" sz="2000" dirty="0"/>
              <a:t>, depois </a:t>
            </a:r>
            <a:r>
              <a:rPr lang="pt-BR" sz="2000" dirty="0" smtClean="0"/>
              <a:t>as superiores, </a:t>
            </a:r>
            <a:r>
              <a:rPr lang="pt-BR" sz="2000" dirty="0"/>
              <a:t>e remover sem tocar na frente </a:t>
            </a:r>
          </a:p>
          <a:p>
            <a:r>
              <a:rPr lang="pt-BR" sz="2000" dirty="0"/>
              <a:t>Descarte num contentor de resíduos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2886" y="4214813"/>
            <a:ext cx="5767853" cy="232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3094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5º </a:t>
            </a:r>
            <a:r>
              <a:rPr lang="pt-BR" dirty="0" smtClean="0"/>
              <a:t>Passo</a:t>
            </a:r>
            <a:r>
              <a:rPr lang="pt-BR" dirty="0"/>
              <a:t>: Lavar as mãos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1" y="2152154"/>
            <a:ext cx="11187112" cy="3940175"/>
          </a:xfrm>
        </p:spPr>
        <p:txBody>
          <a:bodyPr>
            <a:normAutofit/>
          </a:bodyPr>
          <a:lstStyle/>
          <a:p>
            <a:r>
              <a:rPr lang="pt-BR" sz="2000" b="1" dirty="0" smtClean="0"/>
              <a:t>Para tudo – exames primários, exames secundários, todos os dias!</a:t>
            </a:r>
          </a:p>
          <a:p>
            <a:r>
              <a:rPr lang="pt-BR" sz="2000" dirty="0" smtClean="0"/>
              <a:t>A </a:t>
            </a:r>
            <a:r>
              <a:rPr lang="pt-BR" sz="2000" dirty="0"/>
              <a:t>boa higiene das mãos é a primeira e última linha de defesa contra a propagação de doenças</a:t>
            </a:r>
          </a:p>
          <a:p>
            <a:r>
              <a:rPr lang="pt-BR" sz="2000" dirty="0"/>
              <a:t>Lavar com água e sabão durante pelo menos 20 segundos</a:t>
            </a:r>
          </a:p>
          <a:p>
            <a:r>
              <a:rPr lang="pt-BR" sz="2000" dirty="0"/>
              <a:t>Se o sabão e a água não estiverem disponíveis, utilizar uma fricção manual à base de álcool (contendo pelo menos 60% de álcool)</a:t>
            </a:r>
          </a:p>
          <a:p>
            <a:r>
              <a:rPr lang="pt-BR" sz="2000" dirty="0"/>
              <a:t>Se as mãos estiverem visivelmente sujas, lavar com sabão e água morna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9443" y="4881445"/>
            <a:ext cx="5263409" cy="1976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17144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Sistema dos “Amigos”, para colocar e remover a roupa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4877342" cy="2283823"/>
          </a:xfrm>
        </p:spPr>
        <p:txBody>
          <a:bodyPr/>
          <a:lstStyle/>
          <a:p>
            <a:r>
              <a:rPr lang="pt-PT" dirty="0" smtClean="0"/>
              <a:t>para [</a:t>
            </a:r>
            <a:r>
              <a:rPr lang="pt-PT" dirty="0" smtClean="0">
                <a:solidFill>
                  <a:srgbClr val="FF0000"/>
                </a:solidFill>
              </a:rPr>
              <a:t>agência de saúde </a:t>
            </a:r>
            <a:r>
              <a:rPr lang="pt-PT" dirty="0" err="1" smtClean="0">
                <a:solidFill>
                  <a:srgbClr val="FF0000"/>
                </a:solidFill>
              </a:rPr>
              <a:t>pde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312463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que é o Sistema de amigos?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950" y="2603500"/>
            <a:ext cx="10984229" cy="3416300"/>
          </a:xfrm>
        </p:spPr>
        <p:txBody>
          <a:bodyPr>
            <a:normAutofit lnSpcReduction="10000"/>
          </a:bodyPr>
          <a:lstStyle/>
          <a:p>
            <a:r>
              <a:rPr lang="pt-BR" sz="2800" dirty="0"/>
              <a:t>Um método em que uma pessoa assiste outra com a colocação de EPI</a:t>
            </a:r>
          </a:p>
          <a:p>
            <a:r>
              <a:rPr lang="pt-BR" sz="2800" dirty="0"/>
              <a:t>Um amigo também pode </a:t>
            </a:r>
            <a:r>
              <a:rPr lang="pt-BR" sz="2800" dirty="0" smtClean="0"/>
              <a:t>ajudar a:</a:t>
            </a:r>
            <a:endParaRPr lang="pt-BR" sz="2800" dirty="0"/>
          </a:p>
          <a:p>
            <a:pPr lvl="1"/>
            <a:r>
              <a:rPr lang="pt-BR" sz="2600" dirty="0"/>
              <a:t>Inspeccionar </a:t>
            </a:r>
            <a:r>
              <a:rPr lang="pt-BR" sz="2600" dirty="0" smtClean="0"/>
              <a:t>cortes</a:t>
            </a:r>
            <a:r>
              <a:rPr lang="pt-BR" sz="2600" dirty="0"/>
              <a:t>, </a:t>
            </a:r>
            <a:r>
              <a:rPr lang="pt-BR" sz="2600" dirty="0" smtClean="0"/>
              <a:t>rasgões ou buracos no EPI</a:t>
            </a:r>
            <a:endParaRPr lang="pt-BR" sz="2600" dirty="0"/>
          </a:p>
          <a:p>
            <a:pPr lvl="1"/>
            <a:r>
              <a:rPr lang="pt-BR" sz="2600" dirty="0" smtClean="0"/>
              <a:t>Amarrar as batas, etc. </a:t>
            </a:r>
            <a:endParaRPr lang="pt-BR" sz="2600" dirty="0"/>
          </a:p>
          <a:p>
            <a:pPr lvl="1"/>
            <a:r>
              <a:rPr lang="pt-BR" sz="2600" dirty="0" smtClean="0"/>
              <a:t>Certificar-se </a:t>
            </a:r>
            <a:r>
              <a:rPr lang="pt-BR" sz="2600" dirty="0"/>
              <a:t>que as máscaras têm um ajuste apertado </a:t>
            </a:r>
          </a:p>
          <a:p>
            <a:pPr lvl="2"/>
            <a:r>
              <a:rPr lang="pt-BR" sz="2400" dirty="0"/>
              <a:t>Pergunte ao seu amigo: "Verificou o seu selo?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60016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Separações em grupos e Avaliação EPI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68433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Pratique a colocação e remoção do EPI!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364" y="2603500"/>
            <a:ext cx="10872786" cy="3416300"/>
          </a:xfrm>
        </p:spPr>
        <p:txBody>
          <a:bodyPr/>
          <a:lstStyle/>
          <a:p>
            <a:r>
              <a:rPr lang="pt-BR" sz="2000" dirty="0"/>
              <a:t>Reúna-se nos seus grupos* ao lado de cada pilha de EPI disponíveis</a:t>
            </a:r>
          </a:p>
          <a:p>
            <a:r>
              <a:rPr lang="pt-BR" sz="2000" dirty="0"/>
              <a:t>Cada grupo terá [</a:t>
            </a:r>
            <a:r>
              <a:rPr lang="pt-BR" sz="2000" dirty="0">
                <a:solidFill>
                  <a:srgbClr val="FF0000"/>
                </a:solidFill>
              </a:rPr>
              <a:t>número-número*</a:t>
            </a:r>
            <a:r>
              <a:rPr lang="pt-BR" sz="2000" dirty="0"/>
              <a:t>] de facilitadores </a:t>
            </a:r>
          </a:p>
          <a:p>
            <a:r>
              <a:rPr lang="pt-BR" sz="2000" dirty="0"/>
              <a:t>O seu facilitador demonstrará novamente todo o processo de </a:t>
            </a:r>
            <a:r>
              <a:rPr lang="pt-BR" sz="2000" dirty="0" smtClean="0"/>
              <a:t>colocação e retirada do EPI</a:t>
            </a:r>
            <a:endParaRPr lang="pt-BR" sz="2000" dirty="0"/>
          </a:p>
          <a:p>
            <a:endParaRPr lang="pt-B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1482" y="6019800"/>
            <a:ext cx="11258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pt-PT" dirty="0" smtClean="0">
                <a:solidFill>
                  <a:srgbClr val="FF0000"/>
                </a:solidFill>
              </a:rPr>
              <a:t>Número de participantes sugerido por grupo: 5</a:t>
            </a:r>
          </a:p>
          <a:p>
            <a:pPr algn="ctr"/>
            <a:r>
              <a:rPr lang="pt-PT" dirty="0" smtClean="0">
                <a:solidFill>
                  <a:srgbClr val="FF0000"/>
                </a:solidFill>
              </a:rPr>
              <a:t>Número de facilitadores por grupo : 1-2</a:t>
            </a:r>
            <a:endParaRPr lang="pt-P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3206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colocar</a:t>
            </a:r>
            <a:r>
              <a:rPr lang="en-US" dirty="0" smtClean="0"/>
              <a:t> e remover </a:t>
            </a:r>
            <a:r>
              <a:rPr lang="en-US" dirty="0" smtClean="0"/>
              <a:t>o EPI de forma </a:t>
            </a:r>
            <a:r>
              <a:rPr lang="en-US" dirty="0" err="1" smtClean="0"/>
              <a:t>segura</a:t>
            </a:r>
            <a:r>
              <a:rPr lang="en-US" dirty="0" smtClean="0"/>
              <a:t> é </a:t>
            </a:r>
            <a:r>
              <a:rPr lang="en-US" dirty="0" err="1" smtClean="0"/>
              <a:t>importante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/>
              <a:t>O </a:t>
            </a:r>
            <a:r>
              <a:rPr lang="pt-BR" sz="2400" dirty="0" smtClean="0"/>
              <a:t>EPI protege</a:t>
            </a:r>
            <a:r>
              <a:rPr lang="pt-BR" sz="2400" dirty="0"/>
              <a:t>de </a:t>
            </a:r>
            <a:r>
              <a:rPr lang="pt-BR" sz="2400" dirty="0" smtClean="0"/>
              <a:t>doenças </a:t>
            </a:r>
            <a:r>
              <a:rPr lang="pt-BR" sz="2400" dirty="0"/>
              <a:t>a si e a outras pessoas com quem </a:t>
            </a:r>
            <a:r>
              <a:rPr lang="pt-BR" sz="2400" dirty="0" smtClean="0"/>
              <a:t>possa </a:t>
            </a:r>
            <a:r>
              <a:rPr lang="pt-BR" sz="2400" dirty="0"/>
              <a:t>entrar em </a:t>
            </a:r>
            <a:r>
              <a:rPr lang="pt-BR" sz="2400" dirty="0" smtClean="0"/>
              <a:t>contacto</a:t>
            </a:r>
            <a:endParaRPr lang="pt-BR" sz="2400" dirty="0"/>
          </a:p>
          <a:p>
            <a:r>
              <a:rPr lang="pt-BR" sz="2400" dirty="0"/>
              <a:t>Uma pequena falha no EPI pode levar a infecção</a:t>
            </a:r>
          </a:p>
          <a:p>
            <a:r>
              <a:rPr lang="pt-BR" sz="2400" dirty="0"/>
              <a:t>Existem múltiplos exemplos de propagação de doenças quando o EPI não é usado correctamente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589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11A41A-18DC-43D0-9384-658B48899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3" y="973668"/>
            <a:ext cx="8970354" cy="767686"/>
          </a:xfrm>
        </p:spPr>
        <p:txBody>
          <a:bodyPr/>
          <a:lstStyle/>
          <a:p>
            <a:r>
              <a:rPr lang="pt-PT" dirty="0" smtClean="0"/>
              <a:t>Tipos de EPI para PDE….Bata ou avental</a:t>
            </a:r>
            <a:endParaRPr lang="pt-P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D9779F0-C0E7-4247-A277-CBBAB6016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="" xmlns:a16="http://schemas.microsoft.com/office/drawing/2014/main" id="{39F246A4-C75A-442A-A117-1E066C88D2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118655" y="2533868"/>
            <a:ext cx="5689544" cy="37554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D8986F7-E7C4-49EA-8EBC-F7EA8E44F1E9}"/>
              </a:ext>
            </a:extLst>
          </p:cNvPr>
          <p:cNvSpPr txBox="1"/>
          <p:nvPr/>
        </p:nvSpPr>
        <p:spPr>
          <a:xfrm>
            <a:off x="730406" y="2533868"/>
            <a:ext cx="49567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Protege o corpo e o vestuário da transferência de germes pelo sangue e fluidos corporais</a:t>
            </a:r>
            <a:endParaRPr lang="x-none" sz="2400" dirty="0"/>
          </a:p>
        </p:txBody>
      </p:sp>
    </p:spTree>
    <p:extLst>
      <p:ext uri="{BB962C8B-B14F-4D97-AF65-F5344CB8AC3E}">
        <p14:creationId xmlns:p14="http://schemas.microsoft.com/office/powerpoint/2010/main" xmlns="" val="308222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D75E63-2DB3-4CE0-8473-7CA9274EB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Máscara ou respirador</a:t>
            </a:r>
            <a:endParaRPr lang="pt-PT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="" xmlns:a16="http://schemas.microsoft.com/office/drawing/2014/main" id="{2C85E840-C706-41B1-9915-1B65BF3F5B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167358" y="3003588"/>
            <a:ext cx="4344990" cy="2880744"/>
          </a:xfrm>
        </p:spPr>
      </p:pic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586D6F9-9BA8-418E-8907-42A807FE5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80935C2-D9B2-4AE9-A3A6-F577C19B647D}"/>
              </a:ext>
            </a:extLst>
          </p:cNvPr>
          <p:cNvSpPr txBox="1"/>
          <p:nvPr/>
        </p:nvSpPr>
        <p:spPr>
          <a:xfrm>
            <a:off x="393902" y="2026760"/>
            <a:ext cx="6487706" cy="483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Reduz a exposição do utilizador a partículas no ar, incluindo pequenas partículas transportadas pelo ar e grandes gotículas para reduzir a transmissão respiratória 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Filtra pelo menos 95% das partículas transportadas pelo ar, incluindo partículas grandes e pequenas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Pode ser usado por uma pessoa doente para diminuir a transmissão a outros desde que a pessoa seja capaz de o usar e não esteja a vomitar</a:t>
            </a:r>
          </a:p>
        </p:txBody>
      </p:sp>
    </p:spTree>
    <p:extLst>
      <p:ext uri="{BB962C8B-B14F-4D97-AF65-F5344CB8AC3E}">
        <p14:creationId xmlns:p14="http://schemas.microsoft.com/office/powerpoint/2010/main" xmlns="" val="2982986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59241F-5939-43DB-AD39-3F01F96E4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pt-BR" dirty="0"/>
              <a:t>Óculos de protecção ou viseira</a:t>
            </a:r>
            <a:r>
              <a:rPr lang="en-US" dirty="0"/>
              <a:t/>
            </a:r>
            <a:br>
              <a:rPr lang="en-US" dirty="0"/>
            </a:br>
            <a:endParaRPr lang="x-none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="" xmlns:a16="http://schemas.microsoft.com/office/drawing/2014/main" id="{A40254BB-0F18-4A1E-88F8-552CF3681A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502224" y="2774795"/>
            <a:ext cx="6438813" cy="2354766"/>
          </a:xfrm>
        </p:spPr>
      </p:pic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F36F25-7EFB-4EB8-9852-0E103809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1346818-B555-448D-9728-59827AAEC6A1}"/>
              </a:ext>
            </a:extLst>
          </p:cNvPr>
          <p:cNvSpPr txBox="1"/>
          <p:nvPr/>
        </p:nvSpPr>
        <p:spPr>
          <a:xfrm>
            <a:off x="440474" y="2438837"/>
            <a:ext cx="5871116" cy="12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Protege os olhos e, no caso de </a:t>
            </a:r>
            <a:r>
              <a:rPr lang="pt-BR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uma viseira, </a:t>
            </a:r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o rosto contra salpicos ou sprays de fluidos corporais ou outros</a:t>
            </a:r>
          </a:p>
        </p:txBody>
      </p:sp>
    </p:spTree>
    <p:extLst>
      <p:ext uri="{BB962C8B-B14F-4D97-AF65-F5344CB8AC3E}">
        <p14:creationId xmlns:p14="http://schemas.microsoft.com/office/powerpoint/2010/main" xmlns="" val="1395006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1C8B76D-7B00-4649-8F1E-565BD5B1F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Luvas</a:t>
            </a:r>
            <a:endParaRPr lang="x-none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="" xmlns:a16="http://schemas.microsoft.com/office/drawing/2014/main" id="{9EA77030-BFB3-4997-8B65-1EA3D9A100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21011" y="2608617"/>
            <a:ext cx="4995746" cy="3100808"/>
          </a:xfrm>
        </p:spPr>
      </p:pic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802F9F1-8510-4575-BBBF-B85F2ED79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CC118E7-D1D0-464F-8615-53479FF91C90}"/>
              </a:ext>
            </a:extLst>
          </p:cNvPr>
          <p:cNvSpPr txBox="1"/>
          <p:nvPr/>
        </p:nvSpPr>
        <p:spPr>
          <a:xfrm>
            <a:off x="758283" y="2631688"/>
            <a:ext cx="49957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Protege as mãos do utente da transferência de germes pelo sangue ou fluidos corporais</a:t>
            </a:r>
            <a:endParaRPr lang="x-none" sz="2400" dirty="0"/>
          </a:p>
        </p:txBody>
      </p:sp>
    </p:spTree>
    <p:extLst>
      <p:ext uri="{BB962C8B-B14F-4D97-AF65-F5344CB8AC3E}">
        <p14:creationId xmlns:p14="http://schemas.microsoft.com/office/powerpoint/2010/main" xmlns="" val="1317566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D74338-C4F5-4129-9121-2D974B965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Coberturas Impermeáveis para Calçados</a:t>
            </a:r>
            <a:endParaRPr lang="pt-PT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="" xmlns:a16="http://schemas.microsoft.com/office/drawing/2014/main" id="{4FDB0179-4A5F-45F9-8D7C-C8DD1CE6B6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096000" y="3051923"/>
            <a:ext cx="5698140" cy="2832409"/>
          </a:xfrm>
        </p:spPr>
      </p:pic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E9F8185-0099-4E8B-AA43-D468064DA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4D2ECBF-C59C-4639-9FFE-8940B1A31561}"/>
              </a:ext>
            </a:extLst>
          </p:cNvPr>
          <p:cNvSpPr txBox="1"/>
          <p:nvPr/>
        </p:nvSpPr>
        <p:spPr>
          <a:xfrm>
            <a:off x="708103" y="2753574"/>
            <a:ext cx="4510668" cy="1247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Protege os pés ou sapatos do contacto com sangue ou fluidos corporais</a:t>
            </a:r>
          </a:p>
        </p:txBody>
      </p:sp>
    </p:spTree>
    <p:extLst>
      <p:ext uri="{BB962C8B-B14F-4D97-AF65-F5344CB8AC3E}">
        <p14:creationId xmlns:p14="http://schemas.microsoft.com/office/powerpoint/2010/main" xmlns="" val="2010028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Passos para colocar o EPI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4877342" cy="2283823"/>
          </a:xfrm>
        </p:spPr>
        <p:txBody>
          <a:bodyPr/>
          <a:lstStyle/>
          <a:p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smtClean="0"/>
              <a:t>[</a:t>
            </a:r>
            <a:r>
              <a:rPr lang="pt-PT" dirty="0" smtClean="0">
                <a:solidFill>
                  <a:srgbClr val="FF0000"/>
                </a:solidFill>
              </a:rPr>
              <a:t>agência de saúde do </a:t>
            </a:r>
            <a:r>
              <a:rPr lang="pt-PT" dirty="0" err="1" smtClean="0">
                <a:solidFill>
                  <a:srgbClr val="FF0000"/>
                </a:solidFill>
              </a:rPr>
              <a:t>pde</a:t>
            </a:r>
            <a:r>
              <a:rPr lang="pt-PT" dirty="0" smtClean="0"/>
              <a:t>]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52969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8003</TotalTime>
  <Words>4111</Words>
  <Application>Microsoft Office PowerPoint</Application>
  <PresentationFormat>Personalizados</PresentationFormat>
  <Paragraphs>328</Paragraphs>
  <Slides>25</Slides>
  <Notes>25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25</vt:i4>
      </vt:variant>
    </vt:vector>
  </HeadingPairs>
  <TitlesOfParts>
    <vt:vector size="26" baseType="lpstr">
      <vt:lpstr>Ion Boardroom</vt:lpstr>
      <vt:lpstr>Equipamento de Protecção Individual (EPI) no PDE: como colocar e remover o EPI</vt:lpstr>
      <vt:lpstr>Objectivos de aprendizagem</vt:lpstr>
      <vt:lpstr>Por que colocar e remover o EPI de forma segura é importante?</vt:lpstr>
      <vt:lpstr>Tipos de EPI para PDE….Bata ou avental</vt:lpstr>
      <vt:lpstr>Máscara ou respirador</vt:lpstr>
      <vt:lpstr> Óculos de protecção ou viseira </vt:lpstr>
      <vt:lpstr>Luvas</vt:lpstr>
      <vt:lpstr>Coberturas Impermeáveis para Calçados</vt:lpstr>
      <vt:lpstr>Passos para colocar o EPI</vt:lpstr>
      <vt:lpstr>1º Passo: lavar as mãos</vt:lpstr>
      <vt:lpstr>2º Passo: A bata </vt:lpstr>
      <vt:lpstr>3º Passo: Respirador N95 (Nota importante: Certifique-se de que foi testado antes de usar um respirador)</vt:lpstr>
      <vt:lpstr>3º Passo: Respirador N95 Continuação</vt:lpstr>
      <vt:lpstr>4º passo: Viseira ou óculos de protecção facial</vt:lpstr>
      <vt:lpstr>5º passo: Luvas</vt:lpstr>
      <vt:lpstr>Passos para remover o EPI</vt:lpstr>
      <vt:lpstr>1º Passo: Remover as luvas</vt:lpstr>
      <vt:lpstr>2º Passo: Remover os óculos de protecção ou a viseira</vt:lpstr>
      <vt:lpstr>3º Passo: Remover a bata</vt:lpstr>
      <vt:lpstr>4º passo: Remover a máscara facial ou o respirador</vt:lpstr>
      <vt:lpstr>5º Passo: Lavar as mãos!</vt:lpstr>
      <vt:lpstr>O Sistema dos “Amigos”, para colocar e remover a roupa</vt:lpstr>
      <vt:lpstr>O que é o Sistema de amigos?</vt:lpstr>
      <vt:lpstr>Separações em grupos e Avaliação EPI</vt:lpstr>
      <vt:lpstr>Pratique a colocação e remoção do EPI!</vt:lpstr>
    </vt:vector>
  </TitlesOfParts>
  <Company>Centers for Disease Control and Prevention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Hewlett-Packard Company</cp:lastModifiedBy>
  <cp:revision>205</cp:revision>
  <dcterms:created xsi:type="dcterms:W3CDTF">2018-05-15T08:59:29Z</dcterms:created>
  <dcterms:modified xsi:type="dcterms:W3CDTF">2021-08-30T16:01:53Z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2021-04-26T20:42:07Z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8d8084cf-0443-4bcb-97e1-9d6b09a5b390</vt:lpwstr>
  </property>
  <property fmtid="{D5CDD505-2E9C-101B-9397-08002B2CF9AE}" pid="8" name="MSIP_Label_7b94a7b8-f06c-4dfe-bdcc-9b548fd58c31_ContentBits">
    <vt:lpwstr>0</vt:lpwstr>
  </property>
</Properties>
</file>