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6"/>
  </p:notesMasterIdLst>
  <p:sldIdLst>
    <p:sldId id="256" r:id="rId2"/>
    <p:sldId id="257" r:id="rId3"/>
    <p:sldId id="273" r:id="rId4"/>
    <p:sldId id="258" r:id="rId5"/>
    <p:sldId id="260" r:id="rId6"/>
    <p:sldId id="261" r:id="rId7"/>
    <p:sldId id="262" r:id="rId8"/>
    <p:sldId id="272" r:id="rId9"/>
    <p:sldId id="263" r:id="rId10"/>
    <p:sldId id="264" r:id="rId11"/>
    <p:sldId id="270" r:id="rId12"/>
    <p:sldId id="265" r:id="rId13"/>
    <p:sldId id="280" r:id="rId14"/>
    <p:sldId id="267" r:id="rId15"/>
    <p:sldId id="275" r:id="rId16"/>
    <p:sldId id="278" r:id="rId17"/>
    <p:sldId id="276" r:id="rId18"/>
    <p:sldId id="277" r:id="rId19"/>
    <p:sldId id="279" r:id="rId20"/>
    <p:sldId id="268" r:id="rId21"/>
    <p:sldId id="274" r:id="rId22"/>
    <p:sldId id="266" r:id="rId23"/>
    <p:sldId id="269" r:id="rId24"/>
    <p:sldId id="27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2" clrIdx="2">
    <p:extLst>
      <p:ext uri="{19B8F6BF-5375-455C-9EA6-DF929625EA0E}">
        <p15:presenceInfo xmlns:p15="http://schemas.microsoft.com/office/powerpoint/2012/main" xmlns="" userId="S-1-5-21-1207783550-2075000910-922709458-347041" providerId="AD"/>
      </p:ext>
    </p:extLst>
  </p:cmAuthor>
  <p:cmAuthor id="8" name="Cohen, Nicole (Nicky) (CDC/OID/NCEZID)" initials="NC" lastIdx="10" clrIdx="3">
    <p:extLst>
      <p:ext uri="{19B8F6BF-5375-455C-9EA6-DF929625EA0E}">
        <p15:presenceInfo xmlns:p15="http://schemas.microsoft.com/office/powerpoint/2012/main" xmlns="" userId="Cohen, Nicole (Nicky) (CDC/OID/NCEZID)" providerId="None"/>
      </p:ext>
    </p:extLst>
  </p:cmAuthor>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2" autoAdjust="0"/>
    <p:restoredTop sz="63914" autoAdjust="0"/>
  </p:normalViewPr>
  <p:slideViewPr>
    <p:cSldViewPr snapToGrid="0">
      <p:cViewPr varScale="1">
        <p:scale>
          <a:sx n="74" d="100"/>
          <a:sy n="74" d="100"/>
        </p:scale>
        <p:origin x="-1948" y="10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dirty="0" smtClean="0"/>
              <a:t>Apresente-se</a:t>
            </a:r>
          </a:p>
          <a:p>
            <a:endParaRPr lang="pt-BR" i="1" dirty="0" smtClean="0"/>
          </a:p>
          <a:p>
            <a:r>
              <a:rPr lang="pt-BR" i="0" dirty="0" smtClean="0"/>
              <a:t>Espero que esta breve apresentação possa ser aplicável a todos vós. Muitos dos princípios da </a:t>
            </a:r>
            <a:r>
              <a:rPr lang="pt-BR" i="0" dirty="0" smtClean="0"/>
              <a:t>OACI </a:t>
            </a:r>
            <a:r>
              <a:rPr lang="pt-BR" i="0" dirty="0" smtClean="0"/>
              <a:t>e CAPSCA sobre reconhecimento de sinais e sintomas e planos de contingência são aplicáveis em qualquer contexto de PDE. Dito isto, há aqui alguns termos específicos aéreos, que iremos rever.</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a:p>
        </p:txBody>
      </p:sp>
    </p:spTree>
    <p:extLst>
      <p:ext uri="{BB962C8B-B14F-4D97-AF65-F5344CB8AC3E}">
        <p14:creationId xmlns:p14="http://schemas.microsoft.com/office/powerpoint/2010/main" xmlns=""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Isto é simplesmente um documento de orientação - um exemplo de como o processo de notificação, tal como descrito no slide anterior, pode ser adaptado para um aeroporto. Veja quantos parceiros estão envolvidos na parte esquerda do slide, sendo a agência de saúde do PDE um deles. Veja quantas oportunidades os parceiros têm de notificar à agência de saúde PDE! Estas notificações múltiplas são intencionais. Se uma agência falhar ou se esquecer de o notificar, esperamos que outra agência o faça.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11</a:t>
            </a:fld>
            <a:endParaRPr lang="en-US"/>
          </a:p>
        </p:txBody>
      </p:sp>
    </p:spTree>
    <p:extLst>
      <p:ext uri="{BB962C8B-B14F-4D97-AF65-F5344CB8AC3E}">
        <p14:creationId xmlns:p14="http://schemas.microsoft.com/office/powerpoint/2010/main" xmlns="" val="646576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dirty="0" smtClean="0"/>
              <a:t>O Anexo 14 fala do desenvolvimento de um Plano de Emergência de Aeródromo, que cada aeroporto internacional já possui. Este plano NÃO é específico de saúde pública, mas também inclui contingências se houver um acidente aéreo, uma bomba, um tsunami, ou outra emergência natural. Ainda assim, deve ter uma secção relacionada com a saúde pública e incluir a coordenação entre todas as agências encarregadas de responder à emergência. O plano deve incluir as suas informações de contacto e ser periodicamente testado através de exercícios, como exercícios de mesa ou simulacros.</a:t>
            </a:r>
            <a:endParaRPr lang="en-US" baseline="0" dirty="0"/>
          </a:p>
          <a:p>
            <a:pPr marL="0" indent="0">
              <a:buFont typeface="Arial" panose="020B0604020202020204" pitchFamily="34" charset="0"/>
              <a:buNone/>
            </a:pPr>
            <a:endParaRPr lang="pt-BR" baseline="0" dirty="0" smtClean="0"/>
          </a:p>
          <a:p>
            <a:pPr marL="0" indent="0">
              <a:buFont typeface="Arial" panose="020B0604020202020204" pitchFamily="34" charset="0"/>
              <a:buNone/>
            </a:pPr>
            <a:r>
              <a:rPr lang="pt-BR" baseline="0" dirty="0" smtClean="0"/>
              <a:t>Uma maneira de o fazer é simplesmente ligar o Plano de Emergência do Aeródromo (AEP) ao Plano de Resposta de Emergência da Saúde Pública. </a:t>
            </a:r>
          </a:p>
          <a:p>
            <a:pPr marL="0" indent="0">
              <a:buFont typeface="Arial" panose="020B0604020202020204" pitchFamily="34" charset="0"/>
              <a:buNone/>
            </a:pPr>
            <a:endParaRPr lang="pt-BR" baseline="0" dirty="0" smtClean="0"/>
          </a:p>
          <a:p>
            <a:pPr marL="0" indent="0">
              <a:buFont typeface="Arial" panose="020B0604020202020204" pitchFamily="34" charset="0"/>
              <a:buNone/>
            </a:pPr>
            <a:r>
              <a:rPr lang="pt-BR" b="1" baseline="0" dirty="0" smtClean="0"/>
              <a:t>Perguntas e respostas: </a:t>
            </a:r>
            <a:r>
              <a:rPr lang="pt-BR" baseline="0" dirty="0" smtClean="0"/>
              <a:t>Cada representante do aeroporto na sala poderá falar por apenas um minuto sobre como este plano se relaciona com a AEP do seu aeroporto?</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12</a:t>
            </a:fld>
            <a:endParaRPr lang="en-US"/>
          </a:p>
        </p:txBody>
      </p:sp>
    </p:spTree>
    <p:extLst>
      <p:ext uri="{BB962C8B-B14F-4D97-AF65-F5344CB8AC3E}">
        <p14:creationId xmlns:p14="http://schemas.microsoft.com/office/powerpoint/2010/main" xmlns="" val="140622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Falemos agora especificamente ao ramo de saúde pública da </a:t>
            </a:r>
            <a:r>
              <a:rPr lang="pt-BR" dirty="0" smtClean="0"/>
              <a:t>OACI, </a:t>
            </a:r>
            <a:r>
              <a:rPr lang="pt-BR" dirty="0" smtClean="0"/>
              <a:t>ou agência-CAPSCA, o </a:t>
            </a:r>
            <a:r>
              <a:rPr lang="pt-BR" i="1" dirty="0" smtClean="0"/>
              <a:t>Collaborative Arrangement for the Prevention and Management of Public Health Events in Civil Aviation</a:t>
            </a:r>
            <a:r>
              <a:rPr lang="pt-BR" i="0" baseline="0" dirty="0" smtClean="0"/>
              <a:t> (Acordo de Colaboração para a Prevenção e Gestão de Eventos de Saúde Pública na Aviação Civil). </a:t>
            </a:r>
          </a:p>
          <a:p>
            <a:endParaRPr lang="pt-BR"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14</a:t>
            </a:fld>
            <a:endParaRPr lang="en-US"/>
          </a:p>
        </p:txBody>
      </p:sp>
    </p:spTree>
    <p:extLst>
      <p:ext uri="{BB962C8B-B14F-4D97-AF65-F5344CB8AC3E}">
        <p14:creationId xmlns:p14="http://schemas.microsoft.com/office/powerpoint/2010/main" xmlns="" val="3272566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712B78C0-3020-4A62-8BB6-53E6219B4317}"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19</a:t>
            </a:fld>
            <a:endParaRPr lang="en-US"/>
          </a:p>
        </p:txBody>
      </p:sp>
    </p:spTree>
    <p:extLst>
      <p:ext uri="{BB962C8B-B14F-4D97-AF65-F5344CB8AC3E}">
        <p14:creationId xmlns:p14="http://schemas.microsoft.com/office/powerpoint/2010/main" xmlns="" val="528405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O que faz o CAPSCA? Prestamos assistência aos aeroportos em todo o mundo para assegurar que os SARP e as directrizes acima mencionadas são postas em prática. Aqui estão alguns objectivos adicionais. </a:t>
            </a:r>
            <a:r>
              <a:rPr lang="pt-BR" i="1" dirty="0" smtClean="0"/>
              <a:t>Leia os objectivos no slide.</a:t>
            </a:r>
            <a:endParaRPr lang="en-US" i="1" baseline="0" dirty="0"/>
          </a:p>
          <a:p>
            <a:endParaRPr lang="en-US" i="1" baseline="0" dirty="0" smtClean="0"/>
          </a:p>
          <a:p>
            <a:r>
              <a:rPr lang="pt-BR" i="1" baseline="0" dirty="0" smtClean="0"/>
              <a:t>Definir ACI e IATA:</a:t>
            </a:r>
          </a:p>
          <a:p>
            <a:r>
              <a:rPr lang="pt-BR" i="0" baseline="0" dirty="0" smtClean="0"/>
              <a:t>Conselho Internacional de Aeroportos (ACI): O representante comercial das autoridades aeroportuárias mundiais que representa os interesses dos aeroportos e ajuda a desenvolver a política e as normas da indústria. </a:t>
            </a:r>
          </a:p>
          <a:p>
            <a:r>
              <a:rPr lang="pt-BR" i="0" baseline="0" dirty="0" smtClean="0"/>
              <a:t>Associação Internacional de Transportes Aéreos (IATA): Uma associação comercial das companhias aéreas mundiais que ajuda a desenvolver a política e as normas da indústria. </a:t>
            </a:r>
          </a:p>
        </p:txBody>
      </p:sp>
      <p:sp>
        <p:nvSpPr>
          <p:cNvPr id="4" name="Slide Number Placeholder 3"/>
          <p:cNvSpPr>
            <a:spLocks noGrp="1"/>
          </p:cNvSpPr>
          <p:nvPr>
            <p:ph type="sldNum" sz="quarter" idx="10"/>
          </p:nvPr>
        </p:nvSpPr>
        <p:spPr/>
        <p:txBody>
          <a:bodyPr/>
          <a:lstStyle/>
          <a:p>
            <a:fld id="{712B78C0-3020-4A62-8BB6-53E6219B4317}" type="slidenum">
              <a:rPr lang="en-US" smtClean="0"/>
              <a:pPr/>
              <a:t>20</a:t>
            </a:fld>
            <a:endParaRPr lang="en-US"/>
          </a:p>
        </p:txBody>
      </p:sp>
    </p:spTree>
    <p:extLst>
      <p:ext uri="{BB962C8B-B14F-4D97-AF65-F5344CB8AC3E}">
        <p14:creationId xmlns:p14="http://schemas.microsoft.com/office/powerpoint/2010/main" xmlns="" val="303724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Vamos unir tudo o que acabámos de aprender. Aqui está um vídeo que a CASPCA produziu na África do Sul. </a:t>
            </a:r>
            <a:endParaRPr lang="pt-BR"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22</a:t>
            </a:fld>
            <a:endParaRPr lang="en-US"/>
          </a:p>
        </p:txBody>
      </p:sp>
    </p:spTree>
    <p:extLst>
      <p:ext uri="{BB962C8B-B14F-4D97-AF65-F5344CB8AC3E}">
        <p14:creationId xmlns:p14="http://schemas.microsoft.com/office/powerpoint/2010/main" xmlns="" val="67844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Agora, olhe para si mesmo! Por isso _____, por favor, reserve alguns minutos, se não se importar, e partilhe a sua experiência com a visita CAPSCA.</a:t>
            </a:r>
          </a:p>
          <a:p>
            <a:endParaRPr lang="pt-BR" dirty="0" smtClean="0"/>
          </a:p>
          <a:p>
            <a:r>
              <a:rPr lang="pt-BR" dirty="0" smtClean="0"/>
              <a:t>Por favor, levante-se e partilhe o que pensou sobre a visita, quais foram os sucessos da visita e a sua preparação, e talvez se lembre de algumas das recomendações que o CAPSCA lhe forneceu.</a:t>
            </a:r>
            <a:endParaRPr lang="en-US" baseline="0" dirty="0"/>
          </a:p>
          <a:p>
            <a:endParaRPr lang="pt-BR" i="1" u="none" baseline="0" dirty="0" smtClean="0"/>
          </a:p>
          <a:p>
            <a:r>
              <a:rPr lang="pt-BR" i="1" u="none" baseline="0" dirty="0" smtClean="0"/>
              <a:t>Permitir que o(s) representante(s) do aeroporto fale(m) durante alguns minutos.</a:t>
            </a:r>
          </a:p>
          <a:p>
            <a:endParaRPr lang="pt-BR" i="1" u="none" baseline="0" dirty="0" smtClean="0"/>
          </a:p>
          <a:p>
            <a:r>
              <a:rPr lang="pt-BR" i="1" u="none" baseline="0" dirty="0" smtClean="0"/>
              <a:t>Depois fale das suas próprias impressões sobre a visita durante alguns minutos.</a:t>
            </a:r>
            <a:endParaRPr lang="pt-BR" i="1" u="none"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23</a:t>
            </a:fld>
            <a:endParaRPr lang="en-US"/>
          </a:p>
        </p:txBody>
      </p:sp>
    </p:spTree>
    <p:extLst>
      <p:ext uri="{BB962C8B-B14F-4D97-AF65-F5344CB8AC3E}">
        <p14:creationId xmlns:p14="http://schemas.microsoft.com/office/powerpoint/2010/main" xmlns="" val="1311134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24</a:t>
            </a:fld>
            <a:endParaRPr lang="en-US"/>
          </a:p>
        </p:txBody>
      </p:sp>
    </p:spTree>
    <p:extLst>
      <p:ext uri="{BB962C8B-B14F-4D97-AF65-F5344CB8AC3E}">
        <p14:creationId xmlns:p14="http://schemas.microsoft.com/office/powerpoint/2010/main" xmlns="" val="963820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Como esta é simplesmente uma apresentação sobre a orientação global que a </a:t>
            </a:r>
            <a:r>
              <a:rPr lang="pt-BR" dirty="0" smtClean="0"/>
              <a:t>OACI </a:t>
            </a:r>
            <a:r>
              <a:rPr lang="pt-BR" dirty="0" smtClean="0"/>
              <a:t>e a CAPSCA oferecem, queremos abordar 4 perguntas simples, mostradas neste slide (leia as perguntas).</a:t>
            </a:r>
          </a:p>
          <a:p>
            <a:endParaRPr lang="pt-BR" dirty="0" smtClean="0"/>
          </a:p>
          <a:p>
            <a:r>
              <a:rPr lang="pt-BR" dirty="0" smtClean="0"/>
              <a:t>Esta apresentação - e todo este currículo do </a:t>
            </a:r>
            <a:r>
              <a:rPr lang="pt-BR" dirty="0" smtClean="0"/>
              <a:t>PFF </a:t>
            </a:r>
            <a:r>
              <a:rPr lang="pt-BR" dirty="0" smtClean="0"/>
              <a:t>- está centrada em transformar a teoria em prática, por isso é muito importante que você perceba como isto se aplica a si no seu PDE, particularmente aqueles que são dos aeroportos.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a:p>
        </p:txBody>
      </p:sp>
    </p:spTree>
    <p:extLst>
      <p:ext uri="{BB962C8B-B14F-4D97-AF65-F5344CB8AC3E}">
        <p14:creationId xmlns:p14="http://schemas.microsoft.com/office/powerpoint/2010/main" xmlns=""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smtClean="0"/>
              <a:t>Este vídeo apresenta e resume tudo o que vamos aprender neste módulo. Este vídeo ajudará os alunos a compreender como os sistemas postos em prática pelas organizações aéreas ajudam a manter os viajantes em segurança.</a:t>
            </a:r>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3</a:t>
            </a:fld>
            <a:endParaRPr lang="en-US"/>
          </a:p>
        </p:txBody>
      </p:sp>
    </p:spTree>
    <p:extLst>
      <p:ext uri="{BB962C8B-B14F-4D97-AF65-F5344CB8AC3E}">
        <p14:creationId xmlns:p14="http://schemas.microsoft.com/office/powerpoint/2010/main" xmlns="" val="135186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dirty="0" smtClean="0"/>
              <a:t>Precisamos de saber o que é a </a:t>
            </a:r>
            <a:r>
              <a:rPr lang="pt-BR" dirty="0" smtClean="0"/>
              <a:t>OACI. </a:t>
            </a:r>
            <a:r>
              <a:rPr lang="pt-BR" dirty="0" smtClean="0"/>
              <a:t>É uma agência especializada das Nações Unidas criada em 1944, que trabalha com Estados Membros (os Estados Membros são países) e organizações globais de aviação para desenvolver normas internacionais e práticas recomendadas que os Estados usam como referência para desenvolverem os seus regulamentos nacionais de aviação civil legalmente aplicáveis.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pt-BR" sz="1200" kern="1200" dirty="0" smtClean="0">
                <a:solidFill>
                  <a:schemeClr val="tx1"/>
                </a:solidFill>
                <a:effectLst/>
                <a:latin typeface="+mn-lt"/>
                <a:ea typeface="+mn-ea"/>
                <a:cs typeface="+mn-cs"/>
              </a:rPr>
              <a:t>A </a:t>
            </a:r>
            <a:r>
              <a:rPr lang="pt-BR" sz="1200" kern="1200" dirty="0" smtClean="0">
                <a:solidFill>
                  <a:schemeClr val="tx1"/>
                </a:solidFill>
                <a:effectLst/>
                <a:latin typeface="+mn-lt"/>
                <a:ea typeface="+mn-ea"/>
                <a:cs typeface="+mn-cs"/>
              </a:rPr>
              <a:t>OACI </a:t>
            </a:r>
            <a:r>
              <a:rPr lang="pt-BR" sz="1200" kern="1200" dirty="0" smtClean="0">
                <a:solidFill>
                  <a:schemeClr val="tx1"/>
                </a:solidFill>
                <a:effectLst/>
                <a:latin typeface="+mn-lt"/>
                <a:ea typeface="+mn-ea"/>
                <a:cs typeface="+mn-cs"/>
              </a:rPr>
              <a:t>também assegura uma melhor harmonização global da implementação de Normas e Práticas Recomendadas, para que todos os países tenham acesso aos benefícios de um transporte aéreo seguro e fiável.</a:t>
            </a:r>
            <a:endParaRPr lang="pt-B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a:p>
        </p:txBody>
      </p:sp>
    </p:spTree>
    <p:extLst>
      <p:ext uri="{BB962C8B-B14F-4D97-AF65-F5344CB8AC3E}">
        <p14:creationId xmlns:p14="http://schemas.microsoft.com/office/powerpoint/2010/main" xmlns="" val="2699722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Peço agora a todos que retirem os vossos folhetos que são as normas da </a:t>
            </a:r>
            <a:r>
              <a:rPr lang="pt-BR" dirty="0" smtClean="0"/>
              <a:t>OACI </a:t>
            </a:r>
            <a:r>
              <a:rPr lang="pt-BR" dirty="0" smtClean="0"/>
              <a:t>e práticas recomendadas, ou SARPs, que se relacionam com a saúde. Iremos rever cada uma delas a um nível elevado, mas também daremos exemplos de como se relacionam com o vosso trabalho quotidiano nos aeroportos.</a:t>
            </a:r>
          </a:p>
          <a:p>
            <a:endParaRPr lang="en-US" baseline="0" dirty="0"/>
          </a:p>
          <a:p>
            <a:r>
              <a:rPr lang="pt-BR" baseline="0" dirty="0" smtClean="0"/>
              <a:t>Você notará que as suas apostilas começam de facto com o Anexo 6, que fornece instruções detalhadas às aeronaves e companhias aéreas sobre os produtos médicos e kits de primeiros socorros que devem ter a bordo. Como a audiência desse documento não é a agência de saúde do PDE, não abordaremos este aspecto. Está lá simplesmente como referência para si.</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a:p>
        </p:txBody>
      </p:sp>
    </p:spTree>
    <p:extLst>
      <p:ext uri="{BB962C8B-B14F-4D97-AF65-F5344CB8AC3E}">
        <p14:creationId xmlns:p14="http://schemas.microsoft.com/office/powerpoint/2010/main" xmlns="" val="986597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pt-BR" sz="1200" kern="1200" dirty="0" smtClean="0">
                <a:solidFill>
                  <a:schemeClr val="tx1"/>
                </a:solidFill>
                <a:effectLst/>
                <a:latin typeface="+mn-lt"/>
                <a:ea typeface="+mn-ea"/>
                <a:cs typeface="+mn-cs"/>
              </a:rPr>
              <a:t>O primeiro anexo de relevância [ agência de saúde do PDE] é o Anexo 9, que é de facilitação. Este diz que os países e aeroportos devem cumprir as secções relevantes do RSI, que também cobrimos hoje.</a:t>
            </a: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pt-BR" dirty="0" smtClean="0"/>
              <a:t>Afirma também que o piloto no comando deve comunicar prontamente aos serviços de tráfego aéreo uma suspeita de doença transmissível, o que alerta o PDE para tomar providências para a chegada do voo.  Analisaremos os sintomas relatáveis no próximo slide.</a:t>
            </a:r>
          </a:p>
          <a:p>
            <a:pPr marL="0" indent="0">
              <a:buFont typeface="Arial" panose="020B0604020202020204" pitchFamily="34" charset="0"/>
              <a:buNone/>
            </a:pPr>
            <a:endParaRPr lang="en-US" sz="1200" kern="1200" baseline="0" dirty="0">
              <a:solidFill>
                <a:schemeClr val="tx1"/>
              </a:solidFill>
              <a:effectLst/>
              <a:latin typeface="+mn-lt"/>
              <a:ea typeface="+mn-ea"/>
              <a:cs typeface="+mn-cs"/>
            </a:endParaRPr>
          </a:p>
          <a:p>
            <a:pPr marL="0" indent="0">
              <a:buFont typeface="Arial" panose="020B0604020202020204" pitchFamily="34" charset="0"/>
              <a:buNone/>
            </a:pPr>
            <a:r>
              <a:rPr lang="pt-BR" sz="1200" kern="1200" baseline="0" dirty="0" smtClean="0">
                <a:solidFill>
                  <a:schemeClr val="tx1"/>
                </a:solidFill>
                <a:effectLst/>
                <a:latin typeface="+mn-lt"/>
                <a:ea typeface="+mn-ea"/>
                <a:cs typeface="+mn-cs"/>
              </a:rPr>
              <a:t>Lembra-se do Cartão de Localização de Passageiros? Este anexo é de onde ele provém. Este anexo aconselha-o a recolher itinerários de viagem e/ou informações de contacto para fins de localização de pessoas que possam ter sido expostas a uma doença transmissível.</a:t>
            </a:r>
          </a:p>
          <a:p>
            <a:pPr marL="0" indent="0">
              <a:buFont typeface="Arial" panose="020B0604020202020204" pitchFamily="34" charset="0"/>
              <a:buNone/>
            </a:pPr>
            <a:endParaRPr lang="en-US" kern="1200" baseline="0" dirty="0">
              <a:solidFill>
                <a:schemeClr val="tx1"/>
              </a:solidFill>
              <a:effectLst/>
              <a:latin typeface="+mn-lt"/>
              <a:ea typeface="+mn-ea"/>
              <a:cs typeface="+mn-cs"/>
            </a:endParaRPr>
          </a:p>
          <a:p>
            <a:pPr marL="0" lvl="0" indent="0">
              <a:buFont typeface="Arial" panose="020B0604020202020204" pitchFamily="34" charset="0"/>
              <a:buNone/>
            </a:pPr>
            <a:r>
              <a:rPr lang="pt-BR" kern="1200" baseline="0" dirty="0" smtClean="0">
                <a:solidFill>
                  <a:schemeClr val="tx1"/>
                </a:solidFill>
                <a:effectLst/>
                <a:latin typeface="+mn-lt"/>
                <a:ea typeface="+mn-ea"/>
                <a:cs typeface="+mn-cs"/>
              </a:rPr>
              <a:t>O Anexo 9 também nos diz para estabelecer não só planos de aviação específicos para POE mas também planos nacionais para doenças transmissíveis. Esta é uma responsabilidade da aviação civil, não da agência de saúde do PDE.</a:t>
            </a:r>
            <a:endParaRPr lang="pt-BR"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a:p>
        </p:txBody>
      </p:sp>
    </p:spTree>
    <p:extLst>
      <p:ext uri="{BB962C8B-B14F-4D97-AF65-F5344CB8AC3E}">
        <p14:creationId xmlns:p14="http://schemas.microsoft.com/office/powerpoint/2010/main" xmlns="" val="1006367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O Anexo 9 continua com a partilha dos sinais e sintomas que devem ser relatados. Se houver febre mais algum destes sinais e sintomas (leia-os no slide), então o piloto deve notificar os Serviços de Tráfego Aéreo.</a:t>
            </a:r>
          </a:p>
          <a:p>
            <a:endParaRPr lang="en-US" baseline="0" dirty="0"/>
          </a:p>
          <a:p>
            <a:r>
              <a:rPr lang="pt-BR" baseline="0" dirty="0" smtClean="0"/>
              <a:t>Este anexo e estes sinais e sintomas são tão importantes que a OMS os reimprimiu dentro do RSI! Consulte a página 58 dos seus manuais do RSI - vai vê-los lá.</a:t>
            </a:r>
          </a:p>
          <a:p>
            <a:endParaRPr lang="pt-BR" baseline="0" dirty="0" smtClean="0"/>
          </a:p>
          <a:p>
            <a:r>
              <a:rPr lang="pt-BR" baseline="0" dirty="0" smtClean="0"/>
              <a:t>E se isso não for suficiente, são estes sinais e sintomas que foram na sua maioria recriados para os cartões que você e outros interessados podem referir no POE. Existem fortes semelhanças entre os sinais e sintomas afixados neste slide e aquele cartão.</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a:p>
        </p:txBody>
      </p:sp>
    </p:spTree>
    <p:extLst>
      <p:ext uri="{BB962C8B-B14F-4D97-AF65-F5344CB8AC3E}">
        <p14:creationId xmlns:p14="http://schemas.microsoft.com/office/powerpoint/2010/main" xmlns="" val="3379510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dirty="0" smtClean="0"/>
              <a:t>O Anexo 11 está mais orientado para os Serviços de Tráfego Aéreo do que a agência de saúde do PDE, pelo que não nos vamos concentrar muito nele. Mas mostra novamente que todas as agências no aeroporto desempenham um papel firme na protecção da saúde do público.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a:p>
        </p:txBody>
      </p:sp>
    </p:spTree>
    <p:extLst>
      <p:ext uri="{BB962C8B-B14F-4D97-AF65-F5344CB8AC3E}">
        <p14:creationId xmlns:p14="http://schemas.microsoft.com/office/powerpoint/2010/main" xmlns="" val="147355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BR" dirty="0" smtClean="0"/>
              <a:t>Este documento é vital - e deve ser aquele com que está bastante familiarizado na prática, nos seus aeroportos. É a ordem de comunicação e notificações desde o momento em que o piloto toma conhecimento de um problema de saúde pública no ar até à notificação em terra. O próximo slide fornece um exemplo de um SOP criado especificamente para partilhar esta ordem de eventos. Iremos analisá-lo em pormenor.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10</a:t>
            </a:fld>
            <a:endParaRPr lang="en-US"/>
          </a:p>
        </p:txBody>
      </p:sp>
    </p:spTree>
    <p:extLst>
      <p:ext uri="{BB962C8B-B14F-4D97-AF65-F5344CB8AC3E}">
        <p14:creationId xmlns:p14="http://schemas.microsoft.com/office/powerpoint/2010/main" xmlns="" val="774305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BR" dirty="0"/>
              <a:t>A Organização da Aviação Civil Internacional </a:t>
            </a:r>
            <a:r>
              <a:rPr lang="pt-BR" dirty="0" smtClean="0"/>
              <a:t>(OACI): </a:t>
            </a:r>
            <a:r>
              <a:rPr lang="pt-BR" dirty="0"/>
              <a:t>Directrizes para os Aeroportos </a:t>
            </a:r>
            <a:endParaRPr lang="en-US"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PROGRAMA DE FORMAÇÃO DE FORMADORES</a:t>
            </a:r>
            <a:endParaRPr lang="en-US" dirty="0"/>
          </a:p>
          <a:p>
            <a:r>
              <a:rPr lang="en-US" dirty="0" smtClean="0"/>
              <a:t>[</a:t>
            </a:r>
            <a:r>
              <a:rPr lang="en-US" dirty="0" smtClean="0">
                <a:solidFill>
                  <a:srgbClr val="FF0000"/>
                </a:solidFill>
              </a:rPr>
              <a:t>Data</a:t>
            </a:r>
            <a:r>
              <a:rPr lang="en-US" dirty="0" smtClean="0"/>
              <a:t>]</a:t>
            </a:r>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Documento</a:t>
            </a:r>
            <a:r>
              <a:rPr lang="en-US" dirty="0" smtClean="0"/>
              <a:t> </a:t>
            </a:r>
            <a:r>
              <a:rPr lang="en-US" dirty="0"/>
              <a:t>4444: </a:t>
            </a:r>
            <a:r>
              <a:rPr lang="en-US" dirty="0" err="1" smtClean="0"/>
              <a:t>Gestão</a:t>
            </a:r>
            <a:r>
              <a:rPr lang="en-US" dirty="0" smtClean="0"/>
              <a:t> do </a:t>
            </a:r>
            <a:r>
              <a:rPr lang="en-US" dirty="0" err="1" smtClean="0"/>
              <a:t>Tráfego</a:t>
            </a:r>
            <a:r>
              <a:rPr lang="en-US" dirty="0" smtClean="0"/>
              <a:t> </a:t>
            </a:r>
            <a:r>
              <a:rPr lang="en-US" dirty="0" err="1" smtClean="0"/>
              <a:t>Aéreo</a:t>
            </a:r>
            <a:endParaRPr lang="en-US" dirty="0"/>
          </a:p>
        </p:txBody>
      </p:sp>
      <p:sp>
        <p:nvSpPr>
          <p:cNvPr id="3" name="Content Placeholder 2"/>
          <p:cNvSpPr>
            <a:spLocks noGrp="1"/>
          </p:cNvSpPr>
          <p:nvPr>
            <p:ph idx="1"/>
          </p:nvPr>
        </p:nvSpPr>
        <p:spPr/>
        <p:txBody>
          <a:bodyPr/>
          <a:lstStyle/>
          <a:p>
            <a:r>
              <a:rPr lang="pt-BR" dirty="0"/>
              <a:t>Notificação de suspeita de doença transmissível</a:t>
            </a:r>
          </a:p>
          <a:p>
            <a:pPr lvl="1"/>
            <a:r>
              <a:rPr lang="pt-BR" dirty="0"/>
              <a:t>Piloto-em-comando</a:t>
            </a:r>
          </a:p>
          <a:p>
            <a:pPr lvl="1"/>
            <a:r>
              <a:rPr lang="pt-BR" dirty="0"/>
              <a:t>Serviços de tráfego aéreo</a:t>
            </a:r>
          </a:p>
          <a:p>
            <a:pPr lvl="1"/>
            <a:r>
              <a:rPr lang="pt-BR" dirty="0"/>
              <a:t>Autoridade de Saúde Pública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
        <p:nvSpPr>
          <p:cNvPr id="5" name="Rectangle 4"/>
          <p:cNvSpPr/>
          <p:nvPr/>
        </p:nvSpPr>
        <p:spPr>
          <a:xfrm>
            <a:off x="396309" y="4726533"/>
            <a:ext cx="1641953"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Piloto-em-comando</a:t>
            </a:r>
            <a:endParaRPr lang="en-US" sz="1600" dirty="0"/>
          </a:p>
        </p:txBody>
      </p:sp>
      <p:sp>
        <p:nvSpPr>
          <p:cNvPr id="6" name="Rectangle 5"/>
          <p:cNvSpPr/>
          <p:nvPr/>
        </p:nvSpPr>
        <p:spPr>
          <a:xfrm>
            <a:off x="2861534"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Serviços</a:t>
            </a:r>
            <a:r>
              <a:rPr lang="en-US" sz="1600" dirty="0" smtClean="0"/>
              <a:t> de </a:t>
            </a:r>
            <a:r>
              <a:rPr lang="en-US" sz="1600" dirty="0" err="1" smtClean="0"/>
              <a:t>Tráfego</a:t>
            </a:r>
            <a:r>
              <a:rPr lang="en-US" sz="1600" dirty="0" smtClean="0"/>
              <a:t> </a:t>
            </a:r>
            <a:r>
              <a:rPr lang="en-US" sz="1600" dirty="0" err="1" smtClean="0"/>
              <a:t>Aéreo</a:t>
            </a:r>
            <a:r>
              <a:rPr lang="en-US" sz="1600" dirty="0" smtClean="0"/>
              <a:t> (ATS</a:t>
            </a:r>
            <a:r>
              <a:rPr lang="en-US" sz="1600" dirty="0"/>
              <a:t>)</a:t>
            </a:r>
          </a:p>
        </p:txBody>
      </p:sp>
      <p:sp>
        <p:nvSpPr>
          <p:cNvPr id="7" name="Rectangle 6"/>
          <p:cNvSpPr/>
          <p:nvPr/>
        </p:nvSpPr>
        <p:spPr>
          <a:xfrm>
            <a:off x="5330727"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Destino</a:t>
            </a:r>
            <a:r>
              <a:rPr lang="en-US" sz="1600" dirty="0" smtClean="0"/>
              <a:t>/</a:t>
            </a:r>
            <a:endParaRPr lang="en-US" sz="1600" dirty="0"/>
          </a:p>
          <a:p>
            <a:pPr algn="ctr"/>
            <a:r>
              <a:rPr lang="en-US" sz="1600" dirty="0" err="1" smtClean="0"/>
              <a:t>Partida</a:t>
            </a:r>
            <a:r>
              <a:rPr lang="en-US" sz="1600" dirty="0" smtClean="0"/>
              <a:t> </a:t>
            </a:r>
            <a:r>
              <a:rPr lang="en-US" sz="1600" dirty="0"/>
              <a:t>ATS</a:t>
            </a:r>
          </a:p>
        </p:txBody>
      </p:sp>
      <p:sp>
        <p:nvSpPr>
          <p:cNvPr id="8" name="Rectangle 7"/>
          <p:cNvSpPr/>
          <p:nvPr/>
        </p:nvSpPr>
        <p:spPr>
          <a:xfrm>
            <a:off x="7748932" y="4726533"/>
            <a:ext cx="164592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0000"/>
                </a:solidFill>
              </a:rPr>
              <a:t>[</a:t>
            </a:r>
            <a:r>
              <a:rPr lang="en-US" sz="1600" dirty="0" err="1" smtClean="0">
                <a:solidFill>
                  <a:srgbClr val="FF0000"/>
                </a:solidFill>
              </a:rPr>
              <a:t>agência</a:t>
            </a:r>
            <a:r>
              <a:rPr lang="en-US" sz="1600" dirty="0" smtClean="0">
                <a:solidFill>
                  <a:srgbClr val="FF0000"/>
                </a:solidFill>
              </a:rPr>
              <a:t> de </a:t>
            </a:r>
            <a:r>
              <a:rPr lang="en-US" sz="1600" dirty="0" err="1" smtClean="0">
                <a:solidFill>
                  <a:srgbClr val="FF0000"/>
                </a:solidFill>
              </a:rPr>
              <a:t>saúde</a:t>
            </a:r>
            <a:r>
              <a:rPr lang="en-US" sz="1600" dirty="0" smtClean="0">
                <a:solidFill>
                  <a:srgbClr val="FF0000"/>
                </a:solidFill>
              </a:rPr>
              <a:t> do PDE]</a:t>
            </a:r>
            <a:r>
              <a:rPr lang="en-US" sz="1600" dirty="0" smtClean="0"/>
              <a:t>,</a:t>
            </a:r>
            <a:endParaRPr lang="en-US" sz="1600" dirty="0"/>
          </a:p>
          <a:p>
            <a:pPr algn="ctr"/>
            <a:r>
              <a:rPr lang="en-US" sz="1600" dirty="0" err="1"/>
              <a:t>Operador</a:t>
            </a:r>
            <a:r>
              <a:rPr lang="en-US" sz="1600" dirty="0"/>
              <a:t> </a:t>
            </a:r>
            <a:r>
              <a:rPr lang="en-US" sz="1600" dirty="0" err="1"/>
              <a:t>Aeronáutico</a:t>
            </a:r>
            <a:r>
              <a:rPr lang="en-US" sz="1600" dirty="0"/>
              <a:t>,</a:t>
            </a:r>
          </a:p>
          <a:p>
            <a:pPr algn="ctr"/>
            <a:r>
              <a:rPr lang="en-US" sz="1600" dirty="0" err="1"/>
              <a:t>Aeródromo</a:t>
            </a:r>
            <a:r>
              <a:rPr lang="en-US" sz="1600" dirty="0"/>
              <a:t> Authority</a:t>
            </a:r>
          </a:p>
        </p:txBody>
      </p:sp>
      <p:sp>
        <p:nvSpPr>
          <p:cNvPr id="9" name="Right Arrow 8"/>
          <p:cNvSpPr/>
          <p:nvPr/>
        </p:nvSpPr>
        <p:spPr>
          <a:xfrm>
            <a:off x="2155265"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9"/>
          <p:cNvSpPr/>
          <p:nvPr/>
        </p:nvSpPr>
        <p:spPr>
          <a:xfrm>
            <a:off x="4675582" y="5170017"/>
            <a:ext cx="538005" cy="484632"/>
          </a:xfrm>
          <a:prstGeom prst="rightArrow">
            <a:avLst/>
          </a:prstGeom>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p>
        </p:txBody>
      </p:sp>
      <p:sp>
        <p:nvSpPr>
          <p:cNvPr id="11" name="Right Arrow 10"/>
          <p:cNvSpPr/>
          <p:nvPr/>
        </p:nvSpPr>
        <p:spPr>
          <a:xfrm>
            <a:off x="7093787"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0187332" y="4739233"/>
            <a:ext cx="1730348"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dirty="0"/>
              <a:t>Representante da Companhia Aérea, Autoridade do Aeródromo</a:t>
            </a:r>
          </a:p>
        </p:txBody>
      </p:sp>
      <p:sp>
        <p:nvSpPr>
          <p:cNvPr id="13" name="Right Arrow 12"/>
          <p:cNvSpPr/>
          <p:nvPr/>
        </p:nvSpPr>
        <p:spPr>
          <a:xfrm>
            <a:off x="9532187" y="51827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642435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Documento 4444 como escrito num SOP</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xmlns="" val="0"/>
              </a:ext>
            </a:extLst>
          </a:blip>
          <a:srcRect/>
          <a:stretch/>
        </p:blipFill>
        <p:spPr>
          <a:xfrm>
            <a:off x="5342589" y="1680632"/>
            <a:ext cx="6849411" cy="4875391"/>
          </a:xfrm>
        </p:spPr>
      </p:pic>
      <p:sp>
        <p:nvSpPr>
          <p:cNvPr id="6" name="Rectangle 5"/>
          <p:cNvSpPr/>
          <p:nvPr/>
        </p:nvSpPr>
        <p:spPr>
          <a:xfrm>
            <a:off x="5203859" y="1680632"/>
            <a:ext cx="1447800" cy="866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5325178" y="5660503"/>
            <a:ext cx="2652962" cy="895520"/>
          </a:xfrm>
          <a:prstGeom prst="rect">
            <a:avLst/>
          </a:prstGeom>
        </p:spPr>
      </p:pic>
      <p:sp>
        <p:nvSpPr>
          <p:cNvPr id="15" name="Content Placeholder 2"/>
          <p:cNvSpPr txBox="1">
            <a:spLocks/>
          </p:cNvSpPr>
          <p:nvPr/>
        </p:nvSpPr>
        <p:spPr>
          <a:xfrm>
            <a:off x="635226" y="3038370"/>
            <a:ext cx="4336824" cy="82497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r>
              <a:rPr lang="pt-BR" b="1" dirty="0"/>
              <a:t>Procedimento de Notificação de uma pessoa suspeita de estar doente a bordo de uma </a:t>
            </a:r>
            <a:r>
              <a:rPr lang="pt-BR" b="1" dirty="0" smtClean="0"/>
              <a:t>Aeronave</a:t>
            </a:r>
            <a:endParaRPr lang="en-US" b="1" dirty="0"/>
          </a:p>
        </p:txBody>
      </p:sp>
    </p:spTree>
    <p:extLst>
      <p:ext uri="{BB962C8B-B14F-4D97-AF65-F5344CB8AC3E}">
        <p14:creationId xmlns:p14="http://schemas.microsoft.com/office/powerpoint/2010/main" xmlns="" val="3460285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Anexo 14: Concepção e Operações de Aeródromos</a:t>
            </a:r>
            <a:endParaRPr lang="en-US" dirty="0"/>
          </a:p>
        </p:txBody>
      </p:sp>
      <p:sp>
        <p:nvSpPr>
          <p:cNvPr id="3" name="Content Placeholder 2"/>
          <p:cNvSpPr>
            <a:spLocks noGrp="1"/>
          </p:cNvSpPr>
          <p:nvPr>
            <p:ph idx="1"/>
          </p:nvPr>
        </p:nvSpPr>
        <p:spPr>
          <a:xfrm>
            <a:off x="589471" y="2314742"/>
            <a:ext cx="8761412" cy="3416300"/>
          </a:xfrm>
        </p:spPr>
        <p:txBody>
          <a:bodyPr/>
          <a:lstStyle/>
          <a:p>
            <a:r>
              <a:rPr lang="pt-BR" dirty="0"/>
              <a:t>Plano de emergência para aeródromos (AEP)</a:t>
            </a:r>
          </a:p>
          <a:p>
            <a:pPr lvl="1"/>
            <a:r>
              <a:rPr lang="pt-BR" dirty="0"/>
              <a:t>Inclui todos os tipos de emergências aeronáuticas</a:t>
            </a:r>
          </a:p>
          <a:p>
            <a:r>
              <a:rPr lang="pt-BR" dirty="0"/>
              <a:t>Coordenação de acções e agências envolvidas numa emergência </a:t>
            </a:r>
          </a:p>
          <a:p>
            <a:pPr lvl="1"/>
            <a:r>
              <a:rPr lang="pt-BR" dirty="0" smtClean="0"/>
              <a:t>Papeis </a:t>
            </a:r>
            <a:r>
              <a:rPr lang="pt-BR" dirty="0"/>
              <a:t>e responsabilidades</a:t>
            </a:r>
          </a:p>
          <a:p>
            <a:pPr lvl="1"/>
            <a:r>
              <a:rPr lang="pt-BR" dirty="0"/>
              <a:t>Informação de contacto</a:t>
            </a:r>
          </a:p>
          <a:p>
            <a:r>
              <a:rPr lang="pt-BR" dirty="0"/>
              <a:t>Teste periódico do plano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686800" y="2314742"/>
            <a:ext cx="3116179" cy="1246472"/>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8724568" y="3850105"/>
            <a:ext cx="3078411" cy="158816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875546" y="3669632"/>
            <a:ext cx="2525850" cy="1859104"/>
          </a:xfrm>
          <a:prstGeom prst="rect">
            <a:avLst/>
          </a:prstGeom>
        </p:spPr>
      </p:pic>
    </p:spTree>
    <p:extLst>
      <p:ext uri="{BB962C8B-B14F-4D97-AF65-F5344CB8AC3E}">
        <p14:creationId xmlns:p14="http://schemas.microsoft.com/office/powerpoint/2010/main" xmlns="" val="2894836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2985C41-F921-4974-92DF-97957CB501A2}"/>
              </a:ext>
            </a:extLst>
          </p:cNvPr>
          <p:cNvSpPr>
            <a:spLocks noGrp="1"/>
          </p:cNvSpPr>
          <p:nvPr>
            <p:ph type="title"/>
          </p:nvPr>
        </p:nvSpPr>
        <p:spPr/>
        <p:txBody>
          <a:bodyPr/>
          <a:lstStyle/>
          <a:p>
            <a:r>
              <a:rPr lang="pt-BR" dirty="0"/>
              <a:t>Outras acções levadas a cabo pela </a:t>
            </a:r>
            <a:r>
              <a:rPr lang="pt-BR" dirty="0" smtClean="0"/>
              <a:t>OACI</a:t>
            </a:r>
            <a:endParaRPr lang="en-GB" dirty="0"/>
          </a:p>
        </p:txBody>
      </p:sp>
      <p:sp>
        <p:nvSpPr>
          <p:cNvPr id="3" name="Content Placeholder 2">
            <a:extLst>
              <a:ext uri="{FF2B5EF4-FFF2-40B4-BE49-F238E27FC236}">
                <a16:creationId xmlns="" xmlns:a16="http://schemas.microsoft.com/office/drawing/2014/main" id="{2509268D-AF84-4F1B-9E8C-7424AEC1A882}"/>
              </a:ext>
            </a:extLst>
          </p:cNvPr>
          <p:cNvSpPr>
            <a:spLocks noGrp="1"/>
          </p:cNvSpPr>
          <p:nvPr>
            <p:ph idx="1"/>
          </p:nvPr>
        </p:nvSpPr>
        <p:spPr/>
        <p:txBody>
          <a:bodyPr>
            <a:normAutofit fontScale="85000" lnSpcReduction="20000"/>
          </a:bodyPr>
          <a:lstStyle/>
          <a:p>
            <a:pPr lvl="0" defTabSz="914400">
              <a:spcBef>
                <a:spcPct val="20000"/>
              </a:spcBef>
              <a:buClrTx/>
              <a:buSzTx/>
              <a:buFont typeface="Arial" pitchFamily="34" charset="0"/>
              <a:buChar char="•"/>
              <a:defRPr/>
            </a:pPr>
            <a:r>
              <a:rPr lang="pt-BR" sz="2000" b="1" dirty="0">
                <a:solidFill>
                  <a:srgbClr val="006EB7"/>
                </a:solidFill>
                <a:latin typeface="Arial" pitchFamily="34" charset="0"/>
                <a:cs typeface="Arial" pitchFamily="34" charset="0"/>
              </a:rPr>
              <a:t>Directrizes para os Estados</a:t>
            </a:r>
          </a:p>
          <a:p>
            <a:pPr lvl="0" defTabSz="914400">
              <a:spcBef>
                <a:spcPct val="20000"/>
              </a:spcBef>
              <a:buClrTx/>
              <a:buSzTx/>
              <a:buFont typeface="Arial" pitchFamily="34" charset="0"/>
              <a:buChar char="•"/>
              <a:defRPr/>
            </a:pPr>
            <a:endParaRPr lang="pt-BR" sz="2000" b="1" dirty="0">
              <a:solidFill>
                <a:srgbClr val="006EB7"/>
              </a:solidFill>
              <a:latin typeface="Arial" pitchFamily="34" charset="0"/>
              <a:cs typeface="Arial" pitchFamily="34" charset="0"/>
            </a:endParaRPr>
          </a:p>
          <a:p>
            <a:pPr lvl="0" defTabSz="914400">
              <a:spcBef>
                <a:spcPct val="20000"/>
              </a:spcBef>
              <a:buClrTx/>
              <a:buSzTx/>
              <a:buFont typeface="Arial" pitchFamily="34" charset="0"/>
              <a:buChar char="•"/>
              <a:defRPr/>
            </a:pPr>
            <a:r>
              <a:rPr lang="pt-BR" dirty="0">
                <a:solidFill>
                  <a:srgbClr val="5A6870"/>
                </a:solidFill>
                <a:latin typeface="Arial" pitchFamily="34" charset="0"/>
                <a:cs typeface="Arial" pitchFamily="34" charset="0"/>
              </a:rPr>
              <a:t>Directrizes para os Estados relativamente à gestão de doenças transmissíveis que representem um risco grave para a saúde pública</a:t>
            </a:r>
          </a:p>
          <a:p>
            <a:pPr lvl="0" defTabSz="914400">
              <a:spcBef>
                <a:spcPct val="20000"/>
              </a:spcBef>
              <a:buClrTx/>
              <a:buSzTx/>
              <a:buFont typeface="Arial" pitchFamily="34" charset="0"/>
              <a:buChar char="•"/>
              <a:defRPr/>
            </a:pPr>
            <a:endParaRPr lang="pt-BR"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endParaRPr lang="en-US" sz="1000" dirty="0">
              <a:solidFill>
                <a:srgbClr val="5A6870"/>
              </a:solidFill>
              <a:latin typeface="Arial" pitchFamily="34" charset="0"/>
              <a:cs typeface="Arial" pitchFamily="34" charset="0"/>
            </a:endParaRPr>
          </a:p>
          <a:p>
            <a:pPr lvl="2" defTabSz="914400">
              <a:spcBef>
                <a:spcPct val="20000"/>
              </a:spcBef>
              <a:buClrTx/>
              <a:buSzTx/>
              <a:buFont typeface="Arial" pitchFamily="34" charset="0"/>
              <a:buChar char="•"/>
              <a:defRPr/>
            </a:pPr>
            <a:r>
              <a:rPr lang="pt-BR" sz="1600" i="1" dirty="0">
                <a:solidFill>
                  <a:srgbClr val="5A6870"/>
                </a:solidFill>
                <a:latin typeface="Arial" pitchFamily="34" charset="0"/>
                <a:cs typeface="Arial" pitchFamily="34" charset="0"/>
              </a:rPr>
              <a:t>Preparação geral, </a:t>
            </a:r>
            <a:r>
              <a:rPr lang="pt-BR" sz="1600" i="1" dirty="0">
                <a:solidFill>
                  <a:srgbClr val="FF0000"/>
                </a:solidFill>
                <a:latin typeface="Arial" pitchFamily="34" charset="0"/>
                <a:cs typeface="Arial" pitchFamily="34" charset="0"/>
              </a:rPr>
              <a:t>preparação do aeroporto</a:t>
            </a:r>
            <a:r>
              <a:rPr lang="pt-BR" sz="1600" i="1" dirty="0">
                <a:solidFill>
                  <a:srgbClr val="5A6870"/>
                </a:solidFill>
                <a:latin typeface="Arial" pitchFamily="34" charset="0"/>
                <a:cs typeface="Arial" pitchFamily="34" charset="0"/>
              </a:rPr>
              <a:t>, preparação da companhia aérea, procedimento de notificação de suspeita de doenças transmissíveis a bordo de uma aeronave ou outra saúde pública, </a:t>
            </a:r>
            <a:r>
              <a:rPr lang="pt-BR" sz="1600" i="1" dirty="0" smtClean="0">
                <a:solidFill>
                  <a:srgbClr val="5A6870"/>
                </a:solidFill>
                <a:latin typeface="Arial" pitchFamily="34" charset="0"/>
                <a:cs typeface="Arial" pitchFamily="34" charset="0"/>
              </a:rPr>
              <a:t>...)</a:t>
            </a:r>
            <a:endParaRPr lang="en-US" sz="1600" i="1" dirty="0">
              <a:solidFill>
                <a:srgbClr val="5A6870"/>
              </a:solidFill>
              <a:latin typeface="Arial" pitchFamily="34" charset="0"/>
              <a:cs typeface="Arial" pitchFamily="34" charset="0"/>
            </a:endParaRPr>
          </a:p>
          <a:p>
            <a:pPr lvl="2" defTabSz="914400">
              <a:spcBef>
                <a:spcPct val="20000"/>
              </a:spcBef>
              <a:buClrTx/>
              <a:buSzTx/>
              <a:buFont typeface="Arial" pitchFamily="34" charset="0"/>
              <a:buChar char="•"/>
              <a:defRPr/>
            </a:pPr>
            <a:endParaRPr lang="en-US" sz="800" i="1"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r>
              <a:rPr lang="pt-BR" sz="1800" dirty="0">
                <a:solidFill>
                  <a:srgbClr val="5A6870"/>
                </a:solidFill>
                <a:latin typeface="Arial" pitchFamily="34" charset="0"/>
                <a:cs typeface="Arial" pitchFamily="34" charset="0"/>
              </a:rPr>
              <a:t>Modelo para um Plano de Preparação de Emergência de Saúde Pública da Aviação</a:t>
            </a:r>
          </a:p>
          <a:p>
            <a:pPr lvl="1" defTabSz="914400">
              <a:spcBef>
                <a:spcPct val="20000"/>
              </a:spcBef>
              <a:buClrTx/>
              <a:buSzTx/>
              <a:buFont typeface="Arial" pitchFamily="34" charset="0"/>
              <a:buChar char="–"/>
              <a:defRPr/>
            </a:pPr>
            <a:endParaRPr lang="pt-BR" sz="1800"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r>
              <a:rPr lang="pt-BR" sz="1800" dirty="0">
                <a:solidFill>
                  <a:srgbClr val="5A6870"/>
                </a:solidFill>
                <a:latin typeface="Arial" pitchFamily="34" charset="0"/>
                <a:cs typeface="Arial" pitchFamily="34" charset="0"/>
              </a:rPr>
              <a:t>Glossário de Termos de Aviação e Saúde Pública</a:t>
            </a:r>
          </a:p>
          <a:p>
            <a:pPr lvl="1" defTabSz="914400">
              <a:spcBef>
                <a:spcPct val="20000"/>
              </a:spcBef>
              <a:buClrTx/>
              <a:buSzTx/>
              <a:buFont typeface="Arial" pitchFamily="34" charset="0"/>
              <a:buChar char="–"/>
              <a:defRPr/>
            </a:pPr>
            <a:endParaRPr lang="en-US" sz="800" dirty="0">
              <a:solidFill>
                <a:srgbClr val="5A6870"/>
              </a:solidFill>
              <a:latin typeface="Arial" pitchFamily="34" charset="0"/>
              <a:cs typeface="Arial" pitchFamily="34" charset="0"/>
            </a:endParaRPr>
          </a:p>
          <a:p>
            <a:pPr marL="342900" lvl="1" indent="-342900" defTabSz="914400">
              <a:spcBef>
                <a:spcPct val="20000"/>
              </a:spcBef>
              <a:buClrTx/>
              <a:buSzTx/>
              <a:buFont typeface="Arial" pitchFamily="34" charset="0"/>
              <a:buChar char="•"/>
              <a:defRPr/>
            </a:pPr>
            <a:r>
              <a:rPr lang="fr-FR" sz="2000" b="1" dirty="0">
                <a:solidFill>
                  <a:srgbClr val="006EB7"/>
                </a:solidFill>
                <a:latin typeface="Arial" pitchFamily="34" charset="0"/>
                <a:cs typeface="Arial" pitchFamily="34" charset="0"/>
              </a:rPr>
              <a:t>USOAP: </a:t>
            </a:r>
            <a:r>
              <a:rPr lang="pt-BR" sz="1800" i="1" dirty="0">
                <a:solidFill>
                  <a:srgbClr val="5A6870"/>
                </a:solidFill>
                <a:latin typeface="Arial" pitchFamily="34" charset="0"/>
                <a:cs typeface="Arial" pitchFamily="34" charset="0"/>
              </a:rPr>
              <a:t>As perguntas sobre o planeamento da preparação para as emergências de saúde pública estão incluídas no </a:t>
            </a:r>
            <a:r>
              <a:rPr lang="pt-BR" sz="1800" b="1" i="1" dirty="0">
                <a:solidFill>
                  <a:srgbClr val="FF0000"/>
                </a:solidFill>
                <a:latin typeface="Arial" pitchFamily="34" charset="0"/>
                <a:cs typeface="Arial" pitchFamily="34" charset="0"/>
              </a:rPr>
              <a:t>programa de auditoria da </a:t>
            </a:r>
            <a:r>
              <a:rPr lang="pt-BR" sz="1800" b="1" i="1" dirty="0" smtClean="0">
                <a:solidFill>
                  <a:srgbClr val="FF0000"/>
                </a:solidFill>
                <a:latin typeface="Arial" pitchFamily="34" charset="0"/>
                <a:cs typeface="Arial" pitchFamily="34" charset="0"/>
              </a:rPr>
              <a:t>OACI</a:t>
            </a:r>
            <a:endParaRPr lang="pt-BR" sz="1800" b="1" i="1" dirty="0">
              <a:solidFill>
                <a:srgbClr val="FF0000"/>
              </a:solidFill>
              <a:latin typeface="Arial" pitchFamily="34" charset="0"/>
              <a:cs typeface="Arial" pitchFamily="34" charset="0"/>
            </a:endParaRPr>
          </a:p>
          <a:p>
            <a:pPr marL="0" lvl="0" indent="0" defTabSz="914400">
              <a:spcBef>
                <a:spcPct val="20000"/>
              </a:spcBef>
              <a:buClrTx/>
              <a:buSzTx/>
              <a:buNone/>
              <a:defRPr/>
            </a:pPr>
            <a:endParaRPr lang="en-US" b="1" dirty="0">
              <a:solidFill>
                <a:srgbClr val="006EB7"/>
              </a:solidFill>
              <a:latin typeface="Arial" pitchFamily="34" charset="0"/>
              <a:cs typeface="Arial" pitchFamily="34" charset="0"/>
            </a:endParaRPr>
          </a:p>
          <a:p>
            <a:pPr lvl="0" defTabSz="914400">
              <a:spcBef>
                <a:spcPct val="20000"/>
              </a:spcBef>
              <a:buClrTx/>
              <a:buSzTx/>
              <a:buFont typeface="Arial" pitchFamily="34" charset="0"/>
              <a:buChar char="•"/>
              <a:defRPr/>
            </a:pPr>
            <a:endParaRPr lang="en-US" b="1" dirty="0">
              <a:solidFill>
                <a:srgbClr val="006EB7"/>
              </a:solidFill>
              <a:latin typeface="Arial" pitchFamily="34" charset="0"/>
              <a:cs typeface="Arial" pitchFamily="34" charset="0"/>
            </a:endParaRPr>
          </a:p>
          <a:p>
            <a:endParaRPr lang="en-GB" dirty="0"/>
          </a:p>
        </p:txBody>
      </p:sp>
      <p:sp>
        <p:nvSpPr>
          <p:cNvPr id="4" name="Slide Number Placeholder 3">
            <a:extLst>
              <a:ext uri="{FF2B5EF4-FFF2-40B4-BE49-F238E27FC236}">
                <a16:creationId xmlns="" xmlns:a16="http://schemas.microsoft.com/office/drawing/2014/main" id="{3C14EB38-F63C-498F-8B71-2F88635121F3}"/>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xmlns="" val="425816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120" y="2287680"/>
            <a:ext cx="4351023" cy="2283824"/>
          </a:xfrm>
        </p:spPr>
        <p:txBody>
          <a:bodyPr/>
          <a:lstStyle/>
          <a:p>
            <a:r>
              <a:rPr lang="en-US" dirty="0"/>
              <a:t>CAPSCA: </a:t>
            </a:r>
            <a:r>
              <a:rPr lang="pt-BR" dirty="0"/>
              <a:t>Como isso se aplica a mim?</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664787" y="1818448"/>
            <a:ext cx="4668061" cy="3206004"/>
          </a:xfrm>
          <a:prstGeom prst="rect">
            <a:avLst/>
          </a:prstGeom>
        </p:spPr>
      </p:pic>
    </p:spTree>
    <p:extLst>
      <p:ext uri="{BB962C8B-B14F-4D97-AF65-F5344CB8AC3E}">
        <p14:creationId xmlns:p14="http://schemas.microsoft.com/office/powerpoint/2010/main" xmlns="" val="1118833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104F06-B3BA-405A-A9F7-EADDCF3CFA99}"/>
              </a:ext>
            </a:extLst>
          </p:cNvPr>
          <p:cNvSpPr>
            <a:spLocks noGrp="1"/>
          </p:cNvSpPr>
          <p:nvPr>
            <p:ph type="title"/>
          </p:nvPr>
        </p:nvSpPr>
        <p:spPr/>
        <p:txBody>
          <a:bodyPr/>
          <a:lstStyle/>
          <a:p>
            <a:r>
              <a:rPr lang="en-US" dirty="0" smtClean="0"/>
              <a:t>O que é o </a:t>
            </a:r>
            <a:r>
              <a:rPr lang="en-US" dirty="0"/>
              <a:t>CAPSCA?</a:t>
            </a:r>
            <a:endParaRPr lang="en-GB" dirty="0"/>
          </a:p>
        </p:txBody>
      </p:sp>
      <p:sp>
        <p:nvSpPr>
          <p:cNvPr id="3" name="Content Placeholder 2">
            <a:extLst>
              <a:ext uri="{FF2B5EF4-FFF2-40B4-BE49-F238E27FC236}">
                <a16:creationId xmlns="" xmlns:a16="http://schemas.microsoft.com/office/drawing/2014/main" id="{4D5C92E0-13AC-4BA1-9A0C-0D23C68B0073}"/>
              </a:ext>
            </a:extLst>
          </p:cNvPr>
          <p:cNvSpPr>
            <a:spLocks noGrp="1"/>
          </p:cNvSpPr>
          <p:nvPr>
            <p:ph idx="1"/>
          </p:nvPr>
        </p:nvSpPr>
        <p:spPr/>
        <p:txBody>
          <a:bodyPr/>
          <a:lstStyle/>
          <a:p>
            <a:r>
              <a:rPr lang="en-US" u="sng" dirty="0" smtClean="0"/>
              <a:t>Nome original</a:t>
            </a:r>
            <a:endParaRPr lang="en-US" u="sng" dirty="0"/>
          </a:p>
          <a:p>
            <a:pPr marL="400050" lvl="1" indent="0">
              <a:buNone/>
            </a:pPr>
            <a:r>
              <a:rPr lang="en-US" b="1" dirty="0"/>
              <a:t>C</a:t>
            </a:r>
            <a:r>
              <a:rPr lang="en-US" dirty="0"/>
              <a:t>ooperative </a:t>
            </a:r>
            <a:r>
              <a:rPr lang="en-US" b="1" dirty="0"/>
              <a:t>A</a:t>
            </a:r>
            <a:r>
              <a:rPr lang="en-US" dirty="0"/>
              <a:t>rrangement for the </a:t>
            </a:r>
            <a:r>
              <a:rPr lang="en-US" b="1" dirty="0"/>
              <a:t>P</a:t>
            </a:r>
            <a:r>
              <a:rPr lang="en-US" dirty="0"/>
              <a:t>revention of </a:t>
            </a:r>
            <a:r>
              <a:rPr lang="en-US" b="1" dirty="0"/>
              <a:t>S</a:t>
            </a:r>
            <a:r>
              <a:rPr lang="en-US" dirty="0"/>
              <a:t>pread of </a:t>
            </a:r>
            <a:r>
              <a:rPr lang="en-US" b="1" dirty="0"/>
              <a:t>C</a:t>
            </a:r>
            <a:r>
              <a:rPr lang="en-US" dirty="0"/>
              <a:t>ommunicable Disease through </a:t>
            </a:r>
            <a:r>
              <a:rPr lang="en-US" b="1" dirty="0"/>
              <a:t>A</a:t>
            </a:r>
            <a:r>
              <a:rPr lang="en-US" dirty="0"/>
              <a:t>ir Travel </a:t>
            </a:r>
            <a:r>
              <a:rPr lang="en-US" dirty="0" smtClean="0"/>
              <a:t>(</a:t>
            </a:r>
            <a:r>
              <a:rPr lang="pt-BR" dirty="0"/>
              <a:t>Acordo de Cooperação para a Prevenção da </a:t>
            </a:r>
            <a:r>
              <a:rPr lang="pt-BR" dirty="0" smtClean="0"/>
              <a:t>Difusão </a:t>
            </a:r>
            <a:r>
              <a:rPr lang="pt-BR" dirty="0"/>
              <a:t>de Doenças Transmissíveis através de Viagens </a:t>
            </a:r>
            <a:r>
              <a:rPr lang="pt-BR" dirty="0" smtClean="0"/>
              <a:t>Aéreas)</a:t>
            </a:r>
            <a:endParaRPr lang="en-US" dirty="0"/>
          </a:p>
          <a:p>
            <a:pPr marL="400050" lvl="1" indent="0">
              <a:buNone/>
            </a:pPr>
            <a:endParaRPr lang="en-US" dirty="0"/>
          </a:p>
          <a:p>
            <a:r>
              <a:rPr lang="en-US" u="sng" dirty="0" smtClean="0"/>
              <a:t>Novo </a:t>
            </a:r>
            <a:r>
              <a:rPr lang="en-US" u="sng" dirty="0" err="1" smtClean="0"/>
              <a:t>nome</a:t>
            </a:r>
            <a:r>
              <a:rPr lang="en-US" u="sng" dirty="0" smtClean="0"/>
              <a:t> </a:t>
            </a:r>
            <a:r>
              <a:rPr lang="en-US" u="sng" dirty="0"/>
              <a:t>(2013)</a:t>
            </a:r>
          </a:p>
          <a:p>
            <a:pPr marL="400050" lvl="1" indent="0">
              <a:buNone/>
            </a:pPr>
            <a:r>
              <a:rPr lang="en-GB" u="sng" dirty="0">
                <a:effectLst>
                  <a:outerShdw blurRad="38100" dist="38100" dir="2700000" algn="tl">
                    <a:srgbClr val="000000">
                      <a:alpha val="43137"/>
                    </a:srgbClr>
                  </a:outerShdw>
                </a:effectLst>
              </a:rPr>
              <a:t>Collaborative</a:t>
            </a:r>
            <a:r>
              <a:rPr lang="en-GB" dirty="0"/>
              <a:t> Arrangement for the Prevention and </a:t>
            </a:r>
            <a:r>
              <a:rPr lang="en-GB" u="sng" dirty="0">
                <a:effectLst>
                  <a:outerShdw blurRad="38100" dist="38100" dir="2700000" algn="tl">
                    <a:srgbClr val="000000">
                      <a:alpha val="43137"/>
                    </a:srgbClr>
                  </a:outerShdw>
                </a:effectLst>
              </a:rPr>
              <a:t>Management of Public Health Events</a:t>
            </a:r>
            <a:r>
              <a:rPr lang="en-GB" u="sng" dirty="0"/>
              <a:t> </a:t>
            </a:r>
            <a:r>
              <a:rPr lang="en-GB" dirty="0"/>
              <a:t>in </a:t>
            </a:r>
            <a:r>
              <a:rPr lang="en-GB" u="sng" dirty="0">
                <a:effectLst>
                  <a:outerShdw blurRad="38100" dist="38100" dir="2700000" algn="tl">
                    <a:srgbClr val="000000">
                      <a:alpha val="43137"/>
                    </a:srgbClr>
                  </a:outerShdw>
                </a:effectLst>
              </a:rPr>
              <a:t>Civil </a:t>
            </a:r>
            <a:r>
              <a:rPr lang="en-GB" u="sng" dirty="0" smtClean="0">
                <a:effectLst>
                  <a:outerShdw blurRad="38100" dist="38100" dir="2700000" algn="tl">
                    <a:srgbClr val="000000">
                      <a:alpha val="43137"/>
                    </a:srgbClr>
                  </a:outerShdw>
                </a:effectLst>
              </a:rPr>
              <a:t>Aviation </a:t>
            </a:r>
            <a:r>
              <a:rPr lang="en-GB" dirty="0" smtClean="0"/>
              <a:t>(</a:t>
            </a:r>
            <a:r>
              <a:rPr lang="pt-BR" dirty="0"/>
              <a:t>Acordo de Colaboração para a Prevenção e Gestão de Eventos de Saúde Pública na Aviação </a:t>
            </a:r>
            <a:r>
              <a:rPr lang="pt-BR" dirty="0" smtClean="0"/>
              <a:t>Civil)</a:t>
            </a:r>
            <a:endParaRPr lang="pt-BR" dirty="0"/>
          </a:p>
          <a:p>
            <a:pPr marL="400050" lvl="1" indent="0">
              <a:buNone/>
            </a:pPr>
            <a:endParaRPr lang="en-US" u="sng" dirty="0">
              <a:effectLst>
                <a:outerShdw blurRad="38100" dist="38100" dir="2700000" algn="tl">
                  <a:srgbClr val="000000">
                    <a:alpha val="43137"/>
                  </a:srgbClr>
                </a:outerShdw>
              </a:effectLst>
            </a:endParaRPr>
          </a:p>
          <a:p>
            <a:endParaRPr lang="en-GB" dirty="0"/>
          </a:p>
        </p:txBody>
      </p:sp>
      <p:sp>
        <p:nvSpPr>
          <p:cNvPr id="4" name="Slide Number Placeholder 3">
            <a:extLst>
              <a:ext uri="{FF2B5EF4-FFF2-40B4-BE49-F238E27FC236}">
                <a16:creationId xmlns="" xmlns:a16="http://schemas.microsoft.com/office/drawing/2014/main" id="{1843A8BE-901A-4E89-9E2D-44DC1A0360CE}"/>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xmlns="" val="463346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D1B2087-60EB-4838-806A-6B9B54549E98}"/>
              </a:ext>
            </a:extLst>
          </p:cNvPr>
          <p:cNvSpPr>
            <a:spLocks noGrp="1"/>
          </p:cNvSpPr>
          <p:nvPr>
            <p:ph type="title"/>
          </p:nvPr>
        </p:nvSpPr>
        <p:spPr/>
        <p:txBody>
          <a:bodyPr/>
          <a:lstStyle/>
          <a:p>
            <a:r>
              <a:rPr lang="en-US" dirty="0"/>
              <a:t>CAPSCA</a:t>
            </a:r>
            <a:endParaRPr lang="en-GB" dirty="0"/>
          </a:p>
        </p:txBody>
      </p:sp>
      <p:sp>
        <p:nvSpPr>
          <p:cNvPr id="3" name="Content Placeholder 2">
            <a:extLst>
              <a:ext uri="{FF2B5EF4-FFF2-40B4-BE49-F238E27FC236}">
                <a16:creationId xmlns="" xmlns:a16="http://schemas.microsoft.com/office/drawing/2014/main" id="{F12DB900-1C75-4E48-BD63-D79847D6B047}"/>
              </a:ext>
            </a:extLst>
          </p:cNvPr>
          <p:cNvSpPr>
            <a:spLocks noGrp="1"/>
          </p:cNvSpPr>
          <p:nvPr>
            <p:ph sz="half" idx="1"/>
          </p:nvPr>
        </p:nvSpPr>
        <p:spPr>
          <a:xfrm>
            <a:off x="1154954" y="2603500"/>
            <a:ext cx="5495228" cy="3416301"/>
          </a:xfrm>
        </p:spPr>
        <p:txBody>
          <a:bodyPr>
            <a:normAutofit/>
          </a:bodyPr>
          <a:lstStyle/>
          <a:p>
            <a:r>
              <a:rPr lang="pt-BR" sz="2400" dirty="0"/>
              <a:t>Uma iniciativa global da Organização da Aviação Civil Internacional </a:t>
            </a:r>
            <a:r>
              <a:rPr lang="pt-BR" sz="2400" dirty="0" smtClean="0"/>
              <a:t>(OACI) </a:t>
            </a:r>
            <a:r>
              <a:rPr lang="pt-BR" sz="2400" dirty="0"/>
              <a:t>para melhorar o planeamento da preparação e as respostas a eventos de saúde pública que afectam o sector da aviação , tais como uma epidemia ou um acidente nuclear</a:t>
            </a:r>
          </a:p>
          <a:p>
            <a:endParaRPr lang="en-GB" sz="2400" dirty="0"/>
          </a:p>
        </p:txBody>
      </p:sp>
      <p:sp>
        <p:nvSpPr>
          <p:cNvPr id="4" name="Slide Number Placeholder 3">
            <a:extLst>
              <a:ext uri="{FF2B5EF4-FFF2-40B4-BE49-F238E27FC236}">
                <a16:creationId xmlns="" xmlns:a16="http://schemas.microsoft.com/office/drawing/2014/main" id="{47AD0E8A-FB66-4738-82B6-A67825A0E031}"/>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6" name="Picture 4">
            <a:extLst>
              <a:ext uri="{FF2B5EF4-FFF2-40B4-BE49-F238E27FC236}">
                <a16:creationId xmlns="" xmlns:a16="http://schemas.microsoft.com/office/drawing/2014/main" id="{389C6889-87B2-4D37-8E13-4200166AA13B}"/>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5074" y="2603499"/>
            <a:ext cx="5527885" cy="39587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97615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7DDBE7E-3182-41D5-94BC-DEE1FD3B4F6F}"/>
              </a:ext>
            </a:extLst>
          </p:cNvPr>
          <p:cNvSpPr>
            <a:spLocks noGrp="1"/>
          </p:cNvSpPr>
          <p:nvPr>
            <p:ph type="title"/>
          </p:nvPr>
        </p:nvSpPr>
        <p:spPr/>
        <p:txBody>
          <a:bodyPr/>
          <a:lstStyle/>
          <a:p>
            <a:r>
              <a:rPr lang="pt-PT" dirty="0" smtClean="0"/>
              <a:t>Por que o </a:t>
            </a:r>
            <a:r>
              <a:rPr lang="pt-PT" dirty="0" err="1" smtClean="0"/>
              <a:t>CAPSCA</a:t>
            </a:r>
            <a:r>
              <a:rPr lang="pt-PT" dirty="0" smtClean="0"/>
              <a:t> ?</a:t>
            </a:r>
            <a:endParaRPr lang="pt-PT" dirty="0"/>
          </a:p>
        </p:txBody>
      </p:sp>
      <p:sp>
        <p:nvSpPr>
          <p:cNvPr id="3" name="Content Placeholder 2">
            <a:extLst>
              <a:ext uri="{FF2B5EF4-FFF2-40B4-BE49-F238E27FC236}">
                <a16:creationId xmlns="" xmlns:a16="http://schemas.microsoft.com/office/drawing/2014/main" id="{6C2AC149-574E-4218-AFE5-CC74468EBAE5}"/>
              </a:ext>
            </a:extLst>
          </p:cNvPr>
          <p:cNvSpPr>
            <a:spLocks noGrp="1"/>
          </p:cNvSpPr>
          <p:nvPr>
            <p:ph idx="1"/>
          </p:nvPr>
        </p:nvSpPr>
        <p:spPr/>
        <p:txBody>
          <a:bodyPr>
            <a:normAutofit fontScale="55000" lnSpcReduction="20000"/>
          </a:bodyPr>
          <a:lstStyle/>
          <a:p>
            <a:r>
              <a:rPr lang="pt-PT" sz="2800" b="1" dirty="0" smtClean="0"/>
              <a:t>O pessoal da aviação:</a:t>
            </a:r>
          </a:p>
          <a:p>
            <a:pPr lvl="1"/>
            <a:r>
              <a:rPr lang="pt-PT" sz="2400" dirty="0" smtClean="0"/>
              <a:t>Está focado principalmente na prevenção de acidentes, e</a:t>
            </a:r>
          </a:p>
          <a:p>
            <a:pPr lvl="1"/>
            <a:r>
              <a:rPr lang="pt-PT" sz="2400" dirty="0" smtClean="0"/>
              <a:t>Não tem conhecimentos gerais sobre saúde pública</a:t>
            </a:r>
          </a:p>
          <a:p>
            <a:pPr marL="457200" lvl="1" indent="0">
              <a:buNone/>
            </a:pPr>
            <a:endParaRPr lang="pt-PT" sz="2400" i="1" dirty="0" smtClean="0"/>
          </a:p>
          <a:p>
            <a:r>
              <a:rPr lang="pt-PT" sz="2800" b="1" dirty="0" smtClean="0"/>
              <a:t>O Pessoal da Saúde Pública:</a:t>
            </a:r>
          </a:p>
          <a:p>
            <a:pPr lvl="1"/>
            <a:r>
              <a:rPr lang="pt-PT" sz="2400" dirty="0" smtClean="0"/>
              <a:t>Está focado principalmente em questões de saúde não relacionadas com os transportes</a:t>
            </a:r>
          </a:p>
          <a:p>
            <a:pPr lvl="1"/>
            <a:r>
              <a:rPr lang="pt-PT" sz="2400" dirty="0" smtClean="0"/>
              <a:t>Geralmente não tem conhecimentos sobre aviação</a:t>
            </a:r>
          </a:p>
          <a:p>
            <a:pPr lvl="1"/>
            <a:endParaRPr lang="pt-PT" sz="2400" dirty="0" smtClean="0"/>
          </a:p>
          <a:p>
            <a:pPr>
              <a:spcAft>
                <a:spcPts val="1200"/>
              </a:spcAft>
            </a:pPr>
            <a:r>
              <a:rPr lang="pt-PT" b="1" dirty="0" smtClean="0"/>
              <a:t>E assim…..</a:t>
            </a:r>
            <a:endParaRPr lang="pt-PT" sz="2800" dirty="0" smtClean="0"/>
          </a:p>
          <a:p>
            <a:pPr marL="0" indent="0" algn="ctr">
              <a:buNone/>
            </a:pPr>
            <a:r>
              <a:rPr lang="pt-PT" sz="2800" b="1" i="1" dirty="0" smtClean="0">
                <a:solidFill>
                  <a:srgbClr val="00B0F0"/>
                </a:solidFill>
              </a:rPr>
              <a:t>O Planeamento da preparação </a:t>
            </a:r>
            <a:r>
              <a:rPr lang="pt-BR" sz="2800" b="1" i="1" dirty="0" smtClean="0">
                <a:solidFill>
                  <a:srgbClr val="00B0F0"/>
                </a:solidFill>
              </a:rPr>
              <a:t>na </a:t>
            </a:r>
            <a:r>
              <a:rPr lang="pt-BR" sz="2800" b="1" i="1" dirty="0">
                <a:solidFill>
                  <a:srgbClr val="00B0F0"/>
                </a:solidFill>
              </a:rPr>
              <a:t>aviação</a:t>
            </a:r>
          </a:p>
          <a:p>
            <a:pPr marL="0" indent="0" algn="ctr">
              <a:buNone/>
            </a:pPr>
            <a:r>
              <a:rPr lang="pt-BR" sz="2800" b="1" i="1" dirty="0">
                <a:solidFill>
                  <a:srgbClr val="00B0F0"/>
                </a:solidFill>
              </a:rPr>
              <a:t>pode cair num fosso entre ambos os sectores</a:t>
            </a:r>
          </a:p>
          <a:p>
            <a:endParaRPr lang="en-GB" dirty="0"/>
          </a:p>
        </p:txBody>
      </p:sp>
      <p:sp>
        <p:nvSpPr>
          <p:cNvPr id="4" name="Slide Number Placeholder 3">
            <a:extLst>
              <a:ext uri="{FF2B5EF4-FFF2-40B4-BE49-F238E27FC236}">
                <a16:creationId xmlns="" xmlns:a16="http://schemas.microsoft.com/office/drawing/2014/main" id="{4BFE65D0-EE73-4D02-97EF-D0B7D8113A4A}"/>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xmlns="" val="140215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1F053C-EC62-4E39-A8BD-D660EE6126B1}"/>
              </a:ext>
            </a:extLst>
          </p:cNvPr>
          <p:cNvSpPr>
            <a:spLocks noGrp="1"/>
          </p:cNvSpPr>
          <p:nvPr>
            <p:ph type="title"/>
          </p:nvPr>
        </p:nvSpPr>
        <p:spPr/>
        <p:txBody>
          <a:bodyPr/>
          <a:lstStyle/>
          <a:p>
            <a:r>
              <a:rPr lang="pt-PT" dirty="0" err="1" smtClean="0"/>
              <a:t>Finallidade</a:t>
            </a:r>
            <a:r>
              <a:rPr lang="pt-PT" dirty="0" smtClean="0"/>
              <a:t> do </a:t>
            </a:r>
            <a:r>
              <a:rPr lang="pt-PT" dirty="0" err="1" smtClean="0"/>
              <a:t>CAPSCA</a:t>
            </a:r>
            <a:endParaRPr lang="pt-PT" dirty="0"/>
          </a:p>
        </p:txBody>
      </p:sp>
      <p:sp>
        <p:nvSpPr>
          <p:cNvPr id="3" name="Content Placeholder 2">
            <a:extLst>
              <a:ext uri="{FF2B5EF4-FFF2-40B4-BE49-F238E27FC236}">
                <a16:creationId xmlns="" xmlns:a16="http://schemas.microsoft.com/office/drawing/2014/main" id="{306B1A72-21D3-4E42-9C70-6264DC266EB0}"/>
              </a:ext>
            </a:extLst>
          </p:cNvPr>
          <p:cNvSpPr>
            <a:spLocks noGrp="1"/>
          </p:cNvSpPr>
          <p:nvPr>
            <p:ph idx="1"/>
          </p:nvPr>
        </p:nvSpPr>
        <p:spPr/>
        <p:txBody>
          <a:bodyPr/>
          <a:lstStyle/>
          <a:p>
            <a:r>
              <a:rPr lang="pt-BR" dirty="0"/>
              <a:t>Auxiliar os Estados na implementação do Regulamento Sanitário Internacional da OMS (2005) no sector da aviação (aeroportos e companhias aéreas</a:t>
            </a:r>
            <a:r>
              <a:rPr lang="pt-BR" dirty="0" smtClean="0"/>
              <a:t>):</a:t>
            </a:r>
            <a:endParaRPr lang="pt-BR" dirty="0"/>
          </a:p>
          <a:p>
            <a:pPr lvl="1"/>
            <a:r>
              <a:rPr lang="pt-BR" dirty="0" smtClean="0"/>
              <a:t>Promovendo a </a:t>
            </a:r>
            <a:r>
              <a:rPr lang="pt-BR" dirty="0"/>
              <a:t>comunicação e a colaboração intersectorial</a:t>
            </a:r>
          </a:p>
          <a:p>
            <a:pPr lvl="1"/>
            <a:r>
              <a:rPr lang="pt-BR" dirty="0" smtClean="0"/>
              <a:t>Assegurando </a:t>
            </a:r>
            <a:r>
              <a:rPr lang="pt-BR" dirty="0"/>
              <a:t>que o sector da aviação está pronto a responder a um evento de saúde pública</a:t>
            </a:r>
          </a:p>
          <a:p>
            <a:r>
              <a:rPr lang="pt-BR" dirty="0"/>
              <a:t>Em vigor em África desde 2009</a:t>
            </a:r>
          </a:p>
          <a:p>
            <a:r>
              <a:rPr lang="pt-BR" dirty="0"/>
              <a:t>Várias visitas de assistência aos Estados e aeroportos </a:t>
            </a:r>
          </a:p>
          <a:p>
            <a:r>
              <a:rPr lang="pt-BR" dirty="0"/>
              <a:t>Última reunião regional anual Julho 2017 (Zâmbia)</a:t>
            </a:r>
          </a:p>
        </p:txBody>
      </p:sp>
      <p:sp>
        <p:nvSpPr>
          <p:cNvPr id="4" name="Slide Number Placeholder 3">
            <a:extLst>
              <a:ext uri="{FF2B5EF4-FFF2-40B4-BE49-F238E27FC236}">
                <a16:creationId xmlns="" xmlns:a16="http://schemas.microsoft.com/office/drawing/2014/main" id="{96333AAD-B845-4FAD-A49E-FC585ABCBB12}"/>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xmlns="" val="134931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37FC229-99A0-4213-A645-CD035EF3D5F3}"/>
              </a:ext>
            </a:extLst>
          </p:cNvPr>
          <p:cNvSpPr>
            <a:spLocks noGrp="1"/>
          </p:cNvSpPr>
          <p:nvPr>
            <p:ph type="title"/>
          </p:nvPr>
        </p:nvSpPr>
        <p:spPr/>
        <p:txBody>
          <a:bodyPr/>
          <a:lstStyle/>
          <a:p>
            <a:r>
              <a:rPr lang="pt-BR" sz="2800" dirty="0"/>
              <a:t>O CAPSCA assegura a harmonização das directrizes</a:t>
            </a:r>
            <a:endParaRPr lang="en-GB" sz="2800" dirty="0"/>
          </a:p>
        </p:txBody>
      </p:sp>
      <p:sp>
        <p:nvSpPr>
          <p:cNvPr id="3" name="Content Placeholder 2">
            <a:extLst>
              <a:ext uri="{FF2B5EF4-FFF2-40B4-BE49-F238E27FC236}">
                <a16:creationId xmlns="" xmlns:a16="http://schemas.microsoft.com/office/drawing/2014/main" id="{D89E7BF8-C0F2-4EC4-B650-EE4CEF77520E}"/>
              </a:ext>
            </a:extLst>
          </p:cNvPr>
          <p:cNvSpPr>
            <a:spLocks noGrp="1"/>
          </p:cNvSpPr>
          <p:nvPr>
            <p:ph idx="1"/>
          </p:nvPr>
        </p:nvSpPr>
        <p:spPr/>
        <p:txBody>
          <a:bodyPr/>
          <a:lstStyle/>
          <a:p>
            <a:endParaRPr lang="en-GB" dirty="0"/>
          </a:p>
        </p:txBody>
      </p:sp>
      <p:sp>
        <p:nvSpPr>
          <p:cNvPr id="4" name="Slide Number Placeholder 3">
            <a:extLst>
              <a:ext uri="{FF2B5EF4-FFF2-40B4-BE49-F238E27FC236}">
                <a16:creationId xmlns="" xmlns:a16="http://schemas.microsoft.com/office/drawing/2014/main" id="{D435B0B5-3B72-407D-AD0F-C8FCF2412A2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grpSp>
        <p:nvGrpSpPr>
          <p:cNvPr id="5" name="Group 4">
            <a:extLst>
              <a:ext uri="{FF2B5EF4-FFF2-40B4-BE49-F238E27FC236}">
                <a16:creationId xmlns="" xmlns:a16="http://schemas.microsoft.com/office/drawing/2014/main" id="{425A9363-76C8-4B19-AB66-4C7FEB48ED83}"/>
              </a:ext>
            </a:extLst>
          </p:cNvPr>
          <p:cNvGrpSpPr/>
          <p:nvPr/>
        </p:nvGrpSpPr>
        <p:grpSpPr>
          <a:xfrm>
            <a:off x="214312" y="2098964"/>
            <a:ext cx="11977687" cy="4570396"/>
            <a:chOff x="214313" y="1299995"/>
            <a:chExt cx="8853488" cy="5369365"/>
          </a:xfrm>
        </p:grpSpPr>
        <p:grpSp>
          <p:nvGrpSpPr>
            <p:cNvPr id="6" name="Organization Chart 2">
              <a:extLst>
                <a:ext uri="{FF2B5EF4-FFF2-40B4-BE49-F238E27FC236}">
                  <a16:creationId xmlns="" xmlns:a16="http://schemas.microsoft.com/office/drawing/2014/main" id="{0BA2758D-009A-460F-BB9D-0547F613B9B2}"/>
                </a:ext>
              </a:extLst>
            </p:cNvPr>
            <p:cNvGrpSpPr>
              <a:grpSpLocks noChangeAspect="1"/>
            </p:cNvGrpSpPr>
            <p:nvPr/>
          </p:nvGrpSpPr>
          <p:grpSpPr bwMode="auto">
            <a:xfrm>
              <a:off x="500063" y="2143397"/>
              <a:ext cx="8229600" cy="4525963"/>
              <a:chOff x="288" y="1008"/>
              <a:chExt cx="5184" cy="2851"/>
            </a:xfrm>
          </p:grpSpPr>
          <p:cxnSp>
            <p:nvCxnSpPr>
              <p:cNvPr id="11" name="_s61446">
                <a:extLst>
                  <a:ext uri="{FF2B5EF4-FFF2-40B4-BE49-F238E27FC236}">
                    <a16:creationId xmlns="" xmlns:a16="http://schemas.microsoft.com/office/drawing/2014/main" id="{32F7024D-92C0-4805-9FD8-6749162DBB0E}"/>
                  </a:ext>
                </a:extLst>
              </p:cNvPr>
              <p:cNvCxnSpPr>
                <a:cxnSpLocks noChangeShapeType="1"/>
                <a:stCxn id="13" idx="0"/>
                <a:endCxn id="12" idx="2"/>
              </p:cNvCxnSpPr>
              <p:nvPr/>
            </p:nvCxnSpPr>
            <p:spPr bwMode="auto">
              <a:xfrm rot="5400000" flipH="1" flipV="1">
                <a:off x="2702" y="1899"/>
                <a:ext cx="356" cy="1"/>
              </a:xfrm>
              <a:prstGeom prst="straightConnector1">
                <a:avLst/>
              </a:prstGeom>
              <a:noFill/>
              <a:ln w="28575">
                <a:solidFill>
                  <a:schemeClr val="tx1"/>
                </a:solidFill>
                <a:round/>
                <a:headEnd/>
                <a:tailEnd/>
              </a:ln>
            </p:spPr>
          </p:cxnSp>
          <p:sp>
            <p:nvSpPr>
              <p:cNvPr id="12" name="_s61447">
                <a:extLst>
                  <a:ext uri="{FF2B5EF4-FFF2-40B4-BE49-F238E27FC236}">
                    <a16:creationId xmlns="" xmlns:a16="http://schemas.microsoft.com/office/drawing/2014/main" id="{9E914B10-841C-4C1E-941F-878733902680}"/>
                  </a:ext>
                </a:extLst>
              </p:cNvPr>
              <p:cNvSpPr>
                <a:spLocks noChangeArrowheads="1"/>
              </p:cNvSpPr>
              <p:nvPr/>
            </p:nvSpPr>
            <p:spPr bwMode="auto">
              <a:xfrm>
                <a:off x="1686" y="1008"/>
                <a:ext cx="2388" cy="713"/>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a:r>
                  <a:rPr lang="pt-PT" sz="2900" b="1" dirty="0" smtClean="0">
                    <a:solidFill>
                      <a:prstClr val="white"/>
                    </a:solidFill>
                    <a:effectLst>
                      <a:outerShdw blurRad="38100" dist="38100" dir="2700000" algn="tl">
                        <a:srgbClr val="000000">
                          <a:alpha val="43137"/>
                        </a:srgbClr>
                      </a:outerShdw>
                    </a:effectLst>
                  </a:rPr>
                  <a:t>Preparativos globais da </a:t>
                </a:r>
              </a:p>
              <a:p>
                <a:pPr algn="ctr"/>
                <a:r>
                  <a:rPr lang="en-GB" sz="2900" b="1" dirty="0" smtClean="0">
                    <a:solidFill>
                      <a:prstClr val="white"/>
                    </a:solidFill>
                    <a:effectLst>
                      <a:outerShdw blurRad="38100" dist="38100" dir="2700000" algn="tl">
                        <a:srgbClr val="000000">
                          <a:alpha val="43137"/>
                        </a:srgbClr>
                      </a:outerShdw>
                    </a:effectLst>
                  </a:rPr>
                  <a:t>OMS</a:t>
                </a:r>
                <a:endParaRPr lang="en-GB" sz="2900" b="1" dirty="0">
                  <a:solidFill>
                    <a:prstClr val="white"/>
                  </a:solidFill>
                  <a:effectLst>
                    <a:outerShdw blurRad="38100" dist="38100" dir="2700000" algn="tl">
                      <a:srgbClr val="000000">
                        <a:alpha val="43137"/>
                      </a:srgbClr>
                    </a:outerShdw>
                  </a:effectLst>
                </a:endParaRPr>
              </a:p>
            </p:txBody>
          </p:sp>
          <p:sp>
            <p:nvSpPr>
              <p:cNvPr id="13" name="_s61448">
                <a:extLst>
                  <a:ext uri="{FF2B5EF4-FFF2-40B4-BE49-F238E27FC236}">
                    <a16:creationId xmlns="" xmlns:a16="http://schemas.microsoft.com/office/drawing/2014/main" id="{AC84E529-EF32-4E70-AF1E-B37FB55ED4A7}"/>
                  </a:ext>
                </a:extLst>
              </p:cNvPr>
              <p:cNvSpPr>
                <a:spLocks noChangeArrowheads="1"/>
              </p:cNvSpPr>
              <p:nvPr/>
            </p:nvSpPr>
            <p:spPr bwMode="auto">
              <a:xfrm>
                <a:off x="1686" y="2077"/>
                <a:ext cx="2388" cy="821"/>
              </a:xfrm>
              <a:prstGeom prst="roundRect">
                <a:avLst>
                  <a:gd name="adj" fmla="val 16667"/>
                </a:avLst>
              </a:prstGeom>
              <a:ln>
                <a:headEnd/>
                <a:tailEnd/>
              </a:ln>
            </p:spPr>
            <p:style>
              <a:lnRef idx="1">
                <a:schemeClr val="accent6"/>
              </a:lnRef>
              <a:fillRef idx="2">
                <a:schemeClr val="accent6"/>
              </a:fillRef>
              <a:effectRef idx="1">
                <a:schemeClr val="accent6"/>
              </a:effectRef>
              <a:fontRef idx="minor">
                <a:schemeClr val="dk1"/>
              </a:fontRef>
            </p:style>
            <p:txBody>
              <a:bodyPr wrap="none" lIns="0" tIns="0" rIns="0" bIns="0" anchor="ctr"/>
              <a:lstStyle/>
              <a:p>
                <a:pPr algn="ctr"/>
                <a:r>
                  <a:rPr lang="en-GB" sz="2900" b="1" dirty="0" smtClean="0">
                    <a:solidFill>
                      <a:srgbClr val="1B4177"/>
                    </a:solidFill>
                    <a:effectLst>
                      <a:outerShdw blurRad="38100" dist="38100" dir="2700000" algn="tl">
                        <a:srgbClr val="000000">
                          <a:alpha val="43137"/>
                        </a:srgbClr>
                      </a:outerShdw>
                    </a:effectLst>
                  </a:rPr>
                  <a:t>OACI</a:t>
                </a:r>
                <a:endParaRPr lang="en-GB" sz="2900" b="1" dirty="0">
                  <a:solidFill>
                    <a:srgbClr val="1B4177"/>
                  </a:solidFill>
                  <a:effectLst>
                    <a:outerShdw blurRad="38100" dist="38100" dir="2700000" algn="tl">
                      <a:srgbClr val="000000">
                        <a:alpha val="43137"/>
                      </a:srgbClr>
                    </a:outerShdw>
                  </a:effectLst>
                </a:endParaRPr>
              </a:p>
              <a:p>
                <a:pPr algn="ctr"/>
                <a:r>
                  <a:rPr lang="pt-BR" sz="2900" b="1" dirty="0">
                    <a:solidFill>
                      <a:srgbClr val="1B4177"/>
                    </a:solidFill>
                  </a:rPr>
                  <a:t>Normas e Directrizes</a:t>
                </a:r>
              </a:p>
              <a:p>
                <a:pPr algn="ctr"/>
                <a:r>
                  <a:rPr lang="pt-BR" sz="2900" b="1" dirty="0">
                    <a:solidFill>
                      <a:srgbClr val="1B4177"/>
                    </a:solidFill>
                  </a:rPr>
                  <a:t>para os Estados</a:t>
                </a:r>
              </a:p>
            </p:txBody>
          </p:sp>
          <p:sp>
            <p:nvSpPr>
              <p:cNvPr id="14" name="_s61449">
                <a:extLst>
                  <a:ext uri="{FF2B5EF4-FFF2-40B4-BE49-F238E27FC236}">
                    <a16:creationId xmlns="" xmlns:a16="http://schemas.microsoft.com/office/drawing/2014/main" id="{CAE0F2DA-D12B-4A1F-AB03-E5DAD457D9B7}"/>
                  </a:ext>
                </a:extLst>
              </p:cNvPr>
              <p:cNvSpPr>
                <a:spLocks noChangeArrowheads="1"/>
              </p:cNvSpPr>
              <p:nvPr/>
            </p:nvSpPr>
            <p:spPr bwMode="auto">
              <a:xfrm>
                <a:off x="288"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pt-BR" sz="2500" b="1" dirty="0">
                    <a:solidFill>
                      <a:srgbClr val="1B4177"/>
                    </a:solidFill>
                    <a:effectLst>
                      <a:outerShdw blurRad="38100" dist="38100" dir="2700000" algn="tl">
                        <a:srgbClr val="000000">
                          <a:alpha val="43137"/>
                        </a:srgbClr>
                      </a:outerShdw>
                    </a:effectLst>
                  </a:rPr>
                  <a:t>Conselho </a:t>
                </a:r>
                <a:r>
                  <a:rPr lang="pt-BR" sz="2500" b="1" dirty="0" smtClean="0">
                    <a:solidFill>
                      <a:srgbClr val="1B4177"/>
                    </a:solidFill>
                    <a:effectLst>
                      <a:outerShdw blurRad="38100" dist="38100" dir="2700000" algn="tl">
                        <a:srgbClr val="000000">
                          <a:alpha val="43137"/>
                        </a:srgbClr>
                      </a:outerShdw>
                    </a:effectLst>
                  </a:rPr>
                  <a:t>Internacional </a:t>
                </a:r>
              </a:p>
              <a:p>
                <a:pPr algn="ctr"/>
                <a:r>
                  <a:rPr lang="pt-BR" sz="2500" b="1" dirty="0" smtClean="0">
                    <a:solidFill>
                      <a:srgbClr val="1B4177"/>
                    </a:solidFill>
                    <a:effectLst>
                      <a:outerShdw blurRad="38100" dist="38100" dir="2700000" algn="tl">
                        <a:srgbClr val="000000">
                          <a:alpha val="43137"/>
                        </a:srgbClr>
                      </a:outerShdw>
                    </a:effectLst>
                  </a:rPr>
                  <a:t>dos </a:t>
                </a:r>
                <a:r>
                  <a:rPr lang="pt-BR" sz="2500" b="1" dirty="0">
                    <a:solidFill>
                      <a:srgbClr val="1B4177"/>
                    </a:solidFill>
                    <a:effectLst>
                      <a:outerShdw blurRad="38100" dist="38100" dir="2700000" algn="tl">
                        <a:srgbClr val="000000">
                          <a:alpha val="43137"/>
                        </a:srgbClr>
                      </a:outerShdw>
                    </a:effectLst>
                  </a:rPr>
                  <a:t>Aeroportos </a:t>
                </a:r>
                <a:r>
                  <a:rPr lang="pt-BR" sz="2500" b="1" dirty="0" smtClean="0">
                    <a:solidFill>
                      <a:srgbClr val="1B4177"/>
                    </a:solidFill>
                    <a:effectLst>
                      <a:outerShdw blurRad="38100" dist="38100" dir="2700000" algn="tl">
                        <a:srgbClr val="000000">
                          <a:alpha val="43137"/>
                        </a:srgbClr>
                      </a:outerShdw>
                    </a:effectLst>
                  </a:rPr>
                  <a:t>:</a:t>
                </a:r>
                <a:endParaRPr lang="pt-BR" sz="2500" b="1" dirty="0">
                  <a:solidFill>
                    <a:srgbClr val="1B4177"/>
                  </a:solidFill>
                  <a:effectLst>
                    <a:outerShdw blurRad="38100" dist="38100" dir="2700000" algn="tl">
                      <a:srgbClr val="000000">
                        <a:alpha val="43137"/>
                      </a:srgbClr>
                    </a:outerShdw>
                  </a:effectLst>
                </a:endParaRPr>
              </a:p>
              <a:p>
                <a:pPr algn="ctr"/>
                <a:r>
                  <a:rPr lang="pt-BR" sz="2000" b="1" i="1" dirty="0">
                    <a:solidFill>
                      <a:srgbClr val="666666"/>
                    </a:solidFill>
                  </a:rPr>
                  <a:t>Orientações sobre aeroportos</a:t>
                </a:r>
              </a:p>
            </p:txBody>
          </p:sp>
          <p:sp>
            <p:nvSpPr>
              <p:cNvPr id="15" name="_s61450">
                <a:extLst>
                  <a:ext uri="{FF2B5EF4-FFF2-40B4-BE49-F238E27FC236}">
                    <a16:creationId xmlns="" xmlns:a16="http://schemas.microsoft.com/office/drawing/2014/main" id="{804F548E-986C-4EC6-B777-2D7B1DFC82D3}"/>
                  </a:ext>
                </a:extLst>
              </p:cNvPr>
              <p:cNvSpPr>
                <a:spLocks noChangeArrowheads="1"/>
              </p:cNvSpPr>
              <p:nvPr/>
            </p:nvSpPr>
            <p:spPr bwMode="auto">
              <a:xfrm>
                <a:off x="3079"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pt-PT" sz="2500" b="1" dirty="0" smtClean="0">
                    <a:solidFill>
                      <a:srgbClr val="1B4177"/>
                    </a:solidFill>
                    <a:effectLst>
                      <a:outerShdw blurRad="38100" dist="38100" dir="2700000" algn="tl">
                        <a:srgbClr val="000000">
                          <a:alpha val="43137"/>
                        </a:srgbClr>
                      </a:outerShdw>
                    </a:effectLst>
                  </a:rPr>
                  <a:t>Associação Internacional de </a:t>
                </a:r>
              </a:p>
              <a:p>
                <a:pPr algn="ctr"/>
                <a:r>
                  <a:rPr lang="pt-PT" sz="2500" b="1" dirty="0" smtClean="0">
                    <a:solidFill>
                      <a:srgbClr val="1B4177"/>
                    </a:solidFill>
                    <a:effectLst>
                      <a:outerShdw blurRad="38100" dist="38100" dir="2700000" algn="tl">
                        <a:srgbClr val="000000">
                          <a:alpha val="43137"/>
                        </a:srgbClr>
                      </a:outerShdw>
                    </a:effectLst>
                  </a:rPr>
                  <a:t>Transportes Aéreos: </a:t>
                </a:r>
              </a:p>
              <a:p>
                <a:pPr algn="ctr"/>
                <a:r>
                  <a:rPr lang="pt-PT" sz="2000" b="1" i="1" dirty="0" smtClean="0">
                    <a:solidFill>
                      <a:srgbClr val="666666"/>
                    </a:solidFill>
                  </a:rPr>
                  <a:t>Directrizes das companhias aéreas</a:t>
                </a:r>
                <a:endParaRPr lang="pt-PT" sz="2000" b="1" i="1" dirty="0">
                  <a:solidFill>
                    <a:srgbClr val="666666"/>
                  </a:solidFill>
                </a:endParaRPr>
              </a:p>
            </p:txBody>
          </p:sp>
          <p:sp>
            <p:nvSpPr>
              <p:cNvPr id="16" name="Line 12">
                <a:extLst>
                  <a:ext uri="{FF2B5EF4-FFF2-40B4-BE49-F238E27FC236}">
                    <a16:creationId xmlns="" xmlns:a16="http://schemas.microsoft.com/office/drawing/2014/main" id="{95978C38-B772-476D-AC54-060935C0C69E}"/>
                  </a:ext>
                </a:extLst>
              </p:cNvPr>
              <p:cNvSpPr>
                <a:spLocks noChangeShapeType="1"/>
              </p:cNvSpPr>
              <p:nvPr/>
            </p:nvSpPr>
            <p:spPr bwMode="auto">
              <a:xfrm>
                <a:off x="4080" y="2448"/>
                <a:ext cx="576" cy="720"/>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7" name="Line 13">
                <a:extLst>
                  <a:ext uri="{FF2B5EF4-FFF2-40B4-BE49-F238E27FC236}">
                    <a16:creationId xmlns="" xmlns:a16="http://schemas.microsoft.com/office/drawing/2014/main" id="{518D35BD-AB9C-4B5B-A863-2D51C9A442CB}"/>
                  </a:ext>
                </a:extLst>
              </p:cNvPr>
              <p:cNvSpPr>
                <a:spLocks noChangeShapeType="1"/>
              </p:cNvSpPr>
              <p:nvPr/>
            </p:nvSpPr>
            <p:spPr bwMode="auto">
              <a:xfrm flipH="1">
                <a:off x="960" y="2352"/>
                <a:ext cx="720" cy="816"/>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8" name="Oval 14">
                <a:extLst>
                  <a:ext uri="{FF2B5EF4-FFF2-40B4-BE49-F238E27FC236}">
                    <a16:creationId xmlns="" xmlns:a16="http://schemas.microsoft.com/office/drawing/2014/main" id="{A1799744-7F46-4514-9B7B-7E1C501CE3F3}"/>
                  </a:ext>
                </a:extLst>
              </p:cNvPr>
              <p:cNvSpPr>
                <a:spLocks noChangeArrowheads="1"/>
              </p:cNvSpPr>
              <p:nvPr/>
            </p:nvSpPr>
            <p:spPr bwMode="auto">
              <a:xfrm>
                <a:off x="3942" y="1229"/>
                <a:ext cx="1044" cy="544"/>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en-CA" b="1" dirty="0" smtClean="0">
                    <a:solidFill>
                      <a:prstClr val="black"/>
                    </a:solidFill>
                  </a:rPr>
                  <a:t>RSI </a:t>
                </a:r>
                <a:r>
                  <a:rPr lang="en-CA" b="1" dirty="0">
                    <a:solidFill>
                      <a:prstClr val="black"/>
                    </a:solidFill>
                  </a:rPr>
                  <a:t>2005</a:t>
                </a:r>
              </a:p>
            </p:txBody>
          </p:sp>
          <p:sp>
            <p:nvSpPr>
              <p:cNvPr id="19" name="Line 15">
                <a:extLst>
                  <a:ext uri="{FF2B5EF4-FFF2-40B4-BE49-F238E27FC236}">
                    <a16:creationId xmlns="" xmlns:a16="http://schemas.microsoft.com/office/drawing/2014/main" id="{3953D1AC-8B8D-48E9-A5B3-AD982D06E3AF}"/>
                  </a:ext>
                </a:extLst>
              </p:cNvPr>
              <p:cNvSpPr>
                <a:spLocks noChangeShapeType="1"/>
              </p:cNvSpPr>
              <p:nvPr/>
            </p:nvSpPr>
            <p:spPr bwMode="auto">
              <a:xfrm>
                <a:off x="2880" y="1752"/>
                <a:ext cx="1" cy="336"/>
              </a:xfrm>
              <a:prstGeom prst="line">
                <a:avLst/>
              </a:prstGeom>
              <a:noFill/>
              <a:ln w="28575">
                <a:solidFill>
                  <a:schemeClr val="tx1"/>
                </a:solidFill>
                <a:round/>
                <a:headEnd type="triangle" w="med" len="med"/>
                <a:tailEnd type="triangle" w="med" len="med"/>
              </a:ln>
            </p:spPr>
            <p:txBody>
              <a:bodyPr/>
              <a:lstStyle/>
              <a:p>
                <a:endParaRPr lang="en-GB" b="1">
                  <a:solidFill>
                    <a:prstClr val="black"/>
                  </a:solidFill>
                </a:endParaRPr>
              </a:p>
            </p:txBody>
          </p:sp>
        </p:grpSp>
        <p:sp>
          <p:nvSpPr>
            <p:cNvPr id="7" name="Oval 18">
              <a:extLst>
                <a:ext uri="{FF2B5EF4-FFF2-40B4-BE49-F238E27FC236}">
                  <a16:creationId xmlns="" xmlns:a16="http://schemas.microsoft.com/office/drawing/2014/main" id="{E3EB8B2A-EE02-4522-A2B4-263D077A9C1D}"/>
                </a:ext>
              </a:extLst>
            </p:cNvPr>
            <p:cNvSpPr>
              <a:spLocks noChangeArrowheads="1"/>
            </p:cNvSpPr>
            <p:nvPr/>
          </p:nvSpPr>
          <p:spPr bwMode="auto">
            <a:xfrm>
              <a:off x="336550" y="1340768"/>
              <a:ext cx="3299346" cy="1367532"/>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pt-BR" b="1" dirty="0">
                  <a:solidFill>
                    <a:prstClr val="black"/>
                  </a:solidFill>
                </a:rPr>
                <a:t>Guia Harmonizado de Higiene e </a:t>
              </a:r>
            </a:p>
            <a:p>
              <a:pPr algn="ctr"/>
              <a:r>
                <a:rPr lang="pt-BR" b="1" dirty="0">
                  <a:solidFill>
                    <a:prstClr val="black"/>
                  </a:solidFill>
                </a:rPr>
                <a:t>Saneamento na aviação</a:t>
              </a:r>
              <a:endParaRPr lang="en-GB" b="1" dirty="0">
                <a:solidFill>
                  <a:prstClr val="black"/>
                </a:solidFill>
              </a:endParaRPr>
            </a:p>
          </p:txBody>
        </p:sp>
        <p:sp>
          <p:nvSpPr>
            <p:cNvPr id="8" name="Oval 7">
              <a:extLst>
                <a:ext uri="{FF2B5EF4-FFF2-40B4-BE49-F238E27FC236}">
                  <a16:creationId xmlns="" xmlns:a16="http://schemas.microsoft.com/office/drawing/2014/main" id="{3F96E241-3F33-47A8-956A-E671637DAB2B}"/>
                </a:ext>
              </a:extLst>
            </p:cNvPr>
            <p:cNvSpPr/>
            <p:nvPr/>
          </p:nvSpPr>
          <p:spPr>
            <a:xfrm>
              <a:off x="214313" y="2786335"/>
              <a:ext cx="2681287" cy="1143000"/>
            </a:xfrm>
            <a:prstGeom prst="ellipse">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lIns="36000" rIns="36000" anchor="ctr"/>
            <a:lstStyle/>
            <a:p>
              <a:pPr algn="ctr">
                <a:defRPr/>
              </a:pPr>
              <a:r>
                <a:rPr lang="pt-BR" sz="1600" b="1" dirty="0">
                  <a:solidFill>
                    <a:prstClr val="black"/>
                  </a:solidFill>
                </a:rPr>
                <a:t>Gestão de casos</a:t>
              </a:r>
            </a:p>
            <a:p>
              <a:pPr algn="ctr">
                <a:defRPr/>
              </a:pPr>
              <a:r>
                <a:rPr lang="pt-BR" sz="1600" b="1" dirty="0">
                  <a:solidFill>
                    <a:prstClr val="black"/>
                  </a:solidFill>
                </a:rPr>
                <a:t>de Influenza A(H1N1) no transporte aéreo</a:t>
              </a:r>
              <a:endParaRPr lang="en-US" sz="1600" b="1" dirty="0">
                <a:solidFill>
                  <a:prstClr val="black"/>
                </a:solidFill>
              </a:endParaRPr>
            </a:p>
          </p:txBody>
        </p:sp>
        <p:pic>
          <p:nvPicPr>
            <p:cNvPr id="9" name="Picture 5" descr="IHR_2005_en">
              <a:extLst>
                <a:ext uri="{FF2B5EF4-FFF2-40B4-BE49-F238E27FC236}">
                  <a16:creationId xmlns="" xmlns:a16="http://schemas.microsoft.com/office/drawing/2014/main" id="{247E5197-9FC6-4C78-9DE0-FA3736C6427E}"/>
                </a:ext>
              </a:extLst>
            </p:cNvPr>
            <p:cNvPicPr>
              <a:picLocks noChangeAspect="1" noChangeArrowheads="1"/>
            </p:cNvPicPr>
            <p:nvPr/>
          </p:nvPicPr>
          <p:blipFill>
            <a:blip r:embed="rId3" cstate="print"/>
            <a:srcRect/>
            <a:stretch>
              <a:fillRect/>
            </a:stretch>
          </p:blipFill>
          <p:spPr bwMode="auto">
            <a:xfrm>
              <a:off x="7740352" y="3224764"/>
              <a:ext cx="1066800" cy="1572388"/>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10" name="Picture 4">
              <a:extLst>
                <a:ext uri="{FF2B5EF4-FFF2-40B4-BE49-F238E27FC236}">
                  <a16:creationId xmlns="" xmlns:a16="http://schemas.microsoft.com/office/drawing/2014/main" id="{C571B438-D79F-4208-8E65-4CBA2136A311}"/>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96201" y="1299995"/>
              <a:ext cx="1371600" cy="1696957"/>
            </a:xfrm>
            <a:prstGeom prst="rect">
              <a:avLst/>
            </a:prstGeom>
            <a:noFill/>
            <a:ln w="317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xmlns="">
                  <a:solidFill>
                    <a:schemeClr val="accent1"/>
                  </a:solidFill>
                </a14:hiddenFill>
              </a:ext>
            </a:extLst>
          </p:spPr>
        </p:pic>
      </p:grpSp>
    </p:spTree>
    <p:extLst>
      <p:ext uri="{BB962C8B-B14F-4D97-AF65-F5344CB8AC3E}">
        <p14:creationId xmlns:p14="http://schemas.microsoft.com/office/powerpoint/2010/main" xmlns="" val="158869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949" y="922393"/>
            <a:ext cx="8761413" cy="706964"/>
          </a:xfrm>
        </p:spPr>
        <p:txBody>
          <a:bodyPr/>
          <a:lstStyle/>
          <a:p>
            <a:r>
              <a:rPr lang="pt-PT" dirty="0" smtClean="0"/>
              <a:t>Objectivos de aprendizagem</a:t>
            </a:r>
            <a:endParaRPr lang="pt-PT" dirty="0"/>
          </a:p>
        </p:txBody>
      </p:sp>
      <p:sp>
        <p:nvSpPr>
          <p:cNvPr id="3" name="Content Placeholder 2"/>
          <p:cNvSpPr>
            <a:spLocks noGrp="1"/>
          </p:cNvSpPr>
          <p:nvPr>
            <p:ph idx="1"/>
          </p:nvPr>
        </p:nvSpPr>
        <p:spPr>
          <a:xfrm>
            <a:off x="484094" y="2837329"/>
            <a:ext cx="11276770" cy="4410635"/>
          </a:xfrm>
        </p:spPr>
        <p:txBody>
          <a:bodyPr>
            <a:normAutofit/>
          </a:bodyPr>
          <a:lstStyle/>
          <a:p>
            <a:pPr lvl="0"/>
            <a:r>
              <a:rPr lang="pt-BR" dirty="0"/>
              <a:t>Determinar o papel da </a:t>
            </a:r>
            <a:r>
              <a:rPr lang="pt-BR" dirty="0" smtClean="0"/>
              <a:t>OACI </a:t>
            </a:r>
            <a:r>
              <a:rPr lang="pt-BR" dirty="0"/>
              <a:t>na saúde e segurança nos aeroportos</a:t>
            </a:r>
          </a:p>
          <a:p>
            <a:pPr lvl="0"/>
            <a:r>
              <a:rPr lang="pt-BR" dirty="0" smtClean="0"/>
              <a:t>Aprender </a:t>
            </a:r>
            <a:r>
              <a:rPr lang="pt-BR" dirty="0"/>
              <a:t>a aplicar as Normas e Práticas Recomendadas (SARPs) da </a:t>
            </a:r>
            <a:r>
              <a:rPr lang="pt-BR" dirty="0" smtClean="0"/>
              <a:t>OACI </a:t>
            </a:r>
            <a:r>
              <a:rPr lang="pt-BR" dirty="0"/>
              <a:t>às suas tarefas diárias</a:t>
            </a:r>
          </a:p>
          <a:p>
            <a:pPr lvl="0"/>
            <a:r>
              <a:rPr lang="pt-BR" dirty="0"/>
              <a:t>Introduzir o CAPSCA (o Acordo de Colaboração para a Prevenção e Gestão de Eventos de Saúde Pública na Aviação Civil) e aprender o seu papel nas actividades de saúde pública de um aeroporto</a:t>
            </a:r>
          </a:p>
          <a:p>
            <a:pPr lvl="0"/>
            <a:r>
              <a:rPr lang="pt-BR" dirty="0"/>
              <a:t>Discutir como as avaliações do CAPSCA podem conduzir a melhorias das capacidades dos aeroportos para se prepararem </a:t>
            </a:r>
            <a:r>
              <a:rPr lang="pt-BR" dirty="0" smtClean="0"/>
              <a:t>e </a:t>
            </a:r>
            <a:r>
              <a:rPr lang="pt-BR" dirty="0"/>
              <a:t>responderem a eventos de saúde pública</a:t>
            </a:r>
          </a:p>
          <a:p>
            <a:pPr lvl="0"/>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xmlns=""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Objectivos do </a:t>
            </a:r>
            <a:r>
              <a:rPr lang="pt-PT" dirty="0" err="1" smtClean="0"/>
              <a:t>CAPSCA</a:t>
            </a:r>
            <a:r>
              <a:rPr lang="pt-PT" dirty="0" smtClean="0"/>
              <a:t> </a:t>
            </a:r>
            <a:r>
              <a:rPr lang="en-US" dirty="0" smtClean="0"/>
              <a:t>-</a:t>
            </a:r>
            <a:r>
              <a:rPr lang="en-US" dirty="0"/>
              <a:t>1</a:t>
            </a:r>
          </a:p>
        </p:txBody>
      </p:sp>
      <p:sp>
        <p:nvSpPr>
          <p:cNvPr id="3" name="Content Placeholder 2"/>
          <p:cNvSpPr>
            <a:spLocks noGrp="1"/>
          </p:cNvSpPr>
          <p:nvPr>
            <p:ph idx="1"/>
          </p:nvPr>
        </p:nvSpPr>
        <p:spPr>
          <a:xfrm>
            <a:off x="453167" y="2333204"/>
            <a:ext cx="11287670" cy="3999006"/>
          </a:xfrm>
        </p:spPr>
        <p:txBody>
          <a:bodyPr>
            <a:normAutofit lnSpcReduction="10000"/>
          </a:bodyPr>
          <a:lstStyle/>
          <a:p>
            <a:r>
              <a:rPr lang="pt-BR" sz="2400" dirty="0"/>
              <a:t>Protecção da saúde pública - público em geral, passageiros dos transportes aéreos e pessoal da </a:t>
            </a:r>
            <a:r>
              <a:rPr lang="pt-BR" sz="2400" dirty="0" smtClean="0"/>
              <a:t>aviação</a:t>
            </a:r>
          </a:p>
          <a:p>
            <a:r>
              <a:rPr lang="pt-BR" sz="2400" dirty="0"/>
              <a:t>Assistência aos Estados/Territórios para estabelecer planos nacionais </a:t>
            </a:r>
            <a:r>
              <a:rPr lang="pt-BR" sz="2400" dirty="0" smtClean="0"/>
              <a:t>de aviação de </a:t>
            </a:r>
            <a:r>
              <a:rPr lang="pt-BR" sz="2400" dirty="0"/>
              <a:t>preparação para </a:t>
            </a:r>
            <a:r>
              <a:rPr lang="pt-BR" sz="2400" dirty="0" smtClean="0"/>
              <a:t>pandemias </a:t>
            </a:r>
            <a:r>
              <a:rPr lang="pt-BR" sz="2400" dirty="0"/>
              <a:t>em:</a:t>
            </a:r>
          </a:p>
          <a:p>
            <a:pPr lvl="1"/>
            <a:r>
              <a:rPr lang="pt-BR" sz="2000" dirty="0"/>
              <a:t>Adesão ao Artigo 14 da Convenção sobre Aviação Civil Internacional;</a:t>
            </a:r>
          </a:p>
          <a:p>
            <a:pPr lvl="1"/>
            <a:r>
              <a:rPr lang="pt-BR" sz="2000" dirty="0"/>
              <a:t>Conformidade com os SARP relacionados à</a:t>
            </a:r>
            <a:r>
              <a:rPr lang="pt-BR" sz="2000" dirty="0" smtClean="0"/>
              <a:t> </a:t>
            </a:r>
            <a:r>
              <a:rPr lang="pt-BR" sz="2000" dirty="0" smtClean="0"/>
              <a:t>OACI </a:t>
            </a:r>
            <a:r>
              <a:rPr lang="pt-BR" sz="2000" dirty="0"/>
              <a:t>(Anexos 6, 9, 11 e 14) e Procedimentos (PANS/ATM);</a:t>
            </a:r>
          </a:p>
          <a:p>
            <a:pPr lvl="1"/>
            <a:r>
              <a:rPr lang="pt-BR" sz="2000" dirty="0"/>
              <a:t>Conformidade com os regulamentos do RSI da OMS (2005); e</a:t>
            </a:r>
          </a:p>
          <a:p>
            <a:pPr lvl="1"/>
            <a:r>
              <a:rPr lang="pt-BR" sz="2000" dirty="0"/>
              <a:t>Implementação das directrizes da </a:t>
            </a:r>
            <a:r>
              <a:rPr lang="pt-BR" sz="2000" dirty="0" smtClean="0"/>
              <a:t>OACI, </a:t>
            </a:r>
            <a:r>
              <a:rPr lang="pt-BR" sz="2000" dirty="0"/>
              <a:t>OMS, Conselho Internacional dos Aeroportos (ACI) e da Associação Internacional de Transportes Aéreos (IATA).</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
        <p:nvSpPr>
          <p:cNvPr id="5" name="TextBox 4"/>
          <p:cNvSpPr txBox="1"/>
          <p:nvPr/>
        </p:nvSpPr>
        <p:spPr>
          <a:xfrm>
            <a:off x="1154953" y="6535271"/>
            <a:ext cx="9643035" cy="276999"/>
          </a:xfrm>
          <a:prstGeom prst="rect">
            <a:avLst/>
          </a:prstGeom>
          <a:noFill/>
        </p:spPr>
        <p:txBody>
          <a:bodyPr wrap="square" rtlCol="0">
            <a:spAutoFit/>
          </a:bodyPr>
          <a:lstStyle/>
          <a:p>
            <a:pPr algn="ctr"/>
            <a:r>
              <a:rPr lang="pt-PT" sz="1200" dirty="0" smtClean="0"/>
              <a:t>Como indicado no </a:t>
            </a:r>
            <a:r>
              <a:rPr lang="pt-PT" sz="1200" i="1" dirty="0" smtClean="0"/>
              <a:t>website </a:t>
            </a:r>
            <a:r>
              <a:rPr lang="en-US" sz="1200" dirty="0" smtClean="0"/>
              <a:t>do </a:t>
            </a:r>
            <a:r>
              <a:rPr lang="en-US" sz="1200" dirty="0" smtClean="0"/>
              <a:t>CAPSCA: </a:t>
            </a:r>
            <a:r>
              <a:rPr lang="en-US" sz="1200" dirty="0"/>
              <a:t>http://capsca.org/IntroandObjectivesWeb.pdf</a:t>
            </a:r>
          </a:p>
        </p:txBody>
      </p:sp>
    </p:spTree>
    <p:extLst>
      <p:ext uri="{BB962C8B-B14F-4D97-AF65-F5344CB8AC3E}">
        <p14:creationId xmlns:p14="http://schemas.microsoft.com/office/powerpoint/2010/main" xmlns="" val="88405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4A927F-1DB8-40D1-A4F3-73BAE7A951C1}"/>
              </a:ext>
            </a:extLst>
          </p:cNvPr>
          <p:cNvSpPr>
            <a:spLocks noGrp="1"/>
          </p:cNvSpPr>
          <p:nvPr>
            <p:ph type="title"/>
          </p:nvPr>
        </p:nvSpPr>
        <p:spPr/>
        <p:txBody>
          <a:bodyPr/>
          <a:lstStyle/>
          <a:p>
            <a:r>
              <a:rPr lang="en-US" dirty="0" err="1" smtClean="0"/>
              <a:t>Objectivos</a:t>
            </a:r>
            <a:r>
              <a:rPr lang="en-US" dirty="0" smtClean="0"/>
              <a:t> do CAPSCA - 2</a:t>
            </a:r>
            <a:endParaRPr lang="en-GB" dirty="0"/>
          </a:p>
        </p:txBody>
      </p:sp>
      <p:sp>
        <p:nvSpPr>
          <p:cNvPr id="3" name="Content Placeholder 2">
            <a:extLst>
              <a:ext uri="{FF2B5EF4-FFF2-40B4-BE49-F238E27FC236}">
                <a16:creationId xmlns="" xmlns:a16="http://schemas.microsoft.com/office/drawing/2014/main" id="{5C1CF8CD-313D-458B-B343-C28D19128CD3}"/>
              </a:ext>
            </a:extLst>
          </p:cNvPr>
          <p:cNvSpPr>
            <a:spLocks noGrp="1"/>
          </p:cNvSpPr>
          <p:nvPr>
            <p:ph idx="1"/>
          </p:nvPr>
        </p:nvSpPr>
        <p:spPr/>
        <p:txBody>
          <a:bodyPr>
            <a:normAutofit lnSpcReduction="10000"/>
          </a:bodyPr>
          <a:lstStyle/>
          <a:p>
            <a:r>
              <a:rPr lang="pt-BR" sz="2400" dirty="0"/>
              <a:t>Cooperação entre autoridades de aviação civil, autoridades de saúde pública, aeroportos, serviços de tráfego aéreo, e companhias aéreas</a:t>
            </a:r>
          </a:p>
          <a:p>
            <a:r>
              <a:rPr lang="pt-BR" sz="2400" dirty="0"/>
              <a:t>Formação de avaliadores de aeroportos, avaliação de aeroportos, desenvolvimento de capacidades nucleares, e prestação de aconselhamento a Estados e Territórios</a:t>
            </a:r>
          </a:p>
          <a:p>
            <a:pPr algn="just"/>
            <a:r>
              <a:rPr lang="pt-BR" sz="2400" dirty="0" smtClean="0"/>
              <a:t>Elaboração </a:t>
            </a:r>
            <a:r>
              <a:rPr lang="pt-BR" sz="2400" dirty="0"/>
              <a:t>e melhoria das directrizes para o sector da aviação</a:t>
            </a:r>
            <a:endParaRPr lang="en-GB" sz="2400" dirty="0"/>
          </a:p>
        </p:txBody>
      </p:sp>
      <p:sp>
        <p:nvSpPr>
          <p:cNvPr id="4" name="Slide Number Placeholder 3">
            <a:extLst>
              <a:ext uri="{FF2B5EF4-FFF2-40B4-BE49-F238E27FC236}">
                <a16:creationId xmlns="" xmlns:a16="http://schemas.microsoft.com/office/drawing/2014/main" id="{CB9B9989-C408-4601-8396-792EDB37B4F9}"/>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xmlns="" val="1659202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solidFill>
                  <a:srgbClr val="FF0000"/>
                </a:solidFill>
              </a:rPr>
              <a:t>Exemplo</a:t>
            </a:r>
            <a:r>
              <a:rPr lang="pt-PT" dirty="0" smtClean="0"/>
              <a:t> de vídeo </a:t>
            </a:r>
            <a:r>
              <a:rPr lang="pt-PT" dirty="0" err="1" smtClean="0"/>
              <a:t>CAPSCA</a:t>
            </a:r>
            <a:r>
              <a:rPr lang="pt-PT" dirty="0" smtClean="0"/>
              <a:t> </a:t>
            </a:r>
            <a:endParaRPr lang="pt-PT"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3" name="Content Placeholder 2"/>
          <p:cNvSpPr>
            <a:spLocks noGrp="1"/>
          </p:cNvSpPr>
          <p:nvPr>
            <p:ph idx="1"/>
          </p:nvPr>
        </p:nvSpPr>
        <p:spPr/>
        <p:txBody>
          <a:bodyPr/>
          <a:lstStyle/>
          <a:p>
            <a:r>
              <a:rPr lang="en-US" dirty="0">
                <a:hlinkClick r:id="rId3"/>
              </a:rPr>
              <a:t>https://www.youtube.com/watch?v=BSM8t1aD-Qo</a:t>
            </a:r>
            <a:endParaRPr lang="en-US" dirty="0"/>
          </a:p>
          <a:p>
            <a:endParaRPr lang="en-US" dirty="0"/>
          </a:p>
          <a:p>
            <a:pPr marL="0" indent="0">
              <a:buNone/>
            </a:pPr>
            <a:r>
              <a:rPr lang="pt-BR" dirty="0">
                <a:solidFill>
                  <a:srgbClr val="FF0000"/>
                </a:solidFill>
              </a:rPr>
              <a:t>Exemplo de vídeo de um exercício CAPSCA da África do Sul; um país pode querer actualizar este link com um exercício do seu próprio país</a:t>
            </a:r>
          </a:p>
        </p:txBody>
      </p:sp>
    </p:spTree>
    <p:extLst>
      <p:ext uri="{BB962C8B-B14F-4D97-AF65-F5344CB8AC3E}">
        <p14:creationId xmlns:p14="http://schemas.microsoft.com/office/powerpoint/2010/main" xmlns="" val="14526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0078" y="879341"/>
            <a:ext cx="9611561" cy="706964"/>
          </a:xfrm>
        </p:spPr>
        <p:txBody>
          <a:bodyPr/>
          <a:lstStyle/>
          <a:p>
            <a:r>
              <a:rPr lang="pt-BR" dirty="0" smtClean="0"/>
              <a:t/>
            </a:r>
            <a:br>
              <a:rPr lang="pt-BR" dirty="0" smtClean="0"/>
            </a:br>
            <a:r>
              <a:rPr lang="pt-BR" dirty="0" smtClean="0"/>
              <a:t/>
            </a:r>
            <a:br>
              <a:rPr lang="pt-BR" dirty="0" smtClean="0"/>
            </a:br>
            <a:r>
              <a:rPr lang="pt-BR" dirty="0"/>
              <a:t/>
            </a:r>
            <a:br>
              <a:rPr lang="pt-BR" dirty="0"/>
            </a:br>
            <a:r>
              <a:rPr lang="pt-BR" dirty="0" smtClean="0"/>
              <a:t>Actividade </a:t>
            </a:r>
            <a:r>
              <a:rPr lang="pt-BR" dirty="0">
                <a:solidFill>
                  <a:srgbClr val="FF0000"/>
                </a:solidFill>
              </a:rPr>
              <a:t>opcional</a:t>
            </a:r>
            <a:r>
              <a:rPr lang="pt-BR" dirty="0"/>
              <a:t> para o(s) representante(s) do(s) aeroporto(s): Revisão da visita recente do CAPSCA </a:t>
            </a:r>
            <a:r>
              <a:rPr lang="pt-BR" dirty="0">
                <a:solidFill>
                  <a:srgbClr val="FF0000"/>
                </a:solidFill>
              </a:rPr>
              <a:t>(se aplicável</a:t>
            </a:r>
            <a:r>
              <a:rPr lang="pt-BR" dirty="0" smtClean="0">
                <a:solidFill>
                  <a:srgbClr val="FF0000"/>
                </a:solidFill>
              </a:rPr>
              <a:t>)</a:t>
            </a:r>
            <a:br>
              <a:rPr lang="pt-BR" dirty="0" smtClean="0">
                <a:solidFill>
                  <a:srgbClr val="FF0000"/>
                </a:solidFill>
              </a:rPr>
            </a:br>
            <a:r>
              <a:rPr lang="pt-BR" dirty="0">
                <a:solidFill>
                  <a:srgbClr val="FF0000"/>
                </a:solidFill>
              </a:rPr>
              <a:t/>
            </a:r>
            <a:br>
              <a:rPr lang="pt-BR"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1160078" y="3070489"/>
            <a:ext cx="10748013" cy="3416300"/>
          </a:xfrm>
        </p:spPr>
        <p:txBody>
          <a:bodyPr/>
          <a:lstStyle/>
          <a:p>
            <a:r>
              <a:rPr lang="pt-BR" dirty="0"/>
              <a:t>Passe 1-2 minutos recordando as suas reflexões sobre uma recente visita da equipa de assistência técnica do CAPSCA</a:t>
            </a:r>
          </a:p>
          <a:p>
            <a:r>
              <a:rPr lang="pt-BR" dirty="0"/>
              <a:t>Quais foram os sucessos da visita (as observações positivas)?</a:t>
            </a:r>
          </a:p>
          <a:p>
            <a:r>
              <a:rPr lang="pt-BR" dirty="0"/>
              <a:t>Que recomendações de melhorias partilharam?</a:t>
            </a:r>
          </a:p>
          <a:p>
            <a:pPr lvl="1"/>
            <a:r>
              <a:rPr lang="pt-BR" dirty="0"/>
              <a:t>Como é que implementaram as melhorias?</a:t>
            </a:r>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xmlns="" val="2106100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Muito</a:t>
            </a:r>
            <a:r>
              <a:rPr lang="en-US" dirty="0" smtClean="0"/>
              <a:t> obrigado!</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515417" y="2241390"/>
            <a:ext cx="6053824" cy="3814505"/>
          </a:xfrm>
        </p:spPr>
      </p:pic>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6" name="TextBox 5"/>
          <p:cNvSpPr txBox="1"/>
          <p:nvPr/>
        </p:nvSpPr>
        <p:spPr>
          <a:xfrm>
            <a:off x="6749715" y="2755232"/>
            <a:ext cx="5053264" cy="369332"/>
          </a:xfrm>
          <a:prstGeom prst="rect">
            <a:avLst/>
          </a:prstGeom>
          <a:noFill/>
        </p:spPr>
        <p:txBody>
          <a:bodyPr wrap="square" rtlCol="0">
            <a:spAutoFit/>
          </a:bodyPr>
          <a:lstStyle/>
          <a:p>
            <a:r>
              <a:rPr lang="en-US" dirty="0" smtClean="0">
                <a:solidFill>
                  <a:srgbClr val="FF0000"/>
                </a:solidFill>
              </a:rPr>
              <a:t>Nome e </a:t>
            </a:r>
            <a:r>
              <a:rPr lang="en-US" dirty="0" err="1" smtClean="0">
                <a:solidFill>
                  <a:srgbClr val="FF0000"/>
                </a:solidFill>
              </a:rPr>
              <a:t>contacto</a:t>
            </a:r>
            <a:r>
              <a:rPr lang="en-US" dirty="0" smtClean="0">
                <a:solidFill>
                  <a:srgbClr val="FF0000"/>
                </a:solidFill>
              </a:rPr>
              <a:t> do </a:t>
            </a:r>
            <a:r>
              <a:rPr lang="en-US" dirty="0" err="1" smtClean="0">
                <a:solidFill>
                  <a:srgbClr val="FF0000"/>
                </a:solidFill>
              </a:rPr>
              <a:t>apresentador</a:t>
            </a:r>
            <a:endParaRPr lang="en-US" dirty="0">
              <a:solidFill>
                <a:srgbClr val="FF0000"/>
              </a:solidFill>
            </a:endParaRPr>
          </a:p>
        </p:txBody>
      </p:sp>
    </p:spTree>
    <p:extLst>
      <p:ext uri="{BB962C8B-B14F-4D97-AF65-F5344CB8AC3E}">
        <p14:creationId xmlns:p14="http://schemas.microsoft.com/office/powerpoint/2010/main" xmlns="" val="33716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C7E634F-E4C3-44A6-A183-C61C11EE9817}"/>
              </a:ext>
            </a:extLst>
          </p:cNvPr>
          <p:cNvSpPr>
            <a:spLocks noGrp="1"/>
          </p:cNvSpPr>
          <p:nvPr>
            <p:ph type="title"/>
          </p:nvPr>
        </p:nvSpPr>
        <p:spPr/>
        <p:txBody>
          <a:bodyPr/>
          <a:lstStyle/>
          <a:p>
            <a:r>
              <a:rPr lang="en-US" dirty="0" smtClean="0"/>
              <a:t>Um </a:t>
            </a:r>
            <a:r>
              <a:rPr lang="en-US" dirty="0" err="1" smtClean="0"/>
              <a:t>exemplo</a:t>
            </a:r>
            <a:r>
              <a:rPr lang="en-US" dirty="0" smtClean="0"/>
              <a:t> de video CAPSCA </a:t>
            </a:r>
            <a:endParaRPr lang="en-GB" dirty="0"/>
          </a:p>
        </p:txBody>
      </p:sp>
      <p:sp>
        <p:nvSpPr>
          <p:cNvPr id="3" name="Content Placeholder 2">
            <a:extLst>
              <a:ext uri="{FF2B5EF4-FFF2-40B4-BE49-F238E27FC236}">
                <a16:creationId xmlns="" xmlns:a16="http://schemas.microsoft.com/office/drawing/2014/main" id="{24DCC3FE-B52E-4BA5-860C-B7063A69F614}"/>
              </a:ext>
            </a:extLst>
          </p:cNvPr>
          <p:cNvSpPr>
            <a:spLocks noGrp="1"/>
          </p:cNvSpPr>
          <p:nvPr>
            <p:ph idx="1"/>
          </p:nvPr>
        </p:nvSpPr>
        <p:spPr/>
        <p:txBody>
          <a:bodyPr/>
          <a:lstStyle/>
          <a:p>
            <a:r>
              <a:rPr lang="en-US" dirty="0">
                <a:solidFill>
                  <a:srgbClr val="FF0000"/>
                </a:solidFill>
                <a:hlinkClick r:id="rId3">
                  <a:extLst>
                    <a:ext uri="{A12FA001-AC4F-418D-AE19-62706E023703}">
                      <ahyp:hlinkClr xmlns="" xmlns:ahyp="http://schemas.microsoft.com/office/drawing/2018/hyperlinkcolor" val="tx"/>
                    </a:ext>
                  </a:extLst>
                </a:hlinkClick>
              </a:rPr>
              <a:t>https://www.youtube.com/watch?v=BSM8t1aD-Qo</a:t>
            </a:r>
            <a:endParaRPr lang="en-US" dirty="0">
              <a:solidFill>
                <a:srgbClr val="FF0000"/>
              </a:solidFill>
            </a:endParaRPr>
          </a:p>
          <a:p>
            <a:pPr marL="0" indent="0">
              <a:buNone/>
            </a:pPr>
            <a:endParaRPr lang="en-GB" dirty="0"/>
          </a:p>
        </p:txBody>
      </p:sp>
      <p:sp>
        <p:nvSpPr>
          <p:cNvPr id="4" name="Slide Number Placeholder 3">
            <a:extLst>
              <a:ext uri="{FF2B5EF4-FFF2-40B4-BE49-F238E27FC236}">
                <a16:creationId xmlns="" xmlns:a16="http://schemas.microsoft.com/office/drawing/2014/main" id="{802C56A6-043B-4B17-9D77-3414367B75B5}"/>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xmlns="" val="403218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Informações</a:t>
            </a:r>
            <a:r>
              <a:rPr lang="en-US" dirty="0"/>
              <a:t> </a:t>
            </a:r>
            <a:r>
              <a:rPr lang="en-US" dirty="0" err="1"/>
              <a:t>sobre</a:t>
            </a:r>
            <a:r>
              <a:rPr lang="en-US" dirty="0"/>
              <a:t> a </a:t>
            </a:r>
            <a:r>
              <a:rPr lang="en-US" dirty="0" smtClean="0"/>
              <a:t>OACI</a:t>
            </a:r>
            <a:endParaRPr lang="en-US" dirty="0"/>
          </a:p>
        </p:txBody>
      </p:sp>
      <p:sp>
        <p:nvSpPr>
          <p:cNvPr id="3" name="Content Placeholder 2"/>
          <p:cNvSpPr>
            <a:spLocks noGrp="1"/>
          </p:cNvSpPr>
          <p:nvPr>
            <p:ph idx="1"/>
          </p:nvPr>
        </p:nvSpPr>
        <p:spPr>
          <a:xfrm>
            <a:off x="5535659" y="2603500"/>
            <a:ext cx="6387353" cy="3416300"/>
          </a:xfrm>
        </p:spPr>
        <p:txBody>
          <a:bodyPr/>
          <a:lstStyle/>
          <a:p>
            <a:r>
              <a:rPr lang="pt-BR" dirty="0"/>
              <a:t>Agência especializada das Nações Unidas criada em 1944</a:t>
            </a:r>
          </a:p>
          <a:p>
            <a:r>
              <a:rPr lang="pt-BR" dirty="0"/>
              <a:t>Fornece normas internacionais de aviação e práticas recomendadas e documentos e orientações relacionadas com a saúde</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8027" y="2603500"/>
            <a:ext cx="4984025" cy="2976884"/>
          </a:xfrm>
          <a:prstGeom prst="rect">
            <a:avLst/>
          </a:prstGeom>
        </p:spPr>
      </p:pic>
    </p:spTree>
    <p:extLst>
      <p:ext uri="{BB962C8B-B14F-4D97-AF65-F5344CB8AC3E}">
        <p14:creationId xmlns:p14="http://schemas.microsoft.com/office/powerpoint/2010/main" xmlns="" val="2427137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271" y="1575917"/>
            <a:ext cx="5943600" cy="2843109"/>
          </a:xfrm>
        </p:spPr>
        <p:txBody>
          <a:bodyPr/>
          <a:lstStyle/>
          <a:p>
            <a:r>
              <a:rPr lang="en-US" dirty="0" smtClean="0"/>
              <a:t/>
            </a:r>
            <a:br>
              <a:rPr lang="en-US" dirty="0" smtClean="0"/>
            </a:br>
            <a:r>
              <a:rPr lang="pt-BR" dirty="0"/>
              <a:t>Normas e Documentos Relacionados com a Saúde e Práticas Recomendadas (SARPs) da </a:t>
            </a:r>
            <a:r>
              <a:rPr lang="pt-BR" dirty="0" smtClean="0"/>
              <a:t>OACI</a:t>
            </a:r>
            <a:endParaRPr lang="en-US" dirty="0"/>
          </a:p>
        </p:txBody>
      </p:sp>
      <p:sp>
        <p:nvSpPr>
          <p:cNvPr id="3" name="Text Placeholder 2"/>
          <p:cNvSpPr>
            <a:spLocks noGrp="1"/>
          </p:cNvSpPr>
          <p:nvPr>
            <p:ph type="body" idx="1"/>
          </p:nvPr>
        </p:nvSpPr>
        <p:spPr>
          <a:xfrm>
            <a:off x="6895558" y="2677644"/>
            <a:ext cx="4488722" cy="2283823"/>
          </a:xfrm>
        </p:spPr>
        <p:txBody>
          <a:bodyPr/>
          <a:lstStyle/>
          <a:p>
            <a:r>
              <a:rPr lang="pt-BR" dirty="0"/>
              <a:t>Organização da Aviação Civil Internacional</a:t>
            </a:r>
          </a:p>
          <a:p>
            <a:endParaRPr lang="pt-BR" dirty="0"/>
          </a:p>
          <a:p>
            <a:r>
              <a:rPr lang="pt-BR" dirty="0"/>
              <a:t>Consulte </a:t>
            </a:r>
            <a:r>
              <a:rPr lang="pt-BR" dirty="0" smtClean="0"/>
              <a:t>SUAS APOSTILAS!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xmlns="" val="124768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Facilitação</a:t>
            </a:r>
            <a:r>
              <a:rPr lang="en-US" dirty="0" smtClean="0"/>
              <a:t> </a:t>
            </a:r>
            <a:r>
              <a:rPr lang="en-US" dirty="0"/>
              <a:t>(</a:t>
            </a:r>
            <a:r>
              <a:rPr lang="en-US" dirty="0" err="1" smtClean="0"/>
              <a:t>Anexo</a:t>
            </a:r>
            <a:r>
              <a:rPr lang="en-US" dirty="0" smtClean="0"/>
              <a:t> </a:t>
            </a:r>
            <a:r>
              <a:rPr lang="en-US" dirty="0"/>
              <a:t>9)</a:t>
            </a:r>
          </a:p>
        </p:txBody>
      </p:sp>
      <p:sp>
        <p:nvSpPr>
          <p:cNvPr id="3" name="Content Placeholder 2"/>
          <p:cNvSpPr>
            <a:spLocks noGrp="1"/>
          </p:cNvSpPr>
          <p:nvPr>
            <p:ph idx="1"/>
          </p:nvPr>
        </p:nvSpPr>
        <p:spPr>
          <a:xfrm>
            <a:off x="1154955" y="2603500"/>
            <a:ext cx="5178610" cy="3416300"/>
          </a:xfrm>
        </p:spPr>
        <p:txBody>
          <a:bodyPr/>
          <a:lstStyle/>
          <a:p>
            <a:r>
              <a:rPr lang="pt-BR" dirty="0"/>
              <a:t>Respeito do RSI</a:t>
            </a:r>
          </a:p>
          <a:p>
            <a:r>
              <a:rPr lang="pt-BR" dirty="0"/>
              <a:t>Relatórios por piloto-em-comando</a:t>
            </a:r>
          </a:p>
          <a:p>
            <a:r>
              <a:rPr lang="pt-BR" dirty="0"/>
              <a:t>Cartão de Localizador de Passageiros - prática recomendada</a:t>
            </a:r>
          </a:p>
          <a:p>
            <a:r>
              <a:rPr lang="pt-BR" dirty="0"/>
              <a:t>Estabelecer um Plano Nacional de Aviação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634" t="2865" r="16618" b="5776"/>
          <a:stretch/>
        </p:blipFill>
        <p:spPr bwMode="auto">
          <a:xfrm>
            <a:off x="6787574" y="1869923"/>
            <a:ext cx="3865282" cy="48834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00924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Anexo 9 Continuação: Sinais e Sintomas Reportáveis</a:t>
            </a:r>
            <a:endParaRPr lang="en-US" dirty="0"/>
          </a:p>
        </p:txBody>
      </p:sp>
      <p:sp>
        <p:nvSpPr>
          <p:cNvPr id="3" name="Content Placeholder 2"/>
          <p:cNvSpPr>
            <a:spLocks noGrp="1"/>
          </p:cNvSpPr>
          <p:nvPr>
            <p:ph idx="1"/>
          </p:nvPr>
        </p:nvSpPr>
        <p:spPr>
          <a:xfrm>
            <a:off x="1154953" y="2356038"/>
            <a:ext cx="8761412" cy="3416300"/>
          </a:xfrm>
        </p:spPr>
        <p:txBody>
          <a:bodyPr>
            <a:normAutofit fontScale="70000" lnSpcReduction="20000"/>
          </a:bodyPr>
          <a:lstStyle/>
          <a:p>
            <a:pPr marL="228600" lvl="1"/>
            <a:r>
              <a:rPr lang="pt-BR" sz="2800" dirty="0"/>
              <a:t>Febre (38oC/100oF) mais pelo menos um dos sinais ou sintomas abaixo: </a:t>
            </a:r>
          </a:p>
          <a:p>
            <a:pPr marL="628650" lvl="2"/>
            <a:r>
              <a:rPr lang="pt-BR" sz="2600" dirty="0"/>
              <a:t>Claramente indisposto</a:t>
            </a:r>
          </a:p>
          <a:p>
            <a:pPr marL="628650" lvl="2"/>
            <a:r>
              <a:rPr lang="pt-BR" sz="2600" dirty="0"/>
              <a:t>Tosse persistente</a:t>
            </a:r>
          </a:p>
          <a:p>
            <a:pPr marL="628650" lvl="2"/>
            <a:r>
              <a:rPr lang="pt-BR" sz="2600" dirty="0"/>
              <a:t>Respiração deficiente</a:t>
            </a:r>
          </a:p>
          <a:p>
            <a:pPr marL="628650" lvl="2"/>
            <a:r>
              <a:rPr lang="pt-BR" sz="2600" dirty="0"/>
              <a:t>Diarreia persistente</a:t>
            </a:r>
          </a:p>
          <a:p>
            <a:pPr marL="628650" lvl="2"/>
            <a:r>
              <a:rPr lang="pt-BR" sz="2600" dirty="0"/>
              <a:t>Vómitos persistentes</a:t>
            </a:r>
          </a:p>
          <a:p>
            <a:pPr marL="628650" lvl="2"/>
            <a:r>
              <a:rPr lang="pt-BR" sz="2600" dirty="0"/>
              <a:t>Erupção cutânea</a:t>
            </a:r>
          </a:p>
          <a:p>
            <a:pPr marL="628650" lvl="2"/>
            <a:r>
              <a:rPr lang="pt-BR" sz="2600" dirty="0"/>
              <a:t>Hematomas ou hemorragias sem lesões, OU </a:t>
            </a:r>
          </a:p>
          <a:p>
            <a:pPr marL="628650" lvl="2"/>
            <a:r>
              <a:rPr lang="pt-BR" sz="2600" dirty="0"/>
              <a:t>Confusão do início recente</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7400372" y="5073174"/>
            <a:ext cx="775911" cy="1398759"/>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354014" y="2603500"/>
            <a:ext cx="725856" cy="140337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8002053" y="3061417"/>
            <a:ext cx="836760" cy="1403370"/>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xmlns="" val="0"/>
              </a:ext>
            </a:extLst>
          </a:blip>
          <a:srcRect/>
          <a:stretch/>
        </p:blipFill>
        <p:spPr>
          <a:xfrm>
            <a:off x="5237928" y="3001634"/>
            <a:ext cx="1263319" cy="112617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xmlns="" val="0"/>
              </a:ext>
            </a:extLst>
          </a:blip>
          <a:srcRect/>
          <a:stretch/>
        </p:blipFill>
        <p:spPr>
          <a:xfrm>
            <a:off x="10794379" y="2257470"/>
            <a:ext cx="987782" cy="112967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1103" y="5687307"/>
            <a:ext cx="1737533" cy="1014439"/>
          </a:xfrm>
          <a:prstGeom prst="rect">
            <a:avLst/>
          </a:prstGeom>
        </p:spPr>
      </p:pic>
      <p:grpSp>
        <p:nvGrpSpPr>
          <p:cNvPr id="11" name="Group 10"/>
          <p:cNvGrpSpPr/>
          <p:nvPr/>
        </p:nvGrpSpPr>
        <p:grpSpPr>
          <a:xfrm>
            <a:off x="4974011" y="5649991"/>
            <a:ext cx="1275907" cy="979141"/>
            <a:chOff x="10312904" y="424778"/>
            <a:chExt cx="1275907" cy="979141"/>
          </a:xfrm>
        </p:grpSpPr>
        <p:sp>
          <p:nvSpPr>
            <p:cNvPr id="12" name="Rectangle 11"/>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0424714" y="462094"/>
              <a:ext cx="1052285" cy="941825"/>
            </a:xfrm>
            <a:prstGeom prst="rect">
              <a:avLst/>
            </a:prstGeom>
          </p:spPr>
        </p:pic>
      </p:grpSp>
    </p:spTree>
    <p:extLst>
      <p:ext uri="{BB962C8B-B14F-4D97-AF65-F5344CB8AC3E}">
        <p14:creationId xmlns:p14="http://schemas.microsoft.com/office/powerpoint/2010/main" xmlns="" val="3043346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Anexo 9 Continuação: Sinais e Sintomas Reportáveis (Cartão RING)</a:t>
            </a:r>
            <a:endParaRPr lang="en-US" dirty="0"/>
          </a:p>
        </p:txBody>
      </p:sp>
      <p:sp>
        <p:nvSpPr>
          <p:cNvPr id="3" name="Content Placeholder 2"/>
          <p:cNvSpPr>
            <a:spLocks noGrp="1"/>
          </p:cNvSpPr>
          <p:nvPr>
            <p:ph idx="1"/>
          </p:nvPr>
        </p:nvSpPr>
        <p:spPr>
          <a:xfrm>
            <a:off x="422910" y="2433054"/>
            <a:ext cx="11361419" cy="617216"/>
          </a:xfrm>
        </p:spPr>
        <p:txBody>
          <a:bodyPr>
            <a:normAutofit lnSpcReduction="10000"/>
          </a:bodyPr>
          <a:lstStyle/>
          <a:p>
            <a:r>
              <a:rPr lang="pt-BR" dirty="0"/>
              <a:t>O cartão RING é um método passo a passo para detectar e responder a eventos de saúde pública, formatado num cartão do tamanho de um crachá</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84015" y="3050270"/>
            <a:ext cx="2293304" cy="361891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33604" y="3050270"/>
            <a:ext cx="2319686" cy="3695074"/>
          </a:xfrm>
          <a:prstGeom prst="rect">
            <a:avLst/>
          </a:prstGeom>
        </p:spPr>
      </p:pic>
      <p:sp>
        <p:nvSpPr>
          <p:cNvPr id="7" name="TextBox 6"/>
          <p:cNvSpPr txBox="1"/>
          <p:nvPr/>
        </p:nvSpPr>
        <p:spPr>
          <a:xfrm>
            <a:off x="8172307" y="6299851"/>
            <a:ext cx="2865263" cy="646331"/>
          </a:xfrm>
          <a:prstGeom prst="rect">
            <a:avLst/>
          </a:prstGeom>
          <a:noFill/>
        </p:spPr>
        <p:txBody>
          <a:bodyPr wrap="square" rtlCol="0">
            <a:spAutoFit/>
          </a:bodyPr>
          <a:lstStyle/>
          <a:p>
            <a:pPr algn="ctr"/>
            <a:r>
              <a:rPr lang="pt-PT" dirty="0" smtClean="0">
                <a:solidFill>
                  <a:srgbClr val="FF0000"/>
                </a:solidFill>
              </a:rPr>
              <a:t>Exemplo de cartão RING</a:t>
            </a:r>
            <a:endParaRPr lang="pt-PT" dirty="0">
              <a:solidFill>
                <a:srgbClr val="FF0000"/>
              </a:solidFill>
            </a:endParaRPr>
          </a:p>
        </p:txBody>
      </p:sp>
    </p:spTree>
    <p:extLst>
      <p:ext uri="{BB962C8B-B14F-4D97-AF65-F5344CB8AC3E}">
        <p14:creationId xmlns:p14="http://schemas.microsoft.com/office/powerpoint/2010/main" xmlns="" val="1551770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Anexo 11: Serviços de tráfego aéreo</a:t>
            </a:r>
            <a:endParaRPr lang="en-US" dirty="0"/>
          </a:p>
        </p:txBody>
      </p:sp>
      <p:sp>
        <p:nvSpPr>
          <p:cNvPr id="3" name="Content Placeholder 2"/>
          <p:cNvSpPr>
            <a:spLocks noGrp="1"/>
          </p:cNvSpPr>
          <p:nvPr>
            <p:ph idx="1"/>
          </p:nvPr>
        </p:nvSpPr>
        <p:spPr>
          <a:xfrm>
            <a:off x="509496" y="2576606"/>
            <a:ext cx="8761412" cy="3416300"/>
          </a:xfrm>
        </p:spPr>
        <p:txBody>
          <a:bodyPr/>
          <a:lstStyle/>
          <a:p>
            <a:r>
              <a:rPr lang="pt-BR" dirty="0"/>
              <a:t>Planeamento de contingência para perturbações nos serviços de tráfego aéreo</a:t>
            </a:r>
          </a:p>
          <a:p>
            <a:r>
              <a:rPr lang="pt-BR" dirty="0"/>
              <a:t>Disposições alternativas (temporárias) </a:t>
            </a:r>
          </a:p>
          <a:p>
            <a:r>
              <a:rPr lang="pt-BR" dirty="0"/>
              <a:t>Avaliação do risco</a:t>
            </a:r>
          </a:p>
          <a:p>
            <a:r>
              <a:rPr lang="pt-BR" dirty="0"/>
              <a:t>Planos de contingência</a:t>
            </a:r>
          </a:p>
          <a:p>
            <a:pPr lvl="1"/>
            <a:r>
              <a:rPr lang="pt-BR" dirty="0"/>
              <a:t>Desvio de avião para outro aeroporto ou em redor do espaço aéreo de um Estado</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8772350" y="3142263"/>
            <a:ext cx="2729753" cy="954107"/>
          </a:xfrm>
          <a:prstGeom prst="rect">
            <a:avLst/>
          </a:prstGeom>
          <a:noFill/>
        </p:spPr>
        <p:txBody>
          <a:bodyPr wrap="square" rtlCol="0">
            <a:spAutoFit/>
          </a:bodyPr>
          <a:lstStyle/>
          <a:p>
            <a:pPr algn="ctr"/>
            <a:r>
              <a:rPr lang="pt-BR" sz="1400" i="1" dirty="0">
                <a:solidFill>
                  <a:srgbClr val="FF0000"/>
                </a:solidFill>
              </a:rPr>
              <a:t>Considere adicionar uma fotografia da torre de controlo de tráfego aéreo do aeroporto do país</a:t>
            </a:r>
          </a:p>
        </p:txBody>
      </p:sp>
      <p:sp>
        <p:nvSpPr>
          <p:cNvPr id="7" name="Rectangle 6"/>
          <p:cNvSpPr/>
          <p:nvPr/>
        </p:nvSpPr>
        <p:spPr>
          <a:xfrm>
            <a:off x="8560676" y="2396359"/>
            <a:ext cx="3153103" cy="2538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4602779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3274</TotalTime>
  <Words>2482</Words>
  <Application>Microsoft Office PowerPoint</Application>
  <PresentationFormat>Personalizados</PresentationFormat>
  <Paragraphs>234</Paragraphs>
  <Slides>24</Slides>
  <Notes>18</Notes>
  <HiddenSlides>0</HiddenSlides>
  <MMClips>0</MMClips>
  <ScaleCrop>false</ScaleCrop>
  <HeadingPairs>
    <vt:vector size="4" baseType="variant">
      <vt:variant>
        <vt:lpstr>Tema</vt:lpstr>
      </vt:variant>
      <vt:variant>
        <vt:i4>1</vt:i4>
      </vt:variant>
      <vt:variant>
        <vt:lpstr>Títulos dos diapositivos</vt:lpstr>
      </vt:variant>
      <vt:variant>
        <vt:i4>24</vt:i4>
      </vt:variant>
    </vt:vector>
  </HeadingPairs>
  <TitlesOfParts>
    <vt:vector size="25" baseType="lpstr">
      <vt:lpstr>Ion Boardroom</vt:lpstr>
      <vt:lpstr>A Organização da Aviação Civil Internacional (OACI): Directrizes para os Aeroportos </vt:lpstr>
      <vt:lpstr>Objectivos de aprendizagem</vt:lpstr>
      <vt:lpstr>Um exemplo de video CAPSCA </vt:lpstr>
      <vt:lpstr>Informações sobre a OACI</vt:lpstr>
      <vt:lpstr> Normas e Documentos Relacionados com a Saúde e Práticas Recomendadas (SARPs) da OACI</vt:lpstr>
      <vt:lpstr>Facilitação (Anexo 9)</vt:lpstr>
      <vt:lpstr>Anexo 9 Continuação: Sinais e Sintomas Reportáveis</vt:lpstr>
      <vt:lpstr>Anexo 9 Continuação: Sinais e Sintomas Reportáveis (Cartão RING)</vt:lpstr>
      <vt:lpstr>Anexo 11: Serviços de tráfego aéreo</vt:lpstr>
      <vt:lpstr>Documento 4444: Gestão do Tráfego Aéreo</vt:lpstr>
      <vt:lpstr>Documento 4444 como escrito num SOP</vt:lpstr>
      <vt:lpstr>Anexo 14: Concepção e Operações de Aeródromos</vt:lpstr>
      <vt:lpstr>Outras acções levadas a cabo pela OACI</vt:lpstr>
      <vt:lpstr>CAPSCA: Como isso se aplica a mim?</vt:lpstr>
      <vt:lpstr>O que é o CAPSCA?</vt:lpstr>
      <vt:lpstr>CAPSCA</vt:lpstr>
      <vt:lpstr>Por que o CAPSCA ?</vt:lpstr>
      <vt:lpstr>Finallidade do CAPSCA</vt:lpstr>
      <vt:lpstr>O CAPSCA assegura a harmonização das directrizes</vt:lpstr>
      <vt:lpstr>Objectivos do CAPSCA -1</vt:lpstr>
      <vt:lpstr>Objectivos do CAPSCA - 2</vt:lpstr>
      <vt:lpstr>Exemplo de vídeo CAPSCA </vt:lpstr>
      <vt:lpstr>   Actividade opcional para o(s) representante(s) do(s) aeroporto(s): Revisão da visita recente do CAPSCA (se aplicável)  </vt:lpstr>
      <vt:lpstr>Muito obrigado!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134</cp:revision>
  <dcterms:created xsi:type="dcterms:W3CDTF">2018-05-15T08:59:29Z</dcterms:created>
  <dcterms:modified xsi:type="dcterms:W3CDTF">2021-08-30T15:37:57Z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2021-04-26T21:16:01Z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db2acea9-2783-47bd-b85f-3b8e37fa3099</vt:lpwstr>
  </property>
  <property fmtid="{D5CDD505-2E9C-101B-9397-08002B2CF9AE}" pid="8" name="MSIP_Label_7b94a7b8-f06c-4dfe-bdcc-9b548fd58c31_ContentBits">
    <vt:lpwstr>0</vt:lpwstr>
  </property>
</Properties>
</file>