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Default Extension="png" ContentType="image/png"/>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9"/>
  </p:notesMasterIdLst>
  <p:sldIdLst>
    <p:sldId id="256" r:id="rId2"/>
    <p:sldId id="258" r:id="rId3"/>
    <p:sldId id="259" r:id="rId4"/>
    <p:sldId id="260" r:id="rId5"/>
    <p:sldId id="261" r:id="rId6"/>
    <p:sldId id="262" r:id="rId7"/>
    <p:sldId id="263"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rd, Sadie" initials="VSP3" lastIdx="5" clrIdx="0">
    <p:extLst>
      <p:ext uri="{19B8F6BF-5375-455C-9EA6-DF929625EA0E}">
        <p15:presenceInfo xmlns:p15="http://schemas.microsoft.com/office/powerpoint/2012/main" xmlns="" userId="Ward, Sadie" providerId="None"/>
      </p:ext>
    </p:extLst>
  </p:cmAuthor>
  <p:cmAuthor id="2" name="Rogers, Kimberly B. (CDC/OID/NCEZID)" initials="RKB(" lastIdx="2" clrIdx="1">
    <p:extLst>
      <p:ext uri="{19B8F6BF-5375-455C-9EA6-DF929625EA0E}">
        <p15:presenceInfo xmlns:p15="http://schemas.microsoft.com/office/powerpoint/2012/main" xmlns="" userId="S-1-5-21-1207783550-2075000910-922709458-228301" providerId="AD"/>
      </p:ext>
    </p:extLst>
  </p:cmAuthor>
  <p:cmAuthor id="3" name="Cohen, Nicole (Nicky) (CDC/OID/NCEZID)" initials="NC" lastIdx="9" clrIdx="2">
    <p:extLst>
      <p:ext uri="{19B8F6BF-5375-455C-9EA6-DF929625EA0E}">
        <p15:presenceInfo xmlns:p15="http://schemas.microsoft.com/office/powerpoint/2012/main" xmlns="" userId="Cohen, Nicole (Nicky) (CDC/OID/NCEZI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1"/>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29" autoAdjust="0"/>
    <p:restoredTop sz="78824" autoAdjust="0"/>
  </p:normalViewPr>
  <p:slideViewPr>
    <p:cSldViewPr snapToGrid="0">
      <p:cViewPr varScale="1">
        <p:scale>
          <a:sx n="92" d="100"/>
          <a:sy n="92" d="100"/>
        </p:scale>
        <p:origin x="-1252" y="-76"/>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pPr/>
              <a:t>8/30/2021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pPr/>
              <a:t>‹nº›</a:t>
            </a:fld>
            <a:endParaRPr lang="en-US" dirty="0"/>
          </a:p>
        </p:txBody>
      </p:sp>
    </p:spTree>
    <p:extLst>
      <p:ext uri="{BB962C8B-B14F-4D97-AF65-F5344CB8AC3E}">
        <p14:creationId xmlns:p14="http://schemas.microsoft.com/office/powerpoint/2010/main" xmlns=""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Queríamos partilhar rapidamente a forma como você, na qualidade de representante da [agência de saúde de PDE] no seu PDE, sabe que quantidade de EPI armazenar, considerando o número de pessoal e algumas outras considerações.</a:t>
            </a:r>
            <a:endParaRPr lang="en-US" i="0" baseline="0" dirty="0" smtClean="0"/>
          </a:p>
        </p:txBody>
      </p:sp>
      <p:sp>
        <p:nvSpPr>
          <p:cNvPr id="4" name="Slide Number Placeholder 3"/>
          <p:cNvSpPr>
            <a:spLocks noGrp="1"/>
          </p:cNvSpPr>
          <p:nvPr>
            <p:ph type="sldNum" sz="quarter" idx="10"/>
          </p:nvPr>
        </p:nvSpPr>
        <p:spPr/>
        <p:txBody>
          <a:bodyPr/>
          <a:lstStyle/>
          <a:p>
            <a:fld id="{712B78C0-3020-4A62-8BB6-53E6219B4317}" type="slidenum">
              <a:rPr lang="en-US" smtClean="0"/>
              <a:pPr/>
              <a:t>1</a:t>
            </a:fld>
            <a:endParaRPr lang="en-US" dirty="0"/>
          </a:p>
        </p:txBody>
      </p:sp>
    </p:spTree>
    <p:extLst>
      <p:ext uri="{BB962C8B-B14F-4D97-AF65-F5344CB8AC3E}">
        <p14:creationId xmlns:p14="http://schemas.microsoft.com/office/powerpoint/2010/main" xmlns="" val="2766988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PT" sz="1200" kern="1200" dirty="0" smtClean="0">
                <a:solidFill>
                  <a:schemeClr val="tx1"/>
                </a:solidFill>
                <a:latin typeface="+mn-lt"/>
                <a:ea typeface="+mn-ea"/>
                <a:cs typeface="+mn-cs"/>
              </a:rPr>
              <a:t>Isso leva-nos apenas a dois objectivos: como saber qual a quantidade de EPI a inventariar e armazenar no meu PDE, e como desenvolver um programa através do qual eu possa verificar o estado dos EPI no meu PDE?</a:t>
            </a:r>
          </a:p>
          <a:p>
            <a:endParaRPr lang="en-US" i="0" baseline="0" dirty="0" smtClean="0"/>
          </a:p>
          <a:p>
            <a:endParaRPr lang="en-US" i="0" baseline="0" dirty="0" smtClean="0"/>
          </a:p>
          <a:p>
            <a:r>
              <a:rPr lang="pt-PT" sz="1200" kern="1200" dirty="0" smtClean="0">
                <a:solidFill>
                  <a:schemeClr val="tx1"/>
                </a:solidFill>
                <a:latin typeface="+mn-lt"/>
                <a:ea typeface="+mn-ea"/>
                <a:cs typeface="+mn-cs"/>
              </a:rPr>
              <a:t>Gostaria de partilhar duas considerações para o primeiro objectivo. </a:t>
            </a:r>
          </a:p>
          <a:p>
            <a:endParaRPr lang="en-US" i="0" baseline="0" dirty="0" smtClean="0"/>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pt-PT" sz="1200" kern="1200" dirty="0" smtClean="0">
                <a:solidFill>
                  <a:schemeClr val="tx1"/>
                </a:solidFill>
                <a:latin typeface="+mn-lt"/>
                <a:ea typeface="+mn-ea"/>
                <a:cs typeface="+mn-cs"/>
              </a:rPr>
              <a:t>Hoje, vamos ensinar-vos quantos EPI poderão precisar, mas isto não garante que recebam esses EPI no vosso PDE. Como sabem, a disponibilidade de alguns EPI é limitada e o financiamento pode ser um problema. Ainda assim, é importante saber quantos EPI é aconselhável ter no vosso PDE, e quando vos for pedido, partilhar esses números.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pt-PT" sz="1200" kern="1200" dirty="0" smtClean="0">
              <a:solidFill>
                <a:schemeClr val="tx1"/>
              </a:solidFill>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pt-PT" sz="1200" kern="1200" dirty="0" smtClean="0">
                <a:solidFill>
                  <a:schemeClr val="tx1"/>
                </a:solidFill>
                <a:latin typeface="+mn-lt"/>
                <a:ea typeface="+mn-ea"/>
                <a:cs typeface="+mn-cs"/>
              </a:rPr>
              <a:t> A informação que partilhamos hoje é apenas para tempos de rotina. Durante os surtos ou períodos em que possa estar a realizar actividades de despistagem reforçadas, serão necessários mais EPI. Em tais emergências, por vezes atribuem-se EPI suplementares a um PDE. Por isso, hoje, só trataremos do que se precisa durante as operações de rotina.</a:t>
            </a:r>
          </a:p>
          <a:p>
            <a:pPr marL="228600" indent="-228600">
              <a:buNone/>
            </a:pPr>
            <a:endParaRPr lang="en-US" i="0" baseline="0" dirty="0" smtClean="0"/>
          </a:p>
          <a:p>
            <a:pPr marL="228600" indent="-228600">
              <a:buAutoNum type="arabicParenR"/>
            </a:pPr>
            <a:endParaRPr lang="en-US" i="0" baseline="0" dirty="0" smtClean="0"/>
          </a:p>
          <a:p>
            <a:pPr marL="228600" indent="-228600">
              <a:buNone/>
            </a:pPr>
            <a:endParaRPr lang="en-US" i="0" baseline="0" dirty="0" smtClean="0"/>
          </a:p>
          <a:p>
            <a:pPr marL="228600" indent="-228600">
              <a:buAutoNum type="arabicParenR"/>
            </a:pPr>
            <a:endParaRPr lang="en-US" i="0" baseline="0" dirty="0" smtClean="0"/>
          </a:p>
          <a:p>
            <a:pPr marL="228600" indent="-228600">
              <a:buNone/>
            </a:pPr>
            <a:endParaRPr lang="en-US" i="0" baseline="0" dirty="0" smtClean="0"/>
          </a:p>
        </p:txBody>
      </p:sp>
      <p:sp>
        <p:nvSpPr>
          <p:cNvPr id="4" name="Slide Number Placeholder 3"/>
          <p:cNvSpPr>
            <a:spLocks noGrp="1"/>
          </p:cNvSpPr>
          <p:nvPr>
            <p:ph type="sldNum" sz="quarter" idx="10"/>
          </p:nvPr>
        </p:nvSpPr>
        <p:spPr/>
        <p:txBody>
          <a:bodyPr/>
          <a:lstStyle/>
          <a:p>
            <a:fld id="{712B78C0-3020-4A62-8BB6-53E6219B4317}" type="slidenum">
              <a:rPr lang="en-US" smtClean="0"/>
              <a:pPr/>
              <a:t>2</a:t>
            </a:fld>
            <a:endParaRPr lang="en-US" dirty="0"/>
          </a:p>
        </p:txBody>
      </p:sp>
    </p:spTree>
    <p:extLst>
      <p:ext uri="{BB962C8B-B14F-4D97-AF65-F5344CB8AC3E}">
        <p14:creationId xmlns:p14="http://schemas.microsoft.com/office/powerpoint/2010/main" xmlns="" val="176316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E faremos isto em alguns passos. O primeiro passo é fazer um inventário do seu pessoal que possa precisar de EPI.</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Isto inclui mais do que apenas vocês na [agência de saúde de PDE], embora vocês, enquanto agência responsável pela avaliação dos riscos dos passageiros doentes, tenham o maior número de riscos de controlo de infecções e, por conseguinte, precisam do maior número de EPI. No entanto, quem mais poderá precisar mesmo de EPI básicos, como luvas? Levantem os braços se tiverem algumas sugestões. </a:t>
            </a:r>
            <a:r>
              <a:rPr lang="pt-PT" sz="1200" i="1" kern="1200" dirty="0" smtClean="0">
                <a:solidFill>
                  <a:schemeClr val="tx1"/>
                </a:solidFill>
                <a:latin typeface="+mn-lt"/>
                <a:ea typeface="+mn-ea"/>
                <a:cs typeface="+mn-cs"/>
              </a:rPr>
              <a:t>Aguardar por respostas.</a:t>
            </a:r>
          </a:p>
          <a:p>
            <a:endParaRPr lang="pt-PT" sz="1200" kern="1200" dirty="0" smtClean="0">
              <a:solidFill>
                <a:schemeClr val="tx1"/>
              </a:solidFill>
              <a:latin typeface="+mn-lt"/>
              <a:ea typeface="+mn-ea"/>
              <a:cs typeface="+mn-cs"/>
            </a:endParaRPr>
          </a:p>
          <a:p>
            <a:r>
              <a:rPr lang="pt-PT" sz="1200" i="1" kern="1200" dirty="0" smtClean="0">
                <a:solidFill>
                  <a:schemeClr val="tx1"/>
                </a:solidFill>
                <a:latin typeface="+mn-lt"/>
                <a:ea typeface="+mn-ea"/>
                <a:cs typeface="+mn-cs"/>
              </a:rPr>
              <a:t>Responda às sugestões dos participantes. As respostas correctas incluem agências de limpeza, imigração (porque interagem com cada passageiro internacional à chegada e, no mínimo, tocam no seu passaporte), etc.</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Em condições ideais, cada uma destas agências precisa, pelo menos, de ter acesso a luvas. Tenha em mente que os tamanhos das mãos das pessoas são diferentes, tendo por isso uma variedade de tamanhos de luvas é fundamental. Pode mesmo considerar pedir ao pessoal da [agência de saúde de PDE], no mínimo, no seu PDE, os tamanhos das suas luvas. Se não souberem, pode fazer o teste experimentando algumas luvas. Uma luva serve-lhe se ficar bem colocada na sua mão com o mínimo de espaço extra, uma vez que isto possibilita riscos de controlo de infecção.</a:t>
            </a:r>
            <a:endParaRPr lang="en-US" baseline="0" dirty="0" smtClean="0"/>
          </a:p>
        </p:txBody>
      </p:sp>
      <p:sp>
        <p:nvSpPr>
          <p:cNvPr id="4" name="Slide Number Placeholder 3"/>
          <p:cNvSpPr>
            <a:spLocks noGrp="1"/>
          </p:cNvSpPr>
          <p:nvPr>
            <p:ph type="sldNum" sz="quarter" idx="10"/>
          </p:nvPr>
        </p:nvSpPr>
        <p:spPr/>
        <p:txBody>
          <a:bodyPr/>
          <a:lstStyle/>
          <a:p>
            <a:fld id="{712B78C0-3020-4A62-8BB6-53E6219B4317}" type="slidenum">
              <a:rPr lang="en-US" smtClean="0"/>
              <a:pPr/>
              <a:t>3</a:t>
            </a:fld>
            <a:endParaRPr lang="en-US" dirty="0"/>
          </a:p>
        </p:txBody>
      </p:sp>
    </p:spTree>
    <p:extLst>
      <p:ext uri="{BB962C8B-B14F-4D97-AF65-F5344CB8AC3E}">
        <p14:creationId xmlns:p14="http://schemas.microsoft.com/office/powerpoint/2010/main" xmlns="" val="6141764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Para saber a quantidade de EPI a armazenar no seu PDE, precisa analisar um pouco mais e fazer um inventário do seu PDE.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Quanto tempo está aberto todos os dias? Quantos turnos têm? Quantas pessoas passam pelo seu PDE? Não é necessário um número exacto aqui, mas um aeroporto internacional irá provavelmente precisar de mais EPI do que uma pequena fronteira terrestre.</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O que é útil considerar é o seu número médio de respostas, pois pode ser um bom indicador da quantidade de EPI de que necessita. Portanto, pense no seu PDE, e pergunte-se quantas vezes a [agência de saúde de PDE] respondeu - mesmo que no final se tenha constatado que a pessoa não tinha uma doença infecciosa. Porque, quando avaliamos, nem sempre sabemos. Por isso, devemos preparar-nos para a eventualidade de ser infecciosa.</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4</a:t>
            </a:fld>
            <a:endParaRPr lang="en-US" dirty="0"/>
          </a:p>
        </p:txBody>
      </p:sp>
    </p:spTree>
    <p:extLst>
      <p:ext uri="{BB962C8B-B14F-4D97-AF65-F5344CB8AC3E}">
        <p14:creationId xmlns:p14="http://schemas.microsoft.com/office/powerpoint/2010/main" xmlns="" val="32849311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Agora debrucemo-nos sobre alguns números. Por favor, recorra também o seu manual “</a:t>
            </a:r>
            <a:r>
              <a:rPr lang="pt-PT" sz="1200" i="1" kern="1200" dirty="0" err="1" smtClean="0">
                <a:solidFill>
                  <a:schemeClr val="tx1"/>
                </a:solidFill>
                <a:latin typeface="+mn-lt"/>
                <a:ea typeface="+mn-ea"/>
                <a:cs typeface="+mn-cs"/>
              </a:rPr>
              <a:t>stocking</a:t>
            </a:r>
            <a:r>
              <a:rPr lang="pt-PT" sz="1200" i="1" kern="1200" dirty="0" smtClean="0">
                <a:solidFill>
                  <a:schemeClr val="tx1"/>
                </a:solidFill>
                <a:latin typeface="+mn-lt"/>
                <a:ea typeface="+mn-ea"/>
                <a:cs typeface="+mn-cs"/>
              </a:rPr>
              <a:t> PPE job </a:t>
            </a:r>
            <a:r>
              <a:rPr lang="pt-PT" sz="1200" i="1" kern="1200" dirty="0" err="1" smtClean="0">
                <a:solidFill>
                  <a:schemeClr val="tx1"/>
                </a:solidFill>
                <a:latin typeface="+mn-lt"/>
                <a:ea typeface="+mn-ea"/>
                <a:cs typeface="+mn-cs"/>
              </a:rPr>
              <a:t>aid</a:t>
            </a:r>
            <a:r>
              <a:rPr lang="pt-PT" sz="1200" kern="1200" dirty="0" smtClean="0">
                <a:solidFill>
                  <a:schemeClr val="tx1"/>
                </a:solidFill>
                <a:latin typeface="+mn-lt"/>
                <a:ea typeface="+mn-ea"/>
                <a:cs typeface="+mn-cs"/>
              </a:rPr>
              <a:t>” (versão portuguesa) para obter mais informações sobre este assunto.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Pensemos apenas na [agência de saúde de PDE] no seu PDE por agora. Imaginemos que esse PDE tem duas referências por dia. Lembre-se de que mesmo que se venha a comprovar que a pessoa não é infecciosa, não se sabe isso à partida, pelo que se deve usar EPI. Vamos também assumir que essa pessoa está a ser vista ou, pelo menos, entra em contacto com 2 funcionários da [agência de saúde de PDE], pelo que precisamos de duplicar os nossos números de EPI.</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Se 2 funcionários da [agência de saúde de PDE] efectuarem 2 respostas a doentes por dia, isso significa que são utilizadas 8 luvas. Lembre-se que cada pessoa precisa de 2 luvas, porque temos duas mãos, e assim sendo, 2 respostas para uma pessoa seriam 4 luvas. Multiplique isso pelas duas pessoas e obtém-se 8.</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É-nos recomendado manter um </a:t>
            </a:r>
            <a:r>
              <a:rPr lang="pt-PT" sz="1200" i="1" kern="1200" dirty="0" smtClean="0">
                <a:solidFill>
                  <a:schemeClr val="tx1"/>
                </a:solidFill>
                <a:latin typeface="+mn-lt"/>
                <a:ea typeface="+mn-ea"/>
                <a:cs typeface="+mn-cs"/>
              </a:rPr>
              <a:t>stock</a:t>
            </a:r>
            <a:r>
              <a:rPr lang="pt-PT" sz="1200" kern="1200" dirty="0" smtClean="0">
                <a:solidFill>
                  <a:schemeClr val="tx1"/>
                </a:solidFill>
                <a:latin typeface="+mn-lt"/>
                <a:ea typeface="+mn-ea"/>
                <a:cs typeface="+mn-cs"/>
              </a:rPr>
              <a:t> de 6 semanas. Seis (6) semanas são 42 dias. Assim, é necessário usar 8 luvas por dia, mas multiplica-se por 42. Isso dá 336 pares de luvas.</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Mas ainda não é tudo! Normalmente uma caixa de luvas traz 100 pares de luvas. Assim, dividimos os 336 por 100 e obtemos cerca de 3,4 pelo que serão necessários 4 caixas de luvas. Este PDE precisa de 4 caixas de luvas para 6 semanas de trabalho.</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Agora, essas 4 caixas podem ter de vir em tamanhos diferentes, dependendo das necessidades desse PDE. Lembre-se que mencionámos anteriormente que deve ter conhecimento do tamanho das luvas do seu pessoal.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5</a:t>
            </a:fld>
            <a:endParaRPr lang="en-US" dirty="0"/>
          </a:p>
        </p:txBody>
      </p:sp>
    </p:spTree>
    <p:extLst>
      <p:ext uri="{BB962C8B-B14F-4D97-AF65-F5344CB8AC3E}">
        <p14:creationId xmlns:p14="http://schemas.microsoft.com/office/powerpoint/2010/main" xmlns="" val="247792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Por último, deve manter um registo dos seus EPI - saber sempre a quantidade de EPI disponível. Recomendamos que faça um breve inventário do seu EPI a cada 2 semanas aproximadamente, para se manter actualizado. Quando verificar que o seu </a:t>
            </a:r>
            <a:r>
              <a:rPr lang="pt-PT" sz="1200" i="1" kern="1200" dirty="0" smtClean="0">
                <a:solidFill>
                  <a:schemeClr val="tx1"/>
                </a:solidFill>
                <a:latin typeface="+mn-lt"/>
                <a:ea typeface="+mn-ea"/>
                <a:cs typeface="+mn-cs"/>
              </a:rPr>
              <a:t>stock</a:t>
            </a:r>
            <a:r>
              <a:rPr lang="pt-PT" sz="1200" kern="1200" dirty="0" smtClean="0">
                <a:solidFill>
                  <a:schemeClr val="tx1"/>
                </a:solidFill>
                <a:latin typeface="+mn-lt"/>
                <a:ea typeface="+mn-ea"/>
                <a:cs typeface="+mn-cs"/>
              </a:rPr>
              <a:t> está abaixo dos 50%, ou metade do </a:t>
            </a:r>
            <a:r>
              <a:rPr lang="pt-PT" sz="1200" i="1" kern="1200" dirty="0" smtClean="0">
                <a:solidFill>
                  <a:schemeClr val="tx1"/>
                </a:solidFill>
                <a:latin typeface="+mn-lt"/>
                <a:ea typeface="+mn-ea"/>
                <a:cs typeface="+mn-cs"/>
              </a:rPr>
              <a:t>stock</a:t>
            </a:r>
            <a:r>
              <a:rPr lang="pt-PT" sz="1200" kern="1200" dirty="0" smtClean="0">
                <a:solidFill>
                  <a:schemeClr val="tx1"/>
                </a:solidFill>
                <a:latin typeface="+mn-lt"/>
                <a:ea typeface="+mn-ea"/>
                <a:cs typeface="+mn-cs"/>
              </a:rPr>
              <a:t> de 6 semanas, alerte o pessoal para efectuar uma nova encomenda.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6</a:t>
            </a:fld>
            <a:endParaRPr lang="en-US" dirty="0"/>
          </a:p>
        </p:txBody>
      </p:sp>
    </p:spTree>
    <p:extLst>
      <p:ext uri="{BB962C8B-B14F-4D97-AF65-F5344CB8AC3E}">
        <p14:creationId xmlns:p14="http://schemas.microsoft.com/office/powerpoint/2010/main" xmlns="" val="28548454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a:t>
            </a:r>
            <a:r>
              <a:rPr lang="pt-PT" sz="1200" i="1" kern="1200" dirty="0" smtClean="0">
                <a:solidFill>
                  <a:schemeClr val="tx1"/>
                </a:solidFill>
                <a:latin typeface="+mn-lt"/>
                <a:ea typeface="+mn-ea"/>
                <a:cs typeface="+mn-cs"/>
              </a:rPr>
              <a:t>(Só se houver tempo) – opcional</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Agora vamos à prática desta actividade. Mais uma vez consulte a sua ferramenta de trabalho.</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Pense agora no seu PDE em particular. Pense em quantas respostas diárias - ou mesmo chamadas à resposta - tem. Lembre-se que uma chamada à resposta nem sempre significa que o doente é infeccioso, mas ainda assim deve estar preparado para usar EPI.</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Uma pessoa responde de cada vez, ou vários membros do pessoal da [agência de saúde de PDE] respondem? Isto determina a quantidade de EPI de que necessita.</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Queremos que cada uma das pessoas aqui presentes realize esta actividade para o seu próprio PDE, mas sintam-se à vontade para discutir as vossas respostas no seio dos vossos grupos. Vamos conceder 10 minutos a cada um dos participantes para o fazer, todavia, os nossos facilitadores vão circular pela sala para vos assistir. Sinta-se à vontade em pedir a ajuda do seu grupo também. </a:t>
            </a:r>
          </a:p>
          <a:p>
            <a:endParaRPr lang="pt-PT" sz="1200" kern="1200" dirty="0" smtClean="0">
              <a:solidFill>
                <a:schemeClr val="tx1"/>
              </a:solidFill>
              <a:latin typeface="+mn-lt"/>
              <a:ea typeface="+mn-ea"/>
              <a:cs typeface="+mn-cs"/>
            </a:endParaRPr>
          </a:p>
          <a:p>
            <a:r>
              <a:rPr lang="pt-PT" sz="1200" i="1" kern="1200" dirty="0" smtClean="0">
                <a:solidFill>
                  <a:schemeClr val="tx1"/>
                </a:solidFill>
                <a:latin typeface="+mn-lt"/>
                <a:ea typeface="+mn-ea"/>
                <a:cs typeface="+mn-cs"/>
              </a:rPr>
              <a:t>Programar o cronómetro para 10 minutos. Circular pela sala dirigindo-se a cada grupo para se certificar que estão a calcular correctamente. Não deixe de os lembrar quantos membros do pessoal respondem por passageiro.</a:t>
            </a:r>
            <a:endParaRPr lang="en-US" i="1" baseline="0" dirty="0" smtClean="0"/>
          </a:p>
        </p:txBody>
      </p:sp>
      <p:sp>
        <p:nvSpPr>
          <p:cNvPr id="4" name="Slide Number Placeholder 3"/>
          <p:cNvSpPr>
            <a:spLocks noGrp="1"/>
          </p:cNvSpPr>
          <p:nvPr>
            <p:ph type="sldNum" sz="quarter" idx="10"/>
          </p:nvPr>
        </p:nvSpPr>
        <p:spPr/>
        <p:txBody>
          <a:bodyPr/>
          <a:lstStyle/>
          <a:p>
            <a:fld id="{712B78C0-3020-4A62-8BB6-53E6219B4317}" type="slidenum">
              <a:rPr lang="en-US" smtClean="0"/>
              <a:pPr/>
              <a:t>7</a:t>
            </a:fld>
            <a:endParaRPr lang="en-US" dirty="0"/>
          </a:p>
        </p:txBody>
      </p:sp>
    </p:spTree>
    <p:extLst>
      <p:ext uri="{BB962C8B-B14F-4D97-AF65-F5344CB8AC3E}">
        <p14:creationId xmlns:p14="http://schemas.microsoft.com/office/powerpoint/2010/main" xmlns="" val="41270681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F9CA243E-48ED-4522-BCD4-1E8A45931CAD}" type="datetime1">
              <a:rPr lang="en-US" smtClean="0"/>
              <a:pPr/>
              <a:t>8/30/2021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dirty="0" smtClean="0"/>
              <a:t>
              </a:t>
            </a:r>
            <a:endParaRPr lang="en-US" dirty="0"/>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3161B6FC-6A88-441F-B529-9952FBB657B8}"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dirty="0" smtClean="0"/>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01F602FF-BD80-4BA5-873D-2EAF4D4CE589}"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smtClean="0"/>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A3ED5035-6AB5-421A-B299-BAC8D7BCA4E2}"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8BBD6A6-0E88-43CC-B46E-8EB9E349A1CF}"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EE88625-D862-4C4B-BD2E-0ACE90C1071B}"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dirty="0" smtClean="0"/>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34D2766-10DF-44BF-BBB5-72CD556555D9}"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dirty="0" smtClean="0"/>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2187844-C5ED-45E6-B218-100506E2EC0B}"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F443C1F-BAB6-4805-8025-EA4F02F258FB}"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F69A5DE-364D-4624-8CC9-0BBEDE162FE6}"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1415E625-E89C-4561-A0AB-B52AFC247693}"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0BA6193-0BE1-4296-9705-6CE0AEEF927B}"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dirty="0" smtClean="0"/>
              <a:t>
              </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822C89E-B455-4712-BD92-9B785A4FF93E}"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dirty="0" smtClean="0"/>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D3473C8-8C52-430B-88D6-A59A36E66BE4}" type="datetime1">
              <a:rPr lang="en-US" smtClean="0"/>
              <a:pPr/>
              <a:t>8/30/2021</a:t>
            </a:fld>
            <a:endParaRPr lang="en-US" dirty="0"/>
          </a:p>
        </p:txBody>
      </p:sp>
      <p:sp>
        <p:nvSpPr>
          <p:cNvPr id="4" name="Footer Placeholder 3"/>
          <p:cNvSpPr>
            <a:spLocks noGrp="1"/>
          </p:cNvSpPr>
          <p:nvPr>
            <p:ph type="ftr" sz="quarter" idx="11"/>
          </p:nvPr>
        </p:nvSpPr>
        <p:spPr/>
        <p:txBody>
          <a:bodyPr/>
          <a:lstStyle/>
          <a:p>
            <a:r>
              <a:rPr lang="en-US" dirty="0" smtClean="0"/>
              <a:t>
              </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8FE6-E6A2-431F-9B26-37DED4DAB798}" type="datetime1">
              <a:rPr lang="en-US" smtClean="0"/>
              <a:pPr/>
              <a:t>8/30/2021</a:t>
            </a:fld>
            <a:endParaRPr lang="en-US" dirty="0"/>
          </a:p>
        </p:txBody>
      </p:sp>
      <p:sp>
        <p:nvSpPr>
          <p:cNvPr id="3" name="Footer Placeholder 2"/>
          <p:cNvSpPr>
            <a:spLocks noGrp="1"/>
          </p:cNvSpPr>
          <p:nvPr>
            <p:ph type="ftr" sz="quarter" idx="11"/>
          </p:nvPr>
        </p:nvSpPr>
        <p:spPr/>
        <p:txBody>
          <a:bodyPr/>
          <a:lstStyle/>
          <a:p>
            <a:r>
              <a:rPr lang="en-US" dirty="0" smtClean="0"/>
              <a:t>
              </a:t>
            </a:r>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EDDAC56-18AE-4DAC-80C5-DED352E83751}"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dirty="0" smtClean="0"/>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84EC2382-08B2-4094-805F-11701A546E31}"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dirty="0" smtClean="0"/>
              <a:t>
              </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DAF2F0-3E05-4C94-8783-29CF2CCA92E5}" type="datetime1">
              <a:rPr lang="en-US" smtClean="0"/>
              <a:pPr/>
              <a:t>8/30/2021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dirty="0" smtClean="0"/>
              <a:t>
              </a:t>
            </a:r>
            <a:endParaRPr lang="en-US"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3" y="2099733"/>
            <a:ext cx="10317909" cy="2677648"/>
          </a:xfrm>
        </p:spPr>
        <p:txBody>
          <a:bodyPr/>
          <a:lstStyle/>
          <a:p>
            <a:r>
              <a:rPr lang="pt-PT" b="1" dirty="0" smtClean="0"/>
              <a:t>Equipamento de Protecção Individual (EPI) nos PDE: Armazenar EPI</a:t>
            </a:r>
            <a:endParaRPr lang="en-US" b="1" dirty="0"/>
          </a:p>
        </p:txBody>
      </p:sp>
      <p:sp>
        <p:nvSpPr>
          <p:cNvPr id="3" name="Subtitle 2"/>
          <p:cNvSpPr>
            <a:spLocks noGrp="1"/>
          </p:cNvSpPr>
          <p:nvPr>
            <p:ph type="subTitle" idx="1"/>
          </p:nvPr>
        </p:nvSpPr>
        <p:spPr>
          <a:xfrm>
            <a:off x="1154955" y="4777379"/>
            <a:ext cx="8825658" cy="1612131"/>
          </a:xfrm>
        </p:spPr>
        <p:txBody>
          <a:bodyPr/>
          <a:lstStyle/>
          <a:p>
            <a:r>
              <a:rPr lang="pt-PT" dirty="0" smtClean="0"/>
              <a:t>Programa de Formação de Formadores</a:t>
            </a:r>
            <a:endParaRPr lang="pt-PT" dirty="0" smtClean="0"/>
          </a:p>
          <a:p>
            <a:r>
              <a:rPr lang="en-US" dirty="0" smtClean="0"/>
              <a:t>[</a:t>
            </a:r>
            <a:r>
              <a:rPr lang="en-US" dirty="0" smtClean="0">
                <a:solidFill>
                  <a:srgbClr val="FF0000"/>
                </a:solidFill>
              </a:rPr>
              <a:t>Data</a:t>
            </a:r>
            <a:r>
              <a:rPr lang="en-US" dirty="0" smtClean="0"/>
              <a:t>]</a:t>
            </a:r>
            <a:endParaRPr lang="en-US" dirty="0"/>
          </a:p>
          <a:p>
            <a:r>
              <a:rPr lang="en-US" dirty="0" smtClean="0"/>
              <a:t> </a:t>
            </a:r>
            <a:endParaRPr lang="en-US" dirty="0"/>
          </a:p>
        </p:txBody>
      </p:sp>
    </p:spTree>
    <p:extLst>
      <p:ext uri="{BB962C8B-B14F-4D97-AF65-F5344CB8AC3E}">
        <p14:creationId xmlns:p14="http://schemas.microsoft.com/office/powerpoint/2010/main" xmlns="" val="319378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pt-PT" dirty="0" smtClean="0"/>
              <a:t>Objectivos de aprendizagem</a:t>
            </a:r>
            <a:endParaRPr lang="pt-PT" dirty="0"/>
          </a:p>
        </p:txBody>
      </p:sp>
      <p:sp>
        <p:nvSpPr>
          <p:cNvPr id="3" name="Content Placeholder 2"/>
          <p:cNvSpPr>
            <a:spLocks noGrp="1"/>
          </p:cNvSpPr>
          <p:nvPr>
            <p:ph idx="1"/>
          </p:nvPr>
        </p:nvSpPr>
        <p:spPr>
          <a:xfrm>
            <a:off x="5182893" y="2597148"/>
            <a:ext cx="6007846" cy="3711575"/>
          </a:xfrm>
        </p:spPr>
        <p:txBody>
          <a:bodyPr>
            <a:normAutofit/>
          </a:bodyPr>
          <a:lstStyle/>
          <a:p>
            <a:pPr lvl="0"/>
            <a:r>
              <a:rPr lang="pt-PT" sz="2400" dirty="0" smtClean="0"/>
              <a:t>Determinar os níveis adequados de EPI a reservar e armazenar num PDE em tempos de rotina </a:t>
            </a:r>
          </a:p>
          <a:p>
            <a:r>
              <a:rPr lang="pt-PT" sz="2400" dirty="0" smtClean="0"/>
              <a:t>Aprender os passos de desenvolver um programa para verificar o estado do EPI no PDE</a:t>
            </a:r>
            <a:endParaRPr lang="en-US" sz="2400" dirty="0" smtClean="0"/>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4064" y="2603499"/>
            <a:ext cx="3977011" cy="2839553"/>
          </a:xfrm>
          <a:prstGeom prst="rect">
            <a:avLst/>
          </a:prstGeom>
        </p:spPr>
      </p:pic>
    </p:spTree>
    <p:extLst>
      <p:ext uri="{BB962C8B-B14F-4D97-AF65-F5344CB8AC3E}">
        <p14:creationId xmlns:p14="http://schemas.microsoft.com/office/powerpoint/2010/main" xmlns="" val="56430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1º passo: Fazer um Inventário do seu pessoal</a:t>
            </a:r>
            <a:endParaRPr lang="en-US" dirty="0"/>
          </a:p>
        </p:txBody>
      </p:sp>
      <p:sp>
        <p:nvSpPr>
          <p:cNvPr id="3" name="Content Placeholder 2"/>
          <p:cNvSpPr>
            <a:spLocks noGrp="1"/>
          </p:cNvSpPr>
          <p:nvPr>
            <p:ph idx="1"/>
          </p:nvPr>
        </p:nvSpPr>
        <p:spPr>
          <a:xfrm>
            <a:off x="512017" y="2446337"/>
            <a:ext cx="7446121" cy="3416300"/>
          </a:xfrm>
        </p:spPr>
        <p:txBody>
          <a:bodyPr>
            <a:normAutofit/>
          </a:bodyPr>
          <a:lstStyle/>
          <a:p>
            <a:pPr lvl="0"/>
            <a:r>
              <a:rPr lang="pt-PT" sz="2000" dirty="0" smtClean="0"/>
              <a:t>Quantos membros do pessoal no seu PDE têm responsabilidades na interacção ou avaliação de passageiro doente, ou limpeza? </a:t>
            </a:r>
          </a:p>
          <a:p>
            <a:pPr lvl="0"/>
            <a:r>
              <a:rPr lang="pt-PT" sz="2000" dirty="0" smtClean="0"/>
              <a:t>Todos esses indivíduos necessitam de acesso a luvas</a:t>
            </a:r>
          </a:p>
          <a:p>
            <a:pPr lvl="1"/>
            <a:r>
              <a:rPr lang="pt-PT" dirty="0" smtClean="0"/>
              <a:t>Cada PDE deve ter métodos diferentes de fornecer luvas às agências; para esta apresentação vamos concentrar-nos na [</a:t>
            </a:r>
            <a:r>
              <a:rPr lang="pt-PT" dirty="0" smtClean="0">
                <a:solidFill>
                  <a:srgbClr val="FF0000"/>
                </a:solidFill>
              </a:rPr>
              <a:t>agência de saúde de PDE</a:t>
            </a:r>
            <a:r>
              <a:rPr lang="pt-PT" dirty="0" smtClean="0"/>
              <a:t>]</a:t>
            </a:r>
          </a:p>
          <a:p>
            <a:pPr lvl="0"/>
            <a:r>
              <a:rPr lang="pt-PT" sz="2000" dirty="0" smtClean="0"/>
              <a:t>Inventário do tamanho das luvas</a:t>
            </a:r>
          </a:p>
          <a:p>
            <a:pPr lvl="1"/>
            <a:r>
              <a:rPr lang="pt-PT" dirty="0" smtClean="0"/>
              <a:t>Conhecer o tamanho certo</a:t>
            </a:r>
            <a:endParaRPr lang="en-US" dirty="0" smtClean="0"/>
          </a:p>
          <a:p>
            <a:pPr lvl="1"/>
            <a:endParaRPr lang="en-US" sz="18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373925" y="4634684"/>
            <a:ext cx="3347973" cy="1711761"/>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9319371" y="2225034"/>
            <a:ext cx="2308412" cy="2334718"/>
          </a:xfrm>
          <a:prstGeom prst="rect">
            <a:avLst/>
          </a:prstGeom>
        </p:spPr>
      </p:pic>
      <p:sp>
        <p:nvSpPr>
          <p:cNvPr id="7" name="TextBox 6"/>
          <p:cNvSpPr txBox="1"/>
          <p:nvPr/>
        </p:nvSpPr>
        <p:spPr>
          <a:xfrm>
            <a:off x="7985984" y="6271614"/>
            <a:ext cx="4153628" cy="646331"/>
          </a:xfrm>
          <a:prstGeom prst="rect">
            <a:avLst/>
          </a:prstGeom>
          <a:noFill/>
        </p:spPr>
        <p:txBody>
          <a:bodyPr wrap="square" rtlCol="0">
            <a:spAutoFit/>
          </a:bodyPr>
          <a:lstStyle/>
          <a:p>
            <a:pPr algn="ctr"/>
            <a:r>
              <a:rPr lang="pt-PT" dirty="0" smtClean="0">
                <a:solidFill>
                  <a:srgbClr val="FF0000"/>
                </a:solidFill>
              </a:rPr>
              <a:t>Exemplo de fotografias; actualizar com fotografias específicas do país</a:t>
            </a:r>
            <a:endParaRPr lang="pt-PT" dirty="0">
              <a:solidFill>
                <a:srgbClr val="FF0000"/>
              </a:solidFill>
            </a:endParaRPr>
          </a:p>
        </p:txBody>
      </p:sp>
    </p:spTree>
    <p:extLst>
      <p:ext uri="{BB962C8B-B14F-4D97-AF65-F5344CB8AC3E}">
        <p14:creationId xmlns:p14="http://schemas.microsoft.com/office/powerpoint/2010/main" xmlns="" val="30213083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2º Passo: Fazer um Inventário do seu PDE</a:t>
            </a:r>
            <a:endParaRPr lang="en-US" dirty="0"/>
          </a:p>
        </p:txBody>
      </p:sp>
      <p:sp>
        <p:nvSpPr>
          <p:cNvPr id="3" name="Content Placeholder 2"/>
          <p:cNvSpPr>
            <a:spLocks noGrp="1"/>
          </p:cNvSpPr>
          <p:nvPr>
            <p:ph idx="1"/>
          </p:nvPr>
        </p:nvSpPr>
        <p:spPr>
          <a:xfrm>
            <a:off x="668215" y="2603500"/>
            <a:ext cx="7218485" cy="3416300"/>
          </a:xfrm>
        </p:spPr>
        <p:txBody>
          <a:bodyPr/>
          <a:lstStyle/>
          <a:p>
            <a:pPr lvl="0"/>
            <a:r>
              <a:rPr lang="pt-PT" dirty="0" smtClean="0"/>
              <a:t>Qual é o horário de funcionamento do seu PDE?</a:t>
            </a:r>
          </a:p>
          <a:p>
            <a:pPr lvl="0"/>
            <a:r>
              <a:rPr lang="pt-PT" dirty="0" smtClean="0"/>
              <a:t>Os trabalhadores têm turnos diferentes?</a:t>
            </a:r>
          </a:p>
          <a:p>
            <a:pPr lvl="0"/>
            <a:r>
              <a:rPr lang="pt-PT" dirty="0" smtClean="0"/>
              <a:t>Quantas pessoas passam pelo seu PDE?</a:t>
            </a:r>
          </a:p>
          <a:p>
            <a:r>
              <a:rPr lang="pt-PT" dirty="0" smtClean="0"/>
              <a:t>No último mês, quantos passageiros doentes foram avaliados no PDE?</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6" name="Picture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54953" y="4580765"/>
            <a:ext cx="4491478" cy="1666521"/>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77784" y="2319161"/>
            <a:ext cx="3677163" cy="1829055"/>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8077783" y="4425048"/>
            <a:ext cx="3677163" cy="1822238"/>
          </a:xfrm>
          <a:prstGeom prst="rect">
            <a:avLst/>
          </a:prstGeom>
        </p:spPr>
      </p:pic>
      <p:sp>
        <p:nvSpPr>
          <p:cNvPr id="9" name="TextBox 8"/>
          <p:cNvSpPr txBox="1"/>
          <p:nvPr/>
        </p:nvSpPr>
        <p:spPr>
          <a:xfrm>
            <a:off x="7875554" y="6200952"/>
            <a:ext cx="4081619" cy="584775"/>
          </a:xfrm>
          <a:prstGeom prst="rect">
            <a:avLst/>
          </a:prstGeom>
          <a:noFill/>
        </p:spPr>
        <p:txBody>
          <a:bodyPr wrap="square" rtlCol="0">
            <a:spAutoFit/>
          </a:bodyPr>
          <a:lstStyle/>
          <a:p>
            <a:pPr algn="ctr"/>
            <a:r>
              <a:rPr lang="pt-PT" sz="1600" dirty="0" smtClean="0">
                <a:solidFill>
                  <a:srgbClr val="FF0000"/>
                </a:solidFill>
              </a:rPr>
              <a:t>Exemplo de fotografias; actualizar com fotografias específicas do país</a:t>
            </a:r>
            <a:endParaRPr lang="pt-PT" sz="1600" dirty="0">
              <a:solidFill>
                <a:srgbClr val="FF0000"/>
              </a:solidFill>
            </a:endParaRPr>
          </a:p>
        </p:txBody>
      </p:sp>
    </p:spTree>
    <p:extLst>
      <p:ext uri="{BB962C8B-B14F-4D97-AF65-F5344CB8AC3E}">
        <p14:creationId xmlns:p14="http://schemas.microsoft.com/office/powerpoint/2010/main" xmlns="" val="35961278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9139" y="679572"/>
            <a:ext cx="9421066" cy="1026582"/>
          </a:xfrm>
        </p:spPr>
        <p:txBody>
          <a:bodyPr/>
          <a:lstStyle/>
          <a:p>
            <a:r>
              <a:rPr lang="pt-PT" dirty="0" smtClean="0"/>
              <a:t>3º Passo: Calcular quanto a [</a:t>
            </a:r>
            <a:r>
              <a:rPr lang="pt-PT" dirty="0" smtClean="0">
                <a:solidFill>
                  <a:srgbClr val="FF0000"/>
                </a:solidFill>
              </a:rPr>
              <a:t>agência de saúde de PDE</a:t>
            </a:r>
            <a:r>
              <a:rPr lang="pt-PT" dirty="0" smtClean="0"/>
              <a:t>] necessita rotineiramente para 6 semanas</a:t>
            </a:r>
            <a:endParaRPr lang="en-US" dirty="0"/>
          </a:p>
        </p:txBody>
      </p:sp>
      <p:sp>
        <p:nvSpPr>
          <p:cNvPr id="3" name="Content Placeholder 2"/>
          <p:cNvSpPr>
            <a:spLocks noGrp="1"/>
          </p:cNvSpPr>
          <p:nvPr>
            <p:ph idx="1"/>
          </p:nvPr>
        </p:nvSpPr>
        <p:spPr>
          <a:xfrm>
            <a:off x="495300" y="2343150"/>
            <a:ext cx="11353800" cy="3981450"/>
          </a:xfrm>
        </p:spPr>
        <p:txBody>
          <a:bodyPr>
            <a:normAutofit fontScale="85000" lnSpcReduction="10000"/>
          </a:bodyPr>
          <a:lstStyle/>
          <a:p>
            <a:pPr lvl="0"/>
            <a:r>
              <a:rPr lang="pt-PT" sz="2000" dirty="0" smtClean="0"/>
              <a:t>Vamos juntar tudo, mas (por agora) pensemos apenas na [</a:t>
            </a:r>
            <a:r>
              <a:rPr lang="pt-PT" sz="2000" dirty="0" smtClean="0">
                <a:solidFill>
                  <a:srgbClr val="FF0000"/>
                </a:solidFill>
              </a:rPr>
              <a:t>agência de saúde de PDE</a:t>
            </a:r>
            <a:r>
              <a:rPr lang="pt-PT" sz="2000" dirty="0" smtClean="0"/>
              <a:t>] no seu PDE</a:t>
            </a:r>
          </a:p>
          <a:p>
            <a:pPr lvl="0"/>
            <a:r>
              <a:rPr lang="pt-PT" sz="2000" dirty="0" smtClean="0"/>
              <a:t>Vamos usar o exemplo de um PDE que regista 2 respostas (por exemplo: 2 passageiros doentes) por dia</a:t>
            </a:r>
          </a:p>
          <a:p>
            <a:r>
              <a:rPr lang="pt-PT" sz="2000" dirty="0" smtClean="0"/>
              <a:t>Digamos que 2 funcionários da [agência de saúde de PDE] respondem em conjunto por cada encontro com doentes</a:t>
            </a:r>
            <a:endParaRPr lang="en-US" sz="2000" dirty="0" smtClean="0"/>
          </a:p>
          <a:p>
            <a:endParaRPr lang="en-US" sz="2000" dirty="0"/>
          </a:p>
          <a:p>
            <a:pPr lvl="0"/>
            <a:r>
              <a:rPr lang="pt-PT" sz="2000" dirty="0" smtClean="0"/>
              <a:t>2 interacções com doentes/dia x 4 pares de luvas por interacção = 8 pares de luvas/dia</a:t>
            </a:r>
          </a:p>
          <a:p>
            <a:pPr lvl="0"/>
            <a:r>
              <a:rPr lang="pt-PT" sz="2000" dirty="0" smtClean="0"/>
              <a:t>8 pares de luvas/dia x 42 dias  = 336 pares de luvas para 6 semanas</a:t>
            </a:r>
          </a:p>
          <a:p>
            <a:pPr lvl="0"/>
            <a:r>
              <a:rPr lang="pt-PT" sz="2000" dirty="0" smtClean="0"/>
              <a:t>336 pares de luvas para seis semanas/100 pares de luvas em cada caixa = 3.4 caixas (4 na realidade)</a:t>
            </a:r>
          </a:p>
          <a:p>
            <a:r>
              <a:rPr lang="pt-PT" sz="2000" b="1" dirty="0" smtClean="0"/>
              <a:t>Este PDE necessita de 4 caixas de luvas para seis semanas (mas pode necessitar de encomendar tamanhos diferentes)</a:t>
            </a:r>
            <a:endParaRPr lang="en-US" sz="2000" dirty="0" smtClean="0"/>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xmlns="" val="25906267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4º Passo: Manter um inventário do seu EPI!</a:t>
            </a:r>
            <a:endParaRPr lang="en-US" dirty="0"/>
          </a:p>
        </p:txBody>
      </p:sp>
      <p:sp>
        <p:nvSpPr>
          <p:cNvPr id="3" name="Content Placeholder 2"/>
          <p:cNvSpPr>
            <a:spLocks noGrp="1"/>
          </p:cNvSpPr>
          <p:nvPr>
            <p:ph idx="1"/>
          </p:nvPr>
        </p:nvSpPr>
        <p:spPr>
          <a:xfrm>
            <a:off x="4675640" y="2603500"/>
            <a:ext cx="6515099" cy="3416300"/>
          </a:xfrm>
        </p:spPr>
        <p:txBody>
          <a:bodyPr/>
          <a:lstStyle/>
          <a:p>
            <a:pPr lvl="0"/>
            <a:r>
              <a:rPr lang="pt-PT" sz="2000" dirty="0" smtClean="0"/>
              <a:t>Manter um registo da quantidade de EPI que o seu POE tem à disposição </a:t>
            </a:r>
          </a:p>
          <a:p>
            <a:pPr lvl="0"/>
            <a:r>
              <a:rPr lang="pt-PT" sz="2000" dirty="0" smtClean="0"/>
              <a:t>Realizar o inventário a cada 2 semanas</a:t>
            </a:r>
          </a:p>
          <a:p>
            <a:r>
              <a:rPr lang="pt-PT" sz="2000" dirty="0" smtClean="0"/>
              <a:t>Quando o EPI no seu PDE estiver abaixo de 50% do seu número de estoque de 6 semanas, encomendar novamente</a:t>
            </a:r>
            <a:endParaRPr lang="en-US" dirty="0" smtClean="0"/>
          </a:p>
        </p:txBody>
      </p:sp>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83503" y="2439987"/>
            <a:ext cx="3289762" cy="3255963"/>
          </a:xfrm>
          <a:prstGeom prst="rect">
            <a:avLst/>
          </a:prstGeom>
        </p:spPr>
      </p:pic>
    </p:spTree>
    <p:extLst>
      <p:ext uri="{BB962C8B-B14F-4D97-AF65-F5344CB8AC3E}">
        <p14:creationId xmlns:p14="http://schemas.microsoft.com/office/powerpoint/2010/main" xmlns="" val="26210797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Actividade – calcular quantos EPI o seu PDE necessita!</a:t>
            </a:r>
            <a:endParaRPr lang="en-US" dirty="0"/>
          </a:p>
        </p:txBody>
      </p:sp>
      <p:sp>
        <p:nvSpPr>
          <p:cNvPr id="3" name="Content Placeholder 2"/>
          <p:cNvSpPr>
            <a:spLocks noGrp="1"/>
          </p:cNvSpPr>
          <p:nvPr>
            <p:ph idx="1"/>
          </p:nvPr>
        </p:nvSpPr>
        <p:spPr>
          <a:xfrm>
            <a:off x="1154953" y="2617788"/>
            <a:ext cx="10232183" cy="3416300"/>
          </a:xfrm>
        </p:spPr>
        <p:txBody>
          <a:bodyPr/>
          <a:lstStyle/>
          <a:p>
            <a:pPr lvl="0"/>
            <a:r>
              <a:rPr lang="pt-PT" dirty="0" smtClean="0"/>
              <a:t>Utilizando a sua ferramenta de trabalho, pense sobre o seu PDE</a:t>
            </a:r>
          </a:p>
          <a:p>
            <a:pPr lvl="0"/>
            <a:r>
              <a:rPr lang="pt-PT" dirty="0" smtClean="0"/>
              <a:t>Em média, quantas respostas aos doentes o seu PDE efectua por dia (ou semana)?</a:t>
            </a:r>
          </a:p>
          <a:p>
            <a:pPr lvl="0"/>
            <a:r>
              <a:rPr lang="pt-PT" dirty="0" smtClean="0"/>
              <a:t>Quantos membros do pessoal da [</a:t>
            </a:r>
            <a:r>
              <a:rPr lang="pt-PT" dirty="0" smtClean="0">
                <a:solidFill>
                  <a:srgbClr val="FF0000"/>
                </a:solidFill>
              </a:rPr>
              <a:t>agência de saúde de PDE</a:t>
            </a:r>
            <a:r>
              <a:rPr lang="pt-PT" dirty="0" smtClean="0"/>
              <a:t>] respondem por passageiro doente?</a:t>
            </a:r>
          </a:p>
          <a:p>
            <a:pPr lvl="0"/>
            <a:r>
              <a:rPr lang="pt-PT" dirty="0" smtClean="0"/>
              <a:t>A seguir, utilizando a ferramenta de trabalho, calcule quantos EPI necessita</a:t>
            </a:r>
          </a:p>
          <a:p>
            <a:r>
              <a:rPr lang="pt-PT" dirty="0" smtClean="0"/>
              <a:t>Discuta com o seu grupo</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919844" y="4220597"/>
            <a:ext cx="2270896" cy="2228139"/>
          </a:xfrm>
          <a:prstGeom prst="rect">
            <a:avLst/>
          </a:prstGeom>
        </p:spPr>
      </p:pic>
    </p:spTree>
    <p:extLst>
      <p:ext uri="{BB962C8B-B14F-4D97-AF65-F5344CB8AC3E}">
        <p14:creationId xmlns:p14="http://schemas.microsoft.com/office/powerpoint/2010/main" xmlns="" val="98478389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xmlns=""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1971</TotalTime>
  <Words>1701</Words>
  <Application>Microsoft Office PowerPoint</Application>
  <PresentationFormat>Personalizados</PresentationFormat>
  <Paragraphs>99</Paragraphs>
  <Slides>7</Slides>
  <Notes>7</Notes>
  <HiddenSlides>0</HiddenSlides>
  <MMClips>0</MMClips>
  <ScaleCrop>false</ScaleCrop>
  <HeadingPairs>
    <vt:vector size="4" baseType="variant">
      <vt:variant>
        <vt:lpstr>Tema</vt:lpstr>
      </vt:variant>
      <vt:variant>
        <vt:i4>1</vt:i4>
      </vt:variant>
      <vt:variant>
        <vt:lpstr>Títulos dos diapositivos</vt:lpstr>
      </vt:variant>
      <vt:variant>
        <vt:i4>7</vt:i4>
      </vt:variant>
    </vt:vector>
  </HeadingPairs>
  <TitlesOfParts>
    <vt:vector size="8" baseType="lpstr">
      <vt:lpstr>Ion Boardroom</vt:lpstr>
      <vt:lpstr>Equipamento de Protecção Individual (EPI) nos PDE: Armazenar EPI</vt:lpstr>
      <vt:lpstr>Objectivos de aprendizagem</vt:lpstr>
      <vt:lpstr>1º passo: Fazer um Inventário do seu pessoal</vt:lpstr>
      <vt:lpstr>2º Passo: Fazer um Inventário do seu PDE</vt:lpstr>
      <vt:lpstr>3º Passo: Calcular quanto a [agência de saúde de PDE] necessita rotineiramente para 6 semanas</vt:lpstr>
      <vt:lpstr>4º Passo: Manter um inventário do seu EPI!</vt:lpstr>
      <vt:lpstr>Actividade – calcular quantos EPI o seu PDE necessita!</vt:lpstr>
    </vt:vector>
  </TitlesOfParts>
  <Company>Centers for Disease Control and Prevention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Hewlett-Packard Company</cp:lastModifiedBy>
  <cp:revision>136</cp:revision>
  <dcterms:created xsi:type="dcterms:W3CDTF">2018-05-15T08:59:29Z</dcterms:created>
  <dcterms:modified xsi:type="dcterms:W3CDTF">2021-08-30T08:32:55Z</dcterms:modified>
</cp:coreProperties>
</file>