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1"/>
  </p:notesMasterIdLst>
  <p:sldIdLst>
    <p:sldId id="256" r:id="rId2"/>
    <p:sldId id="258" r:id="rId3"/>
    <p:sldId id="274" r:id="rId4"/>
    <p:sldId id="280" r:id="rId5"/>
    <p:sldId id="275" r:id="rId6"/>
    <p:sldId id="281" r:id="rId7"/>
    <p:sldId id="282" r:id="rId8"/>
    <p:sldId id="276" r:id="rId9"/>
    <p:sldId id="28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hen, Nicole (Nicky) (CDC/OID/NCEZID)" initials="NC" lastIdx="9" clrIdx="0">
    <p:extLst>
      <p:ext uri="{19B8F6BF-5375-455C-9EA6-DF929625EA0E}">
        <p15:presenceInfo xmlns:p15="http://schemas.microsoft.com/office/powerpoint/2012/main" xmlns="" userId="Cohen, Nicole (Nicky) (CDC/OID/NCEZID)" providerId="None"/>
      </p:ext>
    </p:extLst>
  </p:cmAuthor>
  <p:cmAuthor id="2" name="Bender, Cristel (CDC/DDID/NCEZID/DGMQ)" initials="BC(" lastIdx="2" clrIdx="1">
    <p:extLst>
      <p:ext uri="{19B8F6BF-5375-455C-9EA6-DF929625EA0E}">
        <p15:presenceInfo xmlns:p15="http://schemas.microsoft.com/office/powerpoint/2012/main" xmlns="" userId="S::prp7@cdc.gov::446a2aca-766d-40de-a68f-3a44d1e64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1"/>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66743" autoAdjust="0"/>
  </p:normalViewPr>
  <p:slideViewPr>
    <p:cSldViewPr snapToGrid="0">
      <p:cViewPr varScale="1">
        <p:scale>
          <a:sx n="78" d="100"/>
          <a:sy n="78" d="100"/>
        </p:scale>
        <p:origin x="-1604" y="-6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dirty="0"/>
          </a:p>
        </p:txBody>
      </p:sp>
    </p:spTree>
    <p:extLst>
      <p:ext uri="{BB962C8B-B14F-4D97-AF65-F5344CB8AC3E}">
        <p14:creationId xmlns:p14="http://schemas.microsoft.com/office/powerpoint/2010/main" xmlns=""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Começaremos hoje com uma introdução aos PON.</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dirty="0"/>
          </a:p>
        </p:txBody>
      </p:sp>
    </p:spTree>
    <p:extLst>
      <p:ext uri="{BB962C8B-B14F-4D97-AF65-F5344CB8AC3E}">
        <p14:creationId xmlns:p14="http://schemas.microsoft.com/office/powerpoint/2010/main" xmlns=""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 nossa primeira sessão desta manhã é sobre a definição do que são os PON, e como estes diferem de um plano de resposta à emergência de saúde pública. Para além disso, discutiremos como explicar o conceito de PON a terceiros.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Discutiremos os elementos básicos de um PON, e depois terminaremos esta primeira sessão com uma discussão sobre os PON prioritários de saúde pública necessários num PDE. Depois disso, teremos uma actividade para si.</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dirty="0"/>
          </a:p>
        </p:txBody>
      </p:sp>
    </p:spTree>
    <p:extLst>
      <p:ext uri="{BB962C8B-B14F-4D97-AF65-F5344CB8AC3E}">
        <p14:creationId xmlns:p14="http://schemas.microsoft.com/office/powerpoint/2010/main" xmlns=""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dirty="0"/>
          </a:p>
        </p:txBody>
      </p:sp>
    </p:spTree>
    <p:extLst>
      <p:ext uri="{BB962C8B-B14F-4D97-AF65-F5344CB8AC3E}">
        <p14:creationId xmlns:p14="http://schemas.microsoft.com/office/powerpoint/2010/main" xmlns="" val="3114533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Rever as diferenças em cada um, como descrito neste slide. Para passar por toda uma resposta prolongada, como o Ébola; teríamos de utilizar não só o PRESP para a coordenação de múltiplas agências, mas também múltiplos PON delineando diferentes procedimentos, tais como avaliação de um passageiro doente, despistagem à entrada e saída, e muito mais.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dirty="0"/>
          </a:p>
        </p:txBody>
      </p:sp>
    </p:spTree>
    <p:extLst>
      <p:ext uri="{BB962C8B-B14F-4D97-AF65-F5344CB8AC3E}">
        <p14:creationId xmlns:p14="http://schemas.microsoft.com/office/powerpoint/2010/main" xmlns="" val="3539782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Ferramentas de trabalho:</a:t>
            </a:r>
            <a:r>
              <a:rPr lang="pt-PT" sz="1200" kern="1200" dirty="0" smtClean="0">
                <a:solidFill>
                  <a:schemeClr val="tx1"/>
                </a:solidFill>
                <a:latin typeface="+mn-lt"/>
                <a:ea typeface="+mn-ea"/>
                <a:cs typeface="+mn-cs"/>
              </a:rPr>
              <a:t> Pedir aos participantes para utilizarem a ferramenta de trabalho sobre esta actividade.</a:t>
            </a:r>
            <a:r>
              <a:rPr lang="pt-PT" sz="1200" b="1" kern="1200" dirty="0" smtClean="0">
                <a:solidFill>
                  <a:schemeClr val="tx1"/>
                </a:solidFill>
                <a:latin typeface="+mn-lt"/>
                <a:ea typeface="+mn-ea"/>
                <a:cs typeface="+mn-cs"/>
              </a:rPr>
              <a:t>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Embora cada PON seja diferente, todos os PON têm os seguintes quatro elementos em comum. </a:t>
            </a:r>
          </a:p>
          <a:p>
            <a:endParaRPr lang="pt-PT" sz="1200" kern="1200" dirty="0" smtClean="0">
              <a:solidFill>
                <a:schemeClr val="tx1"/>
              </a:solidFill>
              <a:latin typeface="+mn-lt"/>
              <a:ea typeface="+mn-ea"/>
              <a:cs typeface="+mn-cs"/>
            </a:endParaRPr>
          </a:p>
          <a:p>
            <a:pPr marL="228600" lvl="0" indent="-228600">
              <a:buFont typeface="+mj-lt"/>
              <a:buAutoNum type="arabicParenR"/>
            </a:pPr>
            <a:r>
              <a:rPr lang="pt-PT" sz="1200" kern="1200" dirty="0" smtClean="0">
                <a:solidFill>
                  <a:schemeClr val="tx1"/>
                </a:solidFill>
                <a:latin typeface="+mn-lt"/>
                <a:ea typeface="+mn-ea"/>
                <a:cs typeface="+mn-cs"/>
              </a:rPr>
              <a:t>Têm um nome</a:t>
            </a:r>
          </a:p>
          <a:p>
            <a:pPr marL="228600" lvl="0" indent="-228600">
              <a:buFont typeface="+mj-lt"/>
              <a:buAutoNum type="arabicParenR"/>
            </a:pPr>
            <a:r>
              <a:rPr lang="pt-PT" sz="1200" kern="1200" dirty="0" smtClean="0">
                <a:solidFill>
                  <a:schemeClr val="tx1"/>
                </a:solidFill>
                <a:latin typeface="+mn-lt"/>
                <a:ea typeface="+mn-ea"/>
                <a:cs typeface="+mn-cs"/>
              </a:rPr>
              <a:t>Têm uma declaração de finalidade que declara por que é necessário esse PON ou qual é a sua razão de ser</a:t>
            </a:r>
          </a:p>
          <a:p>
            <a:pPr marL="228600" lvl="0" indent="-228600">
              <a:buFont typeface="+mj-lt"/>
              <a:buAutoNum type="arabicParenR"/>
            </a:pPr>
            <a:r>
              <a:rPr lang="pt-PT" sz="1200" kern="1200" dirty="0" smtClean="0">
                <a:solidFill>
                  <a:schemeClr val="tx1"/>
                </a:solidFill>
                <a:latin typeface="+mn-lt"/>
                <a:ea typeface="+mn-ea"/>
                <a:cs typeface="+mn-cs"/>
              </a:rPr>
              <a:t>Listam os públicos-alvo que utilizarão esse PON</a:t>
            </a:r>
          </a:p>
          <a:p>
            <a:pPr marL="228600" indent="-228600">
              <a:buFont typeface="+mj-lt"/>
              <a:buAutoNum type="arabicParenR"/>
            </a:pPr>
            <a:r>
              <a:rPr lang="pt-PT" sz="1200" kern="1200" dirty="0" smtClean="0">
                <a:solidFill>
                  <a:schemeClr val="tx1"/>
                </a:solidFill>
                <a:latin typeface="+mn-lt"/>
                <a:ea typeface="+mn-ea"/>
                <a:cs typeface="+mn-cs"/>
              </a:rPr>
              <a:t>Listam os passos necessários para implementar o PON Vamos abordar este quarto ponto mais tarde.</a:t>
            </a:r>
            <a:endParaRPr lang="en-US" baseline="0" dirty="0"/>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dirty="0"/>
          </a:p>
        </p:txBody>
      </p:sp>
    </p:spTree>
    <p:extLst>
      <p:ext uri="{BB962C8B-B14F-4D97-AF65-F5344CB8AC3E}">
        <p14:creationId xmlns:p14="http://schemas.microsoft.com/office/powerpoint/2010/main" xmlns="" val="2506999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baseline="0" noProof="0" dirty="0" smtClean="0"/>
              <a:t>Queira referir-se à ferramenta de trabalho para conseguir visualizar o PON claramente.</a:t>
            </a:r>
            <a:endParaRPr lang="pt-PT" noProof="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dirty="0"/>
          </a:p>
        </p:txBody>
      </p:sp>
    </p:spTree>
    <p:extLst>
      <p:ext uri="{BB962C8B-B14F-4D97-AF65-F5344CB8AC3E}">
        <p14:creationId xmlns:p14="http://schemas.microsoft.com/office/powerpoint/2010/main" xmlns="" val="3077718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Agora que sabemos quais são os elementos de um PON, vamos discutir quais os PON de que precisamos num PDE. Idealmente, deve-se ter um SOP escrito para cada uma das tarefas que se realizam num PDE. Mas isso pode não ser viável. Por conseguinte, queremos que pense primeiro em desenvolver uma lista de PON prioritários.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O que torna uma tarefa prioritária? Se executar a tarefa com frequência, provavelmente terá de ser anotada. Se a tarefa for realmente complicada, é preciso documentá-la também. E o mais importante...se a tarefa for IMPORTANTE, deve ser documentada.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dirty="0"/>
          </a:p>
        </p:txBody>
      </p:sp>
    </p:spTree>
    <p:extLst>
      <p:ext uri="{BB962C8B-B14F-4D97-AF65-F5344CB8AC3E}">
        <p14:creationId xmlns:p14="http://schemas.microsoft.com/office/powerpoint/2010/main" xmlns="" val="780169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Actividade de grupo: </a:t>
            </a:r>
            <a:r>
              <a:rPr lang="pt-PT" sz="1200" kern="1200" dirty="0" smtClean="0">
                <a:solidFill>
                  <a:schemeClr val="tx1"/>
                </a:solidFill>
                <a:latin typeface="+mn-lt"/>
                <a:ea typeface="+mn-ea"/>
                <a:cs typeface="+mn-cs"/>
              </a:rPr>
              <a:t>Peça ao facilitador para dividir os participantes em três grupos. Diga-lhes para discutirem os elementos enumerados no último slide e o que faz de um procedimento uma “prioridade”. Em seguida, usando isso, discutir as diferentes tarefas que executam no PDE. Dizer aos grupos que essas tarefas podem ser de uma única agência ou para várias agências, como o exemplo da identificação de um passageiro doente.</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Em seguida, peça aos grupos para listarem 5 procedimentos prioritários. Para cada procedimento, descrever o objectivo desse procedimento em uma ou duas frases. Quem é a agência ou o público-alvo do seu PON? O SOP é apenas para a [agência de saúde de PDE]? Para outra agência? Para múltiplas agências?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Têm 30 minutos para conceber 5 procedimentos. Isto é cerca de 5-6 minutos por PON. Decidir o nome do PON, o seu objectivo, e o seu público-alvo. Prepare-se para apresentar o seu trabalho no final desta sessão.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O facilitador pede ao facilitador para programar o cronómetro. Outros facilitadores circulam pelos grupos, intervindo apenas quando pensam que o grupo escolheu um PON “prioritário” que não é realmente uma prioridade. Os facilitadores certificam-se de dizer aos participantes para redigirem as suas notas. </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8</a:t>
            </a:fld>
            <a:endParaRPr lang="en-US" dirty="0"/>
          </a:p>
        </p:txBody>
      </p:sp>
    </p:spTree>
    <p:extLst>
      <p:ext uri="{BB962C8B-B14F-4D97-AF65-F5344CB8AC3E}">
        <p14:creationId xmlns:p14="http://schemas.microsoft.com/office/powerpoint/2010/main" xmlns="" val="4225956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Apresentações de grupo: </a:t>
            </a:r>
            <a:r>
              <a:rPr lang="pt-PT" sz="1200" kern="1200" dirty="0" smtClean="0">
                <a:solidFill>
                  <a:schemeClr val="tx1"/>
                </a:solidFill>
                <a:latin typeface="+mn-lt"/>
                <a:ea typeface="+mn-ea"/>
                <a:cs typeface="+mn-cs"/>
              </a:rPr>
              <a:t>No final dos 30 minutos, peça a cada grupo que venha para a frente da sala. O grupo necessita de um porta-voz. Trarão as suas notas. Peça a um facilitador que tome notas no flipchart.</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O grupo lê cada PON prioritário, um de cada vez, juntamente com o seu objectivo e o seu público-alvo. Depois de lerem os cinco e de serem anotados no flipchart, conceder 2-3 minutos para perguntas.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Peça ao próximo grupo para apresentar.</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9</a:t>
            </a:fld>
            <a:endParaRPr lang="en-US" dirty="0"/>
          </a:p>
        </p:txBody>
      </p:sp>
    </p:spTree>
    <p:extLst>
      <p:ext uri="{BB962C8B-B14F-4D97-AF65-F5344CB8AC3E}">
        <p14:creationId xmlns:p14="http://schemas.microsoft.com/office/powerpoint/2010/main" xmlns="" val="4066681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pPr lvl="0"/>
            <a:r>
              <a:rPr lang="pt-PT" b="1" dirty="0" smtClean="0"/>
              <a:t>Procedimentos Operacionais Normalizados da Saúde Pública no PDE, Parte I</a:t>
            </a:r>
            <a:endParaRPr lang="pt-PT" dirty="0"/>
          </a:p>
        </p:txBody>
      </p:sp>
      <p:sp>
        <p:nvSpPr>
          <p:cNvPr id="3" name="Subtitle 2"/>
          <p:cNvSpPr>
            <a:spLocks noGrp="1"/>
          </p:cNvSpPr>
          <p:nvPr>
            <p:ph type="subTitle" idx="1"/>
          </p:nvPr>
        </p:nvSpPr>
        <p:spPr>
          <a:xfrm>
            <a:off x="1154955" y="4777379"/>
            <a:ext cx="8825658" cy="1612131"/>
          </a:xfrm>
        </p:spPr>
        <p:txBody>
          <a:bodyPr/>
          <a:lstStyle/>
          <a:p>
            <a:pPr lvl="0"/>
            <a:r>
              <a:rPr lang="pt-PT" dirty="0" smtClean="0"/>
              <a:t>INTRODUÇÃO E PON PRIORITÁRIOS DA SAÚDE PÚBLICA NO PDE </a:t>
            </a:r>
          </a:p>
          <a:p>
            <a:pPr lvl="0"/>
            <a:r>
              <a:rPr lang="pt-PT" dirty="0" smtClean="0"/>
              <a:t>Programa de Formação de Formadores</a:t>
            </a:r>
            <a:endParaRPr lang="pt-PT" dirty="0" smtClean="0"/>
          </a:p>
          <a:p>
            <a:pPr lvl="0"/>
            <a:r>
              <a:rPr lang="en-US" dirty="0" smtClean="0"/>
              <a:t> </a:t>
            </a:r>
            <a:r>
              <a:rPr lang="pt-PT" dirty="0" smtClean="0"/>
              <a:t>[</a:t>
            </a:r>
            <a:r>
              <a:rPr lang="pt-PT" dirty="0" smtClean="0">
                <a:solidFill>
                  <a:srgbClr val="FF0000"/>
                </a:solidFill>
              </a:rPr>
              <a:t>DATA</a:t>
            </a:r>
            <a:r>
              <a:rPr lang="pt-PT" dirty="0" smtClean="0"/>
              <a:t>]</a:t>
            </a:r>
          </a:p>
          <a:p>
            <a:endParaRPr lang="en-US" dirty="0"/>
          </a:p>
          <a:p>
            <a:endParaRPr lang="en-US" dirty="0"/>
          </a:p>
        </p:txBody>
      </p:sp>
    </p:spTree>
    <p:extLst>
      <p:ext uri="{BB962C8B-B14F-4D97-AF65-F5344CB8AC3E}">
        <p14:creationId xmlns:p14="http://schemas.microsoft.com/office/powerpoint/2010/main" xmlns=""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Objectivos de aprendizagem</a:t>
            </a:r>
            <a:endParaRPr lang="en-US" dirty="0"/>
          </a:p>
        </p:txBody>
      </p:sp>
      <p:sp>
        <p:nvSpPr>
          <p:cNvPr id="3" name="Content Placeholder 2"/>
          <p:cNvSpPr>
            <a:spLocks noGrp="1"/>
          </p:cNvSpPr>
          <p:nvPr>
            <p:ph idx="1"/>
          </p:nvPr>
        </p:nvSpPr>
        <p:spPr>
          <a:xfrm>
            <a:off x="400049" y="2603499"/>
            <a:ext cx="6436686" cy="3416300"/>
          </a:xfrm>
        </p:spPr>
        <p:txBody>
          <a:bodyPr>
            <a:normAutofit/>
          </a:bodyPr>
          <a:lstStyle/>
          <a:p>
            <a:pPr lvl="0"/>
            <a:r>
              <a:rPr lang="pt-PT" sz="2000" dirty="0" smtClean="0"/>
              <a:t>Definir um Procedimento Operacional Normalizado (PON) e explica a sua finalidade </a:t>
            </a:r>
          </a:p>
          <a:p>
            <a:pPr lvl="0">
              <a:buNone/>
            </a:pPr>
            <a:r>
              <a:rPr lang="en-US" sz="2000" dirty="0" smtClean="0"/>
              <a:t> </a:t>
            </a:r>
            <a:endParaRPr lang="pt-PT" sz="2000" dirty="0" smtClean="0"/>
          </a:p>
          <a:p>
            <a:pPr lvl="0"/>
            <a:r>
              <a:rPr lang="pt-PT" sz="2000" dirty="0" smtClean="0"/>
              <a:t>Discutir os elementos básicos de um PON</a:t>
            </a:r>
          </a:p>
          <a:p>
            <a:pPr>
              <a:buNone/>
            </a:pPr>
            <a:endParaRPr lang="pt-PT" sz="2000" dirty="0" smtClean="0"/>
          </a:p>
          <a:p>
            <a:pPr lvl="0"/>
            <a:r>
              <a:rPr lang="pt-PT" sz="2000" dirty="0" smtClean="0"/>
              <a:t>Listar os PON prioritários da saúde pública necessários num PDE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cstate="print"/>
          <a:stretch>
            <a:fillRect/>
          </a:stretch>
        </p:blipFill>
        <p:spPr>
          <a:xfrm>
            <a:off x="7100886" y="2439617"/>
            <a:ext cx="4545059" cy="2771987"/>
          </a:xfrm>
          <a:prstGeom prst="rect">
            <a:avLst/>
          </a:prstGeom>
        </p:spPr>
      </p:pic>
    </p:spTree>
    <p:extLst>
      <p:ext uri="{BB962C8B-B14F-4D97-AF65-F5344CB8AC3E}">
        <p14:creationId xmlns:p14="http://schemas.microsoft.com/office/powerpoint/2010/main" xmlns=""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a:r>
              <a:rPr lang="pt-PT" dirty="0" smtClean="0"/>
              <a:t/>
            </a:r>
            <a:br>
              <a:rPr lang="pt-PT" dirty="0" smtClean="0"/>
            </a:br>
            <a:r>
              <a:rPr lang="pt-PT" dirty="0" smtClean="0"/>
              <a:t>O que é um PON?</a:t>
            </a:r>
            <a:br>
              <a:rPr lang="pt-PT" dirty="0" smtClean="0"/>
            </a:br>
            <a:endParaRPr lang="en-US" dirty="0"/>
          </a:p>
        </p:txBody>
      </p:sp>
      <p:sp>
        <p:nvSpPr>
          <p:cNvPr id="3" name="Content Placeholder 2"/>
          <p:cNvSpPr>
            <a:spLocks noGrp="1"/>
          </p:cNvSpPr>
          <p:nvPr>
            <p:ph idx="1"/>
          </p:nvPr>
        </p:nvSpPr>
        <p:spPr>
          <a:xfrm>
            <a:off x="497840" y="2563307"/>
            <a:ext cx="11176709" cy="702407"/>
          </a:xfrm>
        </p:spPr>
        <p:txBody>
          <a:bodyPr>
            <a:normAutofit/>
          </a:bodyPr>
          <a:lstStyle/>
          <a:p>
            <a:r>
              <a:rPr lang="pt-PT" sz="2000" dirty="0" smtClean="0"/>
              <a:t>Um documento que fornece instruções passo a passo sobre como realizar uma tarefa</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
        <p:nvSpPr>
          <p:cNvPr id="5" name="TextBox 4"/>
          <p:cNvSpPr txBox="1"/>
          <p:nvPr/>
        </p:nvSpPr>
        <p:spPr>
          <a:xfrm>
            <a:off x="1416210" y="3969099"/>
            <a:ext cx="1919843" cy="120032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pt-PT" dirty="0" smtClean="0"/>
              <a:t>Breve, geralmente uma página ou menos</a:t>
            </a:r>
            <a:endParaRPr lang="en-US" dirty="0"/>
          </a:p>
        </p:txBody>
      </p:sp>
      <p:cxnSp>
        <p:nvCxnSpPr>
          <p:cNvPr id="7" name="Straight Arrow Connector 6"/>
          <p:cNvCxnSpPr/>
          <p:nvPr/>
        </p:nvCxnSpPr>
        <p:spPr>
          <a:xfrm>
            <a:off x="2371411" y="2914510"/>
            <a:ext cx="0" cy="85362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784082" y="3969099"/>
            <a:ext cx="1919843"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pt-PT" dirty="0" smtClean="0"/>
              <a:t>Uma forma de explicar um processo</a:t>
            </a:r>
            <a:endParaRPr lang="pt-PT" dirty="0"/>
          </a:p>
        </p:txBody>
      </p:sp>
      <p:cxnSp>
        <p:nvCxnSpPr>
          <p:cNvPr id="9" name="Straight Arrow Connector 8"/>
          <p:cNvCxnSpPr/>
          <p:nvPr/>
        </p:nvCxnSpPr>
        <p:spPr>
          <a:xfrm>
            <a:off x="5744003" y="2961646"/>
            <a:ext cx="0" cy="85362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738614" y="3969099"/>
            <a:ext cx="3072055" cy="120032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pt-PT" dirty="0" smtClean="0"/>
              <a:t>Específico a uma ou duas tarefas em oposição a um evento do começo ao fim </a:t>
            </a:r>
            <a:endParaRPr lang="pt-PT" dirty="0"/>
          </a:p>
        </p:txBody>
      </p:sp>
      <p:cxnSp>
        <p:nvCxnSpPr>
          <p:cNvPr id="11" name="Straight Arrow Connector 10"/>
          <p:cNvCxnSpPr/>
          <p:nvPr/>
        </p:nvCxnSpPr>
        <p:spPr>
          <a:xfrm>
            <a:off x="10931445" y="2961646"/>
            <a:ext cx="0" cy="85362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12408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847938"/>
            <a:ext cx="8761413" cy="706964"/>
          </a:xfrm>
        </p:spPr>
        <p:txBody>
          <a:bodyPr/>
          <a:lstStyle/>
          <a:p>
            <a:r>
              <a:rPr lang="pt-PT" sz="3200" dirty="0" smtClean="0"/>
              <a:t>Qual é a diferença entre um PON e um Plano de Resposta à Emergência de Saúde Pública?</a:t>
            </a:r>
            <a:endParaRPr lang="en-US" sz="34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963374044"/>
              </p:ext>
            </p:extLst>
          </p:nvPr>
        </p:nvGraphicFramePr>
        <p:xfrm>
          <a:off x="648585" y="2499352"/>
          <a:ext cx="10542154" cy="3611880"/>
        </p:xfrm>
        <a:graphic>
          <a:graphicData uri="http://schemas.openxmlformats.org/drawingml/2006/table">
            <a:tbl>
              <a:tblPr firstRow="1" bandRow="1">
                <a:tableStyleId>{5C22544A-7EE6-4342-B048-85BDC9FD1C3A}</a:tableStyleId>
              </a:tblPr>
              <a:tblGrid>
                <a:gridCol w="5271077">
                  <a:extLst>
                    <a:ext uri="{9D8B030D-6E8A-4147-A177-3AD203B41FA5}">
                      <a16:colId xmlns:a16="http://schemas.microsoft.com/office/drawing/2014/main" xmlns="" val="1334804974"/>
                    </a:ext>
                  </a:extLst>
                </a:gridCol>
                <a:gridCol w="5271077">
                  <a:extLst>
                    <a:ext uri="{9D8B030D-6E8A-4147-A177-3AD203B41FA5}">
                      <a16:colId xmlns:a16="http://schemas.microsoft.com/office/drawing/2014/main" xmlns="" val="4088061369"/>
                    </a:ext>
                  </a:extLst>
                </a:gridCol>
              </a:tblGrid>
              <a:tr h="370840">
                <a:tc>
                  <a:txBody>
                    <a:bodyPr/>
                    <a:lstStyle/>
                    <a:p>
                      <a:pPr algn="ctr">
                        <a:lnSpc>
                          <a:spcPct val="115000"/>
                        </a:lnSpc>
                        <a:spcAft>
                          <a:spcPts val="0"/>
                        </a:spcAft>
                      </a:pPr>
                      <a:r>
                        <a:rPr lang="pt-PT" sz="1800" b="1" kern="1200">
                          <a:solidFill>
                            <a:srgbClr val="000000"/>
                          </a:solidFill>
                          <a:latin typeface="Century Gothic"/>
                          <a:ea typeface="Times New Roman"/>
                          <a:cs typeface="Arial"/>
                        </a:rPr>
                        <a:t>Plano de Resposta à Emergência de Saúde Pública (PRESP)</a:t>
                      </a:r>
                      <a:endParaRPr lang="pt-PT" sz="1100">
                        <a:latin typeface="Calibri"/>
                        <a:ea typeface="Calibri"/>
                        <a:cs typeface="Times New Roman"/>
                      </a:endParaRPr>
                    </a:p>
                  </a:txBody>
                  <a:tcPr/>
                </a:tc>
                <a:tc>
                  <a:txBody>
                    <a:bodyPr/>
                    <a:lstStyle/>
                    <a:p>
                      <a:pPr algn="ctr">
                        <a:lnSpc>
                          <a:spcPct val="115000"/>
                        </a:lnSpc>
                        <a:spcAft>
                          <a:spcPts val="0"/>
                        </a:spcAft>
                      </a:pPr>
                      <a:r>
                        <a:rPr lang="pt-PT" sz="1800" b="1" kern="1200" dirty="0">
                          <a:solidFill>
                            <a:srgbClr val="000000"/>
                          </a:solidFill>
                          <a:latin typeface="Century Gothic"/>
                          <a:ea typeface="Times New Roman"/>
                          <a:cs typeface="Arial"/>
                        </a:rPr>
                        <a:t>Procedimento Operacional Normalizado (PON)</a:t>
                      </a:r>
                      <a:endParaRPr lang="pt-PT" sz="1100" dirty="0">
                        <a:latin typeface="Calibri"/>
                        <a:ea typeface="Calibri"/>
                        <a:cs typeface="Times New Roman"/>
                      </a:endParaRPr>
                    </a:p>
                  </a:txBody>
                  <a:tcPr/>
                </a:tc>
                <a:extLst>
                  <a:ext uri="{0D108BD9-81ED-4DB2-BD59-A6C34878D82A}">
                    <a16:rowId xmlns:a16="http://schemas.microsoft.com/office/drawing/2014/main" xmlns="" val="2207122943"/>
                  </a:ext>
                </a:extLst>
              </a:tr>
              <a:tr h="370840">
                <a:tc>
                  <a:txBody>
                    <a:bodyPr/>
                    <a:lstStyle/>
                    <a:p>
                      <a:pPr>
                        <a:lnSpc>
                          <a:spcPct val="115000"/>
                        </a:lnSpc>
                        <a:spcAft>
                          <a:spcPts val="0"/>
                        </a:spcAft>
                      </a:pPr>
                      <a:r>
                        <a:rPr lang="pt-PT" sz="1800" kern="1200">
                          <a:solidFill>
                            <a:srgbClr val="000000"/>
                          </a:solidFill>
                          <a:latin typeface="Century Gothic"/>
                          <a:ea typeface="Times New Roman"/>
                          <a:cs typeface="Arial"/>
                        </a:rPr>
                        <a:t>Um plano multissectorial</a:t>
                      </a:r>
                      <a:endParaRPr lang="pt-PT" sz="1100">
                        <a:latin typeface="Calibri"/>
                        <a:ea typeface="Calibri"/>
                        <a:cs typeface="Times New Roman"/>
                      </a:endParaRPr>
                    </a:p>
                  </a:txBody>
                  <a:tcPr/>
                </a:tc>
                <a:tc>
                  <a:txBody>
                    <a:bodyPr/>
                    <a:lstStyle/>
                    <a:p>
                      <a:pPr>
                        <a:lnSpc>
                          <a:spcPct val="115000"/>
                        </a:lnSpc>
                        <a:spcAft>
                          <a:spcPts val="0"/>
                        </a:spcAft>
                      </a:pPr>
                      <a:r>
                        <a:rPr lang="pt-PT" sz="1800" kern="1200">
                          <a:solidFill>
                            <a:srgbClr val="000000"/>
                          </a:solidFill>
                          <a:latin typeface="Century Gothic"/>
                          <a:ea typeface="Times New Roman"/>
                          <a:cs typeface="Arial"/>
                        </a:rPr>
                        <a:t>Pode ser multissectorial ou para uma agência apenas </a:t>
                      </a:r>
                      <a:endParaRPr lang="pt-PT" sz="1100">
                        <a:latin typeface="Calibri"/>
                        <a:ea typeface="Calibri"/>
                        <a:cs typeface="Times New Roman"/>
                      </a:endParaRPr>
                    </a:p>
                  </a:txBody>
                  <a:tcPr/>
                </a:tc>
                <a:extLst>
                  <a:ext uri="{0D108BD9-81ED-4DB2-BD59-A6C34878D82A}">
                    <a16:rowId xmlns:a16="http://schemas.microsoft.com/office/drawing/2014/main" xmlns="" val="1226476338"/>
                  </a:ext>
                </a:extLst>
              </a:tr>
              <a:tr h="370840">
                <a:tc>
                  <a:txBody>
                    <a:bodyPr/>
                    <a:lstStyle/>
                    <a:p>
                      <a:pPr>
                        <a:lnSpc>
                          <a:spcPct val="115000"/>
                        </a:lnSpc>
                        <a:spcAft>
                          <a:spcPts val="0"/>
                        </a:spcAft>
                      </a:pPr>
                      <a:r>
                        <a:rPr lang="pt-PT" sz="1800" kern="1200">
                          <a:solidFill>
                            <a:srgbClr val="000000"/>
                          </a:solidFill>
                          <a:latin typeface="Century Gothic"/>
                          <a:ea typeface="Times New Roman"/>
                          <a:cs typeface="Arial"/>
                        </a:rPr>
                        <a:t>Descreve a coordenação entre sectores e medidas de resposta a doenças infecciosas </a:t>
                      </a:r>
                      <a:endParaRPr lang="pt-PT" sz="1100">
                        <a:latin typeface="Calibri"/>
                        <a:ea typeface="Calibri"/>
                        <a:cs typeface="Times New Roman"/>
                      </a:endParaRPr>
                    </a:p>
                  </a:txBody>
                  <a:tcPr/>
                </a:tc>
                <a:tc>
                  <a:txBody>
                    <a:bodyPr/>
                    <a:lstStyle/>
                    <a:p>
                      <a:pPr>
                        <a:lnSpc>
                          <a:spcPct val="115000"/>
                        </a:lnSpc>
                        <a:spcAft>
                          <a:spcPts val="0"/>
                        </a:spcAft>
                      </a:pPr>
                      <a:r>
                        <a:rPr lang="pt-PT" sz="1800" kern="1200" dirty="0">
                          <a:solidFill>
                            <a:srgbClr val="000000"/>
                          </a:solidFill>
                          <a:latin typeface="Century Gothic"/>
                          <a:ea typeface="Times New Roman"/>
                          <a:cs typeface="Arial"/>
                        </a:rPr>
                        <a:t>Descreve instruções simples passo-a-passo para implementar uma parte do PRESP ou um processo independente </a:t>
                      </a:r>
                      <a:endParaRPr lang="pt-PT" sz="1100" dirty="0">
                        <a:latin typeface="Calibri"/>
                        <a:ea typeface="Calibri"/>
                        <a:cs typeface="Times New Roman"/>
                      </a:endParaRPr>
                    </a:p>
                  </a:txBody>
                  <a:tcPr/>
                </a:tc>
                <a:extLst>
                  <a:ext uri="{0D108BD9-81ED-4DB2-BD59-A6C34878D82A}">
                    <a16:rowId xmlns:a16="http://schemas.microsoft.com/office/drawing/2014/main" xmlns="" val="3535251717"/>
                  </a:ext>
                </a:extLst>
              </a:tr>
              <a:tr h="370840">
                <a:tc>
                  <a:txBody>
                    <a:bodyPr/>
                    <a:lstStyle/>
                    <a:p>
                      <a:pPr>
                        <a:lnSpc>
                          <a:spcPct val="115000"/>
                        </a:lnSpc>
                        <a:spcAft>
                          <a:spcPts val="0"/>
                        </a:spcAft>
                      </a:pPr>
                      <a:r>
                        <a:rPr lang="pt-PT" sz="1800" kern="1200">
                          <a:solidFill>
                            <a:srgbClr val="000000"/>
                          </a:solidFill>
                          <a:latin typeface="Century Gothic"/>
                          <a:ea typeface="Times New Roman"/>
                          <a:cs typeface="Arial"/>
                        </a:rPr>
                        <a:t>Ligado a outros planos de emergência</a:t>
                      </a:r>
                      <a:endParaRPr lang="pt-PT" sz="1100">
                        <a:latin typeface="Calibri"/>
                        <a:ea typeface="Calibri"/>
                        <a:cs typeface="Times New Roman"/>
                      </a:endParaRPr>
                    </a:p>
                  </a:txBody>
                  <a:tcPr/>
                </a:tc>
                <a:tc>
                  <a:txBody>
                    <a:bodyPr/>
                    <a:lstStyle/>
                    <a:p>
                      <a:pPr>
                        <a:lnSpc>
                          <a:spcPct val="115000"/>
                        </a:lnSpc>
                        <a:spcAft>
                          <a:spcPts val="0"/>
                        </a:spcAft>
                      </a:pPr>
                      <a:r>
                        <a:rPr lang="pt-PT" sz="1800" kern="1200">
                          <a:solidFill>
                            <a:srgbClr val="000000"/>
                          </a:solidFill>
                          <a:latin typeface="Century Gothic"/>
                          <a:ea typeface="Times New Roman"/>
                          <a:cs typeface="Arial"/>
                        </a:rPr>
                        <a:t>Pode estar ligado ao PRESP (geralmente um anexo)</a:t>
                      </a:r>
                      <a:endParaRPr lang="pt-PT" sz="1100">
                        <a:latin typeface="Calibri"/>
                        <a:ea typeface="Calibri"/>
                        <a:cs typeface="Times New Roman"/>
                      </a:endParaRPr>
                    </a:p>
                  </a:txBody>
                  <a:tcPr/>
                </a:tc>
                <a:extLst>
                  <a:ext uri="{0D108BD9-81ED-4DB2-BD59-A6C34878D82A}">
                    <a16:rowId xmlns:a16="http://schemas.microsoft.com/office/drawing/2014/main" xmlns="" val="994834718"/>
                  </a:ext>
                </a:extLst>
              </a:tr>
              <a:tr h="370840">
                <a:tc>
                  <a:txBody>
                    <a:bodyPr/>
                    <a:lstStyle/>
                    <a:p>
                      <a:pPr>
                        <a:lnSpc>
                          <a:spcPct val="115000"/>
                        </a:lnSpc>
                        <a:spcAft>
                          <a:spcPts val="0"/>
                        </a:spcAft>
                      </a:pPr>
                      <a:r>
                        <a:rPr lang="pt-PT" sz="1800" kern="1200" dirty="0">
                          <a:solidFill>
                            <a:srgbClr val="000000"/>
                          </a:solidFill>
                          <a:latin typeface="Century Gothic"/>
                          <a:ea typeface="Times New Roman"/>
                          <a:cs typeface="Arial"/>
                        </a:rPr>
                        <a:t>Longo; geralmente com várias páginas </a:t>
                      </a:r>
                      <a:endParaRPr lang="pt-PT" sz="1100" dirty="0">
                        <a:latin typeface="Calibri"/>
                        <a:ea typeface="Calibri"/>
                        <a:cs typeface="Times New Roman"/>
                      </a:endParaRPr>
                    </a:p>
                  </a:txBody>
                  <a:tcPr/>
                </a:tc>
                <a:tc>
                  <a:txBody>
                    <a:bodyPr/>
                    <a:lstStyle/>
                    <a:p>
                      <a:pPr>
                        <a:lnSpc>
                          <a:spcPct val="115000"/>
                        </a:lnSpc>
                        <a:spcAft>
                          <a:spcPts val="0"/>
                        </a:spcAft>
                      </a:pPr>
                      <a:r>
                        <a:rPr lang="pt-PT" sz="1800" kern="1200" dirty="0">
                          <a:solidFill>
                            <a:srgbClr val="000000"/>
                          </a:solidFill>
                          <a:latin typeface="Century Gothic"/>
                          <a:ea typeface="Times New Roman"/>
                          <a:cs typeface="Arial"/>
                        </a:rPr>
                        <a:t>Curto; geralmente menos de 1 página</a:t>
                      </a:r>
                      <a:endParaRPr lang="pt-PT" sz="1100" dirty="0">
                        <a:latin typeface="Calibri"/>
                        <a:ea typeface="Calibri"/>
                        <a:cs typeface="Times New Roman"/>
                      </a:endParaRPr>
                    </a:p>
                  </a:txBody>
                  <a:tcPr/>
                </a:tc>
                <a:extLst>
                  <a:ext uri="{0D108BD9-81ED-4DB2-BD59-A6C34878D82A}">
                    <a16:rowId xmlns:a16="http://schemas.microsoft.com/office/drawing/2014/main" xmlns="" val="1912603641"/>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xmlns="" val="3171028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644336"/>
            <a:ext cx="8761413" cy="1078205"/>
          </a:xfrm>
        </p:spPr>
        <p:txBody>
          <a:bodyPr/>
          <a:lstStyle/>
          <a:p>
            <a:pPr lvl="0"/>
            <a:r>
              <a:rPr lang="pt-PT" dirty="0" smtClean="0"/>
              <a:t>Recorda-se destes elementos importantes de um PON…</a:t>
            </a:r>
            <a:endParaRPr lang="pt-PT" dirty="0"/>
          </a:p>
        </p:txBody>
      </p:sp>
      <p:sp>
        <p:nvSpPr>
          <p:cNvPr id="3" name="Content Placeholder 2"/>
          <p:cNvSpPr>
            <a:spLocks noGrp="1"/>
          </p:cNvSpPr>
          <p:nvPr>
            <p:ph idx="1"/>
          </p:nvPr>
        </p:nvSpPr>
        <p:spPr/>
        <p:txBody>
          <a:bodyPr>
            <a:normAutofit/>
          </a:bodyPr>
          <a:lstStyle/>
          <a:p>
            <a:pPr lvl="0"/>
            <a:r>
              <a:rPr lang="pt-PT" sz="2000" dirty="0" smtClean="0"/>
              <a:t>O nome do PON</a:t>
            </a:r>
          </a:p>
          <a:p>
            <a:pPr lvl="0"/>
            <a:r>
              <a:rPr lang="pt-PT" sz="2000" dirty="0" smtClean="0"/>
              <a:t>Uma declaração do objectivo – o que este PON pretende alcançar?</a:t>
            </a:r>
          </a:p>
          <a:p>
            <a:pPr lvl="0"/>
            <a:r>
              <a:rPr lang="pt-PT" sz="2000" dirty="0" smtClean="0"/>
              <a:t>O seu público – que agência ou agências necessitam deste PON?</a:t>
            </a:r>
          </a:p>
          <a:p>
            <a:pPr lvl="0"/>
            <a:r>
              <a:rPr lang="pt-PT" sz="2000" dirty="0" smtClean="0"/>
              <a:t>O CORPO de um PON – os passos!</a:t>
            </a:r>
          </a:p>
          <a:p>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TextBox 4"/>
          <p:cNvSpPr txBox="1"/>
          <p:nvPr/>
        </p:nvSpPr>
        <p:spPr>
          <a:xfrm>
            <a:off x="5717423" y="5086511"/>
            <a:ext cx="3815950"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pt-PT" dirty="0" smtClean="0"/>
              <a:t>Alguns PON podem ser para uma agência apenas. Outros para várias agências.</a:t>
            </a:r>
            <a:endParaRPr lang="en-US" dirty="0"/>
          </a:p>
        </p:txBody>
      </p:sp>
      <p:cxnSp>
        <p:nvCxnSpPr>
          <p:cNvPr id="6" name="Straight Arrow Connector 5"/>
          <p:cNvCxnSpPr/>
          <p:nvPr/>
        </p:nvCxnSpPr>
        <p:spPr>
          <a:xfrm>
            <a:off x="6520184" y="4174658"/>
            <a:ext cx="860504" cy="86105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56217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562" y="679572"/>
            <a:ext cx="4274069" cy="706964"/>
          </a:xfrm>
        </p:spPr>
        <p:txBody>
          <a:bodyPr/>
          <a:lstStyle/>
          <a:p>
            <a:pPr lvl="0"/>
            <a:r>
              <a:rPr lang="pt-PT" dirty="0" smtClean="0"/>
              <a:t/>
            </a:r>
            <a:br>
              <a:rPr lang="pt-PT" dirty="0" smtClean="0"/>
            </a:br>
            <a:r>
              <a:rPr lang="pt-PT" sz="3200" dirty="0" smtClean="0"/>
              <a:t>Revisão dos elementos de um PON</a:t>
            </a:r>
            <a:endParaRPr lang="pt-PT" sz="3200"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5189941" y="430311"/>
            <a:ext cx="5824526" cy="6126033"/>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
        <p:nvSpPr>
          <p:cNvPr id="6" name="TextBox 5"/>
          <p:cNvSpPr txBox="1"/>
          <p:nvPr/>
        </p:nvSpPr>
        <p:spPr>
          <a:xfrm>
            <a:off x="1161290" y="2088619"/>
            <a:ext cx="1588622"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pt-PT" dirty="0" smtClean="0"/>
              <a:t>Nome do PON</a:t>
            </a:r>
            <a:endParaRPr lang="pt-PT" dirty="0"/>
          </a:p>
        </p:txBody>
      </p:sp>
      <p:sp>
        <p:nvSpPr>
          <p:cNvPr id="7" name="TextBox 6"/>
          <p:cNvSpPr txBox="1"/>
          <p:nvPr/>
        </p:nvSpPr>
        <p:spPr>
          <a:xfrm>
            <a:off x="2181807" y="2771203"/>
            <a:ext cx="1932994"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pt-PT" dirty="0" smtClean="0"/>
              <a:t>Objectivo do PON</a:t>
            </a:r>
            <a:endParaRPr lang="pt-PT" dirty="0"/>
          </a:p>
        </p:txBody>
      </p:sp>
      <p:sp>
        <p:nvSpPr>
          <p:cNvPr id="8" name="TextBox 7"/>
          <p:cNvSpPr txBox="1"/>
          <p:nvPr/>
        </p:nvSpPr>
        <p:spPr>
          <a:xfrm>
            <a:off x="2090864" y="3596823"/>
            <a:ext cx="2156185"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pt-PT" dirty="0" smtClean="0"/>
              <a:t>Público-alvo do PON</a:t>
            </a:r>
            <a:endParaRPr lang="pt-PT" dirty="0"/>
          </a:p>
        </p:txBody>
      </p:sp>
      <p:sp>
        <p:nvSpPr>
          <p:cNvPr id="9" name="TextBox 8"/>
          <p:cNvSpPr txBox="1"/>
          <p:nvPr/>
        </p:nvSpPr>
        <p:spPr>
          <a:xfrm>
            <a:off x="2090864" y="5158808"/>
            <a:ext cx="3604993"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pt-PT" dirty="0" smtClean="0"/>
              <a:t>Os passos (não tem que ser neste formato)</a:t>
            </a:r>
            <a:endParaRPr lang="pt-PT" dirty="0"/>
          </a:p>
        </p:txBody>
      </p:sp>
      <p:cxnSp>
        <p:nvCxnSpPr>
          <p:cNvPr id="10" name="Straight Arrow Connector 9"/>
          <p:cNvCxnSpPr/>
          <p:nvPr/>
        </p:nvCxnSpPr>
        <p:spPr>
          <a:xfrm flipV="1">
            <a:off x="2815297" y="613862"/>
            <a:ext cx="2602439" cy="14747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758189" y="1245996"/>
            <a:ext cx="1274458" cy="132239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4274709" y="2273285"/>
            <a:ext cx="757938" cy="122004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5013669" y="3793721"/>
            <a:ext cx="2045885" cy="12277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84786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3681" y="4191070"/>
            <a:ext cx="3888319" cy="2561056"/>
          </a:xfrm>
          <a:prstGeom prst="rect">
            <a:avLst/>
          </a:prstGeom>
        </p:spPr>
      </p:pic>
      <p:sp>
        <p:nvSpPr>
          <p:cNvPr id="2" name="Title 1"/>
          <p:cNvSpPr>
            <a:spLocks noGrp="1"/>
          </p:cNvSpPr>
          <p:nvPr>
            <p:ph type="title"/>
          </p:nvPr>
        </p:nvSpPr>
        <p:spPr/>
        <p:txBody>
          <a:bodyPr/>
          <a:lstStyle/>
          <a:p>
            <a:pPr lvl="0"/>
            <a:r>
              <a:rPr lang="pt-PT" dirty="0" smtClean="0"/>
              <a:t>PON necessários num PDE</a:t>
            </a:r>
            <a:endParaRPr lang="pt-PT" dirty="0"/>
          </a:p>
        </p:txBody>
      </p:sp>
      <p:sp>
        <p:nvSpPr>
          <p:cNvPr id="3" name="Content Placeholder 2"/>
          <p:cNvSpPr>
            <a:spLocks noGrp="1"/>
          </p:cNvSpPr>
          <p:nvPr>
            <p:ph idx="1"/>
          </p:nvPr>
        </p:nvSpPr>
        <p:spPr>
          <a:xfrm>
            <a:off x="562102" y="2482920"/>
            <a:ext cx="8761412" cy="3416300"/>
          </a:xfrm>
        </p:spPr>
        <p:txBody>
          <a:bodyPr>
            <a:normAutofit fontScale="92500" lnSpcReduction="10000"/>
          </a:bodyPr>
          <a:lstStyle/>
          <a:p>
            <a:pPr lvl="0"/>
            <a:r>
              <a:rPr lang="pt-PT" sz="2000" dirty="0" smtClean="0"/>
              <a:t>Idealmente quer-se um PON para cada tarefa que executa rotineiramente no seu trabalho</a:t>
            </a:r>
          </a:p>
          <a:p>
            <a:pPr lvl="0"/>
            <a:r>
              <a:rPr lang="pt-PT" sz="2000" dirty="0" smtClean="0"/>
              <a:t>Mas, é melhor começar a desenvolver primeiro os PON prioritários, e depois continuar com o restante</a:t>
            </a:r>
          </a:p>
          <a:p>
            <a:pPr lvl="0"/>
            <a:r>
              <a:rPr lang="pt-PT" sz="2000" dirty="0" smtClean="0"/>
              <a:t>Quais são alguns elementos que fazem de um procedimento uma "prioridade"? </a:t>
            </a:r>
          </a:p>
          <a:p>
            <a:pPr lvl="1"/>
            <a:r>
              <a:rPr lang="pt-PT" dirty="0" smtClean="0"/>
              <a:t>É realizado com frequência </a:t>
            </a:r>
          </a:p>
          <a:p>
            <a:pPr lvl="1"/>
            <a:r>
              <a:rPr lang="pt-PT" dirty="0" smtClean="0"/>
              <a:t>Envolve vários passos que podem ser mais fáceis de enunciar num procedimento</a:t>
            </a:r>
          </a:p>
          <a:p>
            <a:pPr lvl="1"/>
            <a:r>
              <a:rPr lang="pt-PT" dirty="0" smtClean="0"/>
              <a:t>Tem de ser realizado da mesma forma por várias pessoas</a:t>
            </a:r>
          </a:p>
          <a:p>
            <a:pPr lvl="1"/>
            <a:r>
              <a:rPr lang="pt-PT" b="1" dirty="0" smtClean="0"/>
              <a:t>É importante </a:t>
            </a:r>
            <a:endParaRPr lang="pt-PT"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xmlns="" val="2586852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873" y="912708"/>
            <a:ext cx="8761413" cy="706964"/>
          </a:xfrm>
        </p:spPr>
        <p:txBody>
          <a:bodyPr/>
          <a:lstStyle/>
          <a:p>
            <a:r>
              <a:rPr lang="pt-PT" dirty="0" smtClean="0"/>
              <a:t>Reflectir em Grupos: Procedimentos prioritários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
        <p:nvSpPr>
          <p:cNvPr id="6" name="Content Placeholder 2"/>
          <p:cNvSpPr txBox="1">
            <a:spLocks/>
          </p:cNvSpPr>
          <p:nvPr/>
        </p:nvSpPr>
        <p:spPr>
          <a:xfrm>
            <a:off x="4529470" y="2392327"/>
            <a:ext cx="6761751" cy="4259682"/>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PT" sz="2000" dirty="0" smtClean="0"/>
              <a:t>Pense no último slide e o que torna um procedimento “procedimento prioritário”</a:t>
            </a:r>
          </a:p>
          <a:p>
            <a:r>
              <a:rPr lang="pt-PT" sz="2000" dirty="0" smtClean="0"/>
              <a:t>Pense em diferentes tarefas que você e/ou outras agências efectuam no PDE – podem ser um procedimento?</a:t>
            </a:r>
          </a:p>
          <a:p>
            <a:pPr lvl="1"/>
            <a:r>
              <a:rPr lang="pt-PT" dirty="0" smtClean="0"/>
              <a:t>EXEMPLO: Identificar um passageiro doente </a:t>
            </a:r>
          </a:p>
          <a:p>
            <a:r>
              <a:rPr lang="pt-PT" sz="2000" dirty="0" smtClean="0"/>
              <a:t>Discutir alguns procedimentos prioritários de que necessite ou os que desempenha rotineiramente no seu PDE</a:t>
            </a:r>
          </a:p>
          <a:p>
            <a:pPr lvl="1"/>
            <a:r>
              <a:rPr lang="pt-PT" b="1" dirty="0" smtClean="0"/>
              <a:t>Nome do procedimento</a:t>
            </a:r>
            <a:endParaRPr lang="pt-PT" dirty="0" smtClean="0"/>
          </a:p>
          <a:p>
            <a:pPr lvl="1"/>
            <a:r>
              <a:rPr lang="pt-PT" b="1" dirty="0" smtClean="0"/>
              <a:t>Objectivo do procedimento: 1-2 frases</a:t>
            </a:r>
            <a:endParaRPr lang="pt-PT" dirty="0" smtClean="0"/>
          </a:p>
          <a:p>
            <a:pPr lvl="1"/>
            <a:r>
              <a:rPr lang="pt-PT" b="1" dirty="0" smtClean="0"/>
              <a:t>Público-alvo (agência ou agências)</a:t>
            </a:r>
            <a:endParaRPr lang="en-US" sz="1600" b="1" dirty="0"/>
          </a:p>
        </p:txBody>
      </p:sp>
      <p:pic>
        <p:nvPicPr>
          <p:cNvPr id="7" name="Picture 6" descr="108namesConstitution - community"/>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69123" y="2654718"/>
            <a:ext cx="3415835" cy="2554619"/>
          </a:xfrm>
          <a:prstGeom prst="rect">
            <a:avLst/>
          </a:prstGeom>
        </p:spPr>
      </p:pic>
      <p:pic>
        <p:nvPicPr>
          <p:cNvPr id="10" name="Picture 9" descr="&lt;strong&gt;30&lt;/strong&gt; &lt;strong&gt;minute&lt;/strong&gt; | Tom Magliery | Flick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655818" y="545472"/>
            <a:ext cx="1563356" cy="1563356"/>
          </a:xfrm>
          <a:prstGeom prst="rect">
            <a:avLst/>
          </a:prstGeom>
        </p:spPr>
      </p:pic>
    </p:spTree>
    <p:extLst>
      <p:ext uri="{BB962C8B-B14F-4D97-AF65-F5344CB8AC3E}">
        <p14:creationId xmlns:p14="http://schemas.microsoft.com/office/powerpoint/2010/main" xmlns="" val="1760957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321" y="872068"/>
            <a:ext cx="10724159" cy="706964"/>
          </a:xfrm>
        </p:spPr>
        <p:txBody>
          <a:bodyPr/>
          <a:lstStyle/>
          <a:p>
            <a:r>
              <a:rPr lang="pt-PT" sz="3400" dirty="0" smtClean="0"/>
              <a:t>Apresentações de grupo: Quais são os seus procedimentos, objectivos e públicos prioritários?</a:t>
            </a:r>
            <a:endParaRPr lang="pt-PT" sz="3400" dirty="0"/>
          </a:p>
        </p:txBody>
      </p:sp>
      <p:sp>
        <p:nvSpPr>
          <p:cNvPr id="3" name="Content Placeholder 2"/>
          <p:cNvSpPr>
            <a:spLocks noGrp="1"/>
          </p:cNvSpPr>
          <p:nvPr>
            <p:ph idx="1"/>
          </p:nvPr>
        </p:nvSpPr>
        <p:spPr>
          <a:xfrm>
            <a:off x="4762919" y="2603500"/>
            <a:ext cx="5153448" cy="3416300"/>
          </a:xfrm>
        </p:spPr>
        <p:txBody>
          <a:bodyPr>
            <a:normAutofit/>
          </a:bodyPr>
          <a:lstStyle/>
          <a:p>
            <a:pPr lvl="0"/>
            <a:r>
              <a:rPr lang="pt-PT" sz="2000" dirty="0" smtClean="0"/>
              <a:t>Cada grupo vai para a frente da sala</a:t>
            </a:r>
          </a:p>
          <a:p>
            <a:pPr lvl="0"/>
            <a:r>
              <a:rPr lang="pt-PT" sz="2000" dirty="0" smtClean="0"/>
              <a:t>O porta-voz do grupo apresentará os primeiros 5 procedimentos prioritários que o grupo escolheu (tomaremos nota no flipchart)</a:t>
            </a:r>
          </a:p>
          <a:p>
            <a:r>
              <a:rPr lang="pt-PT" sz="2000" dirty="0" smtClean="0"/>
              <a:t>Têm apenas 5 minutos para apresentar!</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Content Placeholder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66723" y="2544152"/>
            <a:ext cx="2610309" cy="3416300"/>
          </a:xfrm>
          <a:prstGeom prst="rect">
            <a:avLst/>
          </a:prstGeom>
        </p:spPr>
      </p:pic>
      <p:pic>
        <p:nvPicPr>
          <p:cNvPr id="8" name="Picture 7" descr="The Bamboo Project: How to Work On Your Career for 2, &lt;strong&gt;5&lt;/strong&gt; or ..."/>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247836" y="1726871"/>
            <a:ext cx="1355874" cy="1355874"/>
          </a:xfrm>
          <a:prstGeom prst="rect">
            <a:avLst/>
          </a:prstGeom>
        </p:spPr>
      </p:pic>
    </p:spTree>
    <p:extLst>
      <p:ext uri="{BB962C8B-B14F-4D97-AF65-F5344CB8AC3E}">
        <p14:creationId xmlns:p14="http://schemas.microsoft.com/office/powerpoint/2010/main" xmlns="" val="11985612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1895</TotalTime>
  <Words>1158</Words>
  <Application>Microsoft Office PowerPoint</Application>
  <PresentationFormat>Personalizados</PresentationFormat>
  <Paragraphs>103</Paragraphs>
  <Slides>9</Slides>
  <Notes>9</Notes>
  <HiddenSlides>0</HiddenSlides>
  <MMClips>0</MMClips>
  <ScaleCrop>false</ScaleCrop>
  <HeadingPairs>
    <vt:vector size="4" baseType="variant">
      <vt:variant>
        <vt:lpstr>Tema</vt:lpstr>
      </vt:variant>
      <vt:variant>
        <vt:i4>1</vt:i4>
      </vt:variant>
      <vt:variant>
        <vt:lpstr>Títulos dos diapositivos</vt:lpstr>
      </vt:variant>
      <vt:variant>
        <vt:i4>9</vt:i4>
      </vt:variant>
    </vt:vector>
  </HeadingPairs>
  <TitlesOfParts>
    <vt:vector size="10" baseType="lpstr">
      <vt:lpstr>Ion Boardroom</vt:lpstr>
      <vt:lpstr>Procedimentos Operacionais Normalizados da Saúde Pública no PDE, Parte I</vt:lpstr>
      <vt:lpstr>Objectivos de aprendizagem</vt:lpstr>
      <vt:lpstr> O que é um PON? </vt:lpstr>
      <vt:lpstr>Qual é a diferença entre um PON e um Plano de Resposta à Emergência de Saúde Pública?</vt:lpstr>
      <vt:lpstr>Recorda-se destes elementos importantes de um PON…</vt:lpstr>
      <vt:lpstr> Revisão dos elementos de um PON</vt:lpstr>
      <vt:lpstr>PON necessários num PDE</vt:lpstr>
      <vt:lpstr>Reflectir em Grupos: Procedimentos prioritários </vt:lpstr>
      <vt:lpstr>Apresentações de grupo: Quais são os seus procedimentos, objectivos e públicos prioritários?</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152</cp:revision>
  <dcterms:created xsi:type="dcterms:W3CDTF">2018-05-15T08:59:29Z</dcterms:created>
  <dcterms:modified xsi:type="dcterms:W3CDTF">2021-08-30T08:41:42Z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2021-06-28T05:42:06Z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8b3bad89-d786-497e-bb38-e397b00ca188</vt:lpwstr>
  </property>
  <property fmtid="{D5CDD505-2E9C-101B-9397-08002B2CF9AE}" pid="8" name="MSIP_Label_7b94a7b8-f06c-4dfe-bdcc-9b548fd58c31_ContentBits">
    <vt:lpwstr>0</vt:lpwstr>
  </property>
</Properties>
</file>