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embeddedFontLst>
    <p:embeddedFont>
      <p:font typeface="Century Gothic" pitchFamily="34" charset="0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2" roundtripDataSignature="AMtx7mgRgyH7Pb8/kEcPJiY6/8py+kGZ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000" autoAdjust="0"/>
  </p:normalViewPr>
  <p:slideViewPr>
    <p:cSldViewPr>
      <p:cViewPr varScale="1">
        <p:scale>
          <a:sx n="94" d="100"/>
          <a:sy n="94" d="100"/>
        </p:scale>
        <p:origin x="-1196" y="-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7" name="Google Shape;25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PON </a:t>
            </a:r>
          </a:p>
          <a:p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Definir quais as informações (sob a forma de perguntas) a considerar ao decidir partilhar informações de saúde pública com um homólogo transfronteiriço e as medidas a adoptar com base na resposta às perguntas. </a:t>
            </a:r>
          </a:p>
          <a:p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Definir informações (sob forma de perguntas) a considerar após a recepção da notificação de um homólogo transfronteiriço, e as medidas a adoptar com base na resposta às perguntas </a:t>
            </a:r>
          </a:p>
          <a:p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Descrever os factores que desencadeiam a comunicação com os homólogos transfronteiriços, quais as informações a partilhar, a que nível administrativo é feita a comunicação transfronteiriça e o fluxo de comunicação para o nível nacional. </a:t>
            </a:r>
          </a:p>
          <a:p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Descrever a que nível administrativo a comunicação transfronteiriça é recebida, os critérios para notificar o nível nacional, que informações partilhar a nível nacional e a cadeia interna de comunicação.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9" name="Google Shape;33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Concentre-se no facto de que três países podem ter requisitos diferentes de notificação de doenças, mas apenas para dar prioridade ao que é comum aos três se estiver a desenvolver um acordo para todos. </a:t>
            </a:r>
            <a:endParaRPr dirty="0"/>
          </a:p>
        </p:txBody>
      </p:sp>
      <p:sp>
        <p:nvSpPr>
          <p:cNvPr id="347" name="Google Shape;34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Nota:</a:t>
            </a:r>
            <a:r>
              <a:rPr lang="pt-PT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Isto é apenas um exemplo; os países desenvolveriam os seus.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Pergunta a colocar aos formandos: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que quer saber de outro país?</a:t>
            </a:r>
            <a:endParaRPr dirty="0"/>
          </a:p>
        </p:txBody>
      </p:sp>
      <p:sp>
        <p:nvSpPr>
          <p:cNvPr id="355" name="Google Shape;35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Isto é apenas um exemplo; os países podem usar os seus.</a:t>
            </a:r>
            <a:endParaRPr dirty="0"/>
          </a:p>
        </p:txBody>
      </p:sp>
      <p:sp>
        <p:nvSpPr>
          <p:cNvPr id="364" name="Google Shape;36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Isto é apenas um exemplo; os países podem usar os seus.</a:t>
            </a:r>
            <a:endParaRPr dirty="0"/>
          </a:p>
        </p:txBody>
      </p:sp>
      <p:sp>
        <p:nvSpPr>
          <p:cNvPr id="375" name="Google Shape;37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3" name="Google Shape;38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Flipchart do participante: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Peça a um facilitador para trazer o flipchart para a frente da sala.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Peça a um dos participantes da fronteira terrestre para vir até à frente da sala e desenhar este slide num flipchart (pode omitir o país C). Digamos que o país A é [país de formação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PFF]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o país B é [um país vizinho]. Pedir-lhes que preencham os homólogos que conhecem para cada um.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Quem preencheria os quadrados?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se o país vizinho não tiver um homólogo directo, por exemplo, não tiver alguém a nível intermediário ou não quiser que a comunicação ocorra a nível local? </a:t>
            </a:r>
            <a:endParaRPr dirty="0"/>
          </a:p>
        </p:txBody>
      </p:sp>
      <p:sp>
        <p:nvSpPr>
          <p:cNvPr id="384" name="Google Shape;38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8" name="Google Shape;39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Perguntas a colocar aos formandos: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Quantos distritos devem ser representados numa reunião; por exemplo, três distritos contíguos ao longo da fronteira devem participar, apenas</a:t>
            </a:r>
            <a:r>
              <a:rPr lang="pt-PT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2, 5? Quando é que é demasiado?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partes interessadas devem participar numa reunião transfronteiriça?</a:t>
            </a:r>
            <a:endParaRPr dirty="0"/>
          </a:p>
        </p:txBody>
      </p:sp>
      <p:sp>
        <p:nvSpPr>
          <p:cNvPr id="399" name="Google Shape;399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Durante uma reunião, dividir os participantes em grupos de trabalho.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Utilizar um cenário para orientar as discussões; por exemplo: "Esta manhã, ouviu falar de um caso no seu país com viagem recente a um país vizinho. O que precisa de recolher/saber antes de determinar se deve dizer ao país vizinho? A quem telefonaria?” etc.</a:t>
            </a:r>
            <a:endParaRPr dirty="0"/>
          </a:p>
        </p:txBody>
      </p:sp>
      <p:sp>
        <p:nvSpPr>
          <p:cNvPr id="409" name="Google Shape;409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6" name="Google Shape;41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/>
          </a:p>
        </p:txBody>
      </p:sp>
      <p:sp>
        <p:nvSpPr>
          <p:cNvPr id="264" name="Google Shape;26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6" name="Google Shape;42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Há muitas estruturas ou pessoas/pontos focais de coordenação.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 sistemas e recursos pós-reunião continuarão a ser apoiados através destes pontos importantes </a:t>
            </a:r>
            <a:endParaRPr dirty="0"/>
          </a:p>
        </p:txBody>
      </p:sp>
      <p:sp>
        <p:nvSpPr>
          <p:cNvPr id="427" name="Google Shape;42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4" name="Google Shape;43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Peça aos participantes para partilharem experiências de trabalho: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Pedir a outro participante da fronteira terrestre para vir para a frente da sala e partilhar a sua experiência sobre a partilha de informação transfronteiriça. Em que reuniões transfronteiriças é que participaram? O que é que foi discutido? Foram criados quaisquer protocolos de partilha transfronteiriça informações sobre doenças? Como é que foram utilizados?</a:t>
            </a:r>
            <a:endParaRPr dirty="0"/>
          </a:p>
        </p:txBody>
      </p:sp>
      <p:sp>
        <p:nvSpPr>
          <p:cNvPr id="435" name="Google Shape;43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1d2b30dc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e1d2b30dc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 necessária uma avaliação da dinâmica dos movimentos transfronteiriços da população antes que se possam identificar as fronteiras terrestres prioritárias com as suas comunidades adjacentes</a:t>
            </a:r>
            <a:r>
              <a:rPr lang="en-US" dirty="0" smtClean="0"/>
              <a:t>.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Utilizando locais relevantes visualizados no mapa em torno do PDE, tais como instalações de saúde, curandeiros tradicionais, mercados, centros de transporte, locais de culto, escolas, povoados informais e outros locais que atraem as pessoas entre as fronteiras.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Validar informações através de discussões de grupo ou entrevistas de informante chave.</a:t>
            </a:r>
            <a:endParaRPr lang="pt-PT" dirty="0" smtClean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n-US" dirty="0" smtClean="0"/>
          </a:p>
          <a:p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274" name="Google Shape;274;ge1d2b30dc8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1º Passo: Identificar respondentes.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Responsável da [agência de saúde de PDE] do Ministério da Saúde, agentes distritais da [agência de saúde de PDE], pessoal de     fronteiras terrestres em 7 fronteiras terrestres.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2º Passo: Adaptar o GDCSF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Identificar todas as 7 secções como relevante.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3º Passo: Facilitar a discussão.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Agentes da [agência de saúde de PDE] reúnem-se com o pessoal da fronteira terrestre.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4º Passo: Resumir e divulgar as principais conclusões.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Resumir os pontos fortes e as áreas de melhoria.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Desenvolver um plano de acção.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2" name="Google Shape;2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Transfronteiriço não significa necessariamente fronteiras internacionais. O mesmo conceito pode aplicar-se às fronteiras administrativas sub-nacionais.</a:t>
            </a:r>
            <a:endParaRPr lang="en-US" sz="1200" b="0" i="1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1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Pergunte aos participantes: Existe um guia nacional sobre partilha transfronteiriça? </a:t>
            </a:r>
            <a:endParaRPr b="0" i="1" dirty="0"/>
          </a:p>
        </p:txBody>
      </p:sp>
      <p:sp>
        <p:nvSpPr>
          <p:cNvPr id="291" name="Google Shape;29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Imagem de um agente de saúde portuário que efectua uma verificação da temperatura em pessoas que atravessam a fronteira.</a:t>
            </a:r>
            <a:endParaRPr dirty="0"/>
          </a:p>
        </p:txBody>
      </p:sp>
      <p:sp>
        <p:nvSpPr>
          <p:cNvPr id="300" name="Google Shape;30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Font typeface="Wingdings" pitchFamily="2" charset="2"/>
              <a:buChar char="Ø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informação recolhida nas fronteiras terrestres é comunicada a nível regional e binacional, a fim de fornecer informação de vigilância valiosa. </a:t>
            </a:r>
          </a:p>
          <a:p>
            <a:pPr lvl="0">
              <a:buFont typeface="Wingdings" pitchFamily="2" charset="2"/>
              <a:buChar char="Ø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 importante avaliar a colaboração e comunicação binacional e regional, o que pode ser concretizado com as seguintes questões: </a:t>
            </a:r>
          </a:p>
          <a:p>
            <a:pPr lvl="1">
              <a:buFont typeface="Calibri" pitchFamily="34" charset="0"/>
              <a:buChar char="₋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Existem acordos?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1">
              <a:buFont typeface="Calibri" pitchFamily="34" charset="0"/>
              <a:buChar char="₋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Desde quando? </a:t>
            </a:r>
          </a:p>
          <a:p>
            <a:pPr lvl="1">
              <a:buFont typeface="Calibri" pitchFamily="34" charset="0"/>
              <a:buChar char="₋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 quem?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1">
              <a:buFont typeface="Calibri" pitchFamily="34" charset="0"/>
              <a:buChar char="₋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que nível? </a:t>
            </a:r>
          </a:p>
          <a:p>
            <a:pPr marL="971550" lvl="1" indent="-28575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1" name="Google Shape;31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Fale sobre o que tem de saber, e depois passe para os documentos que podem desenvolver e depois como utilizar as reuniões para os desenvolver. Qual é o cargo da pessoa que seria contactada (não o nome de uma pessoa uma vez que o pessoal muda). </a:t>
            </a:r>
            <a:endParaRPr dirty="0"/>
          </a:p>
        </p:txBody>
      </p:sp>
      <p:sp>
        <p:nvSpPr>
          <p:cNvPr id="319" name="Google Shape;31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t-PT" dirty="0" smtClean="0"/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Informação de contacto de homólogos transfronteiriços.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Identificar doenças prioritárias para notificação transfronteiriça.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Adaptar um formulário nacional normalizado ou um mecanismo de partilha de informação para utilização na notificação de um homólogo transfronteiriço sobre um evento de saúde pública suspeito ou provável.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Objectivo: Identificar actividades de preparação e resposta para apoiar a coordenação transfronteiriça.</a:t>
            </a:r>
            <a:endParaRPr dirty="0"/>
          </a:p>
        </p:txBody>
      </p:sp>
      <p:sp>
        <p:nvSpPr>
          <p:cNvPr id="329" name="Google Shape;32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2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8" name="Google Shape;28;p2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2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2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2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2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35" name="Google Shape;35;p22"/>
          <p:cNvSpPr txBox="1"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2"/>
          <p:cNvSpPr txBox="1"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440"/>
              <a:buNone/>
              <a:defRPr cap="none">
                <a:solidFill>
                  <a:schemeClr val="accent1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2"/>
          <p:cNvSpPr txBox="1">
            <a:spLocks noGrp="1"/>
          </p:cNvSpPr>
          <p:nvPr>
            <p:ph type="dt" idx="10"/>
          </p:nvPr>
        </p:nvSpPr>
        <p:spPr>
          <a:xfrm rot="5400000">
            <a:off x="10089390" y="1792223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ftr" idx="11"/>
          </p:nvPr>
        </p:nvSpPr>
        <p:spPr>
          <a:xfrm rot="5400000">
            <a:off x="8959592" y="3226820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sldNum" idx="12"/>
          </p:nvPr>
        </p:nvSpPr>
        <p:spPr>
          <a:xfrm>
            <a:off x="10351008" y="292608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noramic Picture with Caption">
  <p:cSld name="Panoramic Picture with Caption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3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31" name="Google Shape;131;p3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31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3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1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31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31"/>
            <p:cNvSpPr/>
            <p:nvPr/>
          </p:nvSpPr>
          <p:spPr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1"/>
            <p:cNvSpPr/>
            <p:nvPr/>
          </p:nvSpPr>
          <p:spPr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l" t="t" r="r" b="b"/>
              <a:pathLst>
                <a:path w="7104" h="2856" extrusionOk="0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39" name="Google Shape;139;p31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40" name="Google Shape;140;p31"/>
          <p:cNvSpPr txBox="1"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1"/>
          <p:cNvSpPr>
            <a:spLocks noGrp="1"/>
          </p:cNvSpPr>
          <p:nvPr>
            <p:ph type="pic" idx="2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2" name="Google Shape;142;p31"/>
          <p:cNvSpPr txBox="1">
            <a:spLocks noGrp="1"/>
          </p:cNvSpPr>
          <p:nvPr>
            <p:ph type="body" idx="1"/>
          </p:nvPr>
        </p:nvSpPr>
        <p:spPr>
          <a:xfrm>
            <a:off x="1154956" y="553666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43" name="Google Shape;143;p31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1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3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aption">
  <p:cSld name="Title and Caption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oogle Shape;148;p3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49" name="Google Shape;149;p3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3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32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2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2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2"/>
            <p:cNvSpPr/>
            <p:nvPr/>
          </p:nvSpPr>
          <p:spPr>
            <a:xfrm rot="-589932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2"/>
            <p:cNvSpPr/>
            <p:nvPr/>
          </p:nvSpPr>
          <p:spPr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 extrusionOk="0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57" name="Google Shape;157;p32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58" name="Google Shape;158;p32"/>
          <p:cNvSpPr txBox="1"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2"/>
          <p:cNvSpPr txBox="1">
            <a:spLocks noGrp="1"/>
          </p:cNvSpPr>
          <p:nvPr>
            <p:ph type="body" idx="1"/>
          </p:nvPr>
        </p:nvSpPr>
        <p:spPr>
          <a:xfrm>
            <a:off x="1154954" y="3543300"/>
            <a:ext cx="8825659" cy="24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60" name="Google Shape;160;p32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2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3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 with Caption">
  <p:cSld name="Quote with Caption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oogle Shape;165;p3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66" name="Google Shape;166;p3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33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33"/>
            <p:cNvSpPr/>
            <p:nvPr/>
          </p:nvSpPr>
          <p:spPr>
            <a:xfrm rot="-589932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3"/>
            <p:cNvSpPr/>
            <p:nvPr/>
          </p:nvSpPr>
          <p:spPr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74" name="Google Shape;174;p33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75" name="Google Shape;175;p33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76" name="Google Shape;176;p33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77" name="Google Shape;177;p33"/>
          <p:cNvSpPr txBox="1"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1"/>
          </p:nvPr>
        </p:nvSpPr>
        <p:spPr>
          <a:xfrm>
            <a:off x="1945945" y="3678766"/>
            <a:ext cx="7725772" cy="342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 b="0" i="0" cap="small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2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80" name="Google Shape;180;p33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3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ame Card">
  <p:cSld name="Name Card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oogle Shape;185;p34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86" name="Google Shape;186;p3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4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4"/>
            <p:cNvSpPr/>
            <p:nvPr/>
          </p:nvSpPr>
          <p:spPr>
            <a:xfrm rot="-589932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4"/>
            <p:cNvSpPr/>
            <p:nvPr/>
          </p:nvSpPr>
          <p:spPr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94" name="Google Shape;194;p34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95" name="Google Shape;195;p34"/>
          <p:cNvSpPr txBox="1"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4"/>
          <p:cNvSpPr txBox="1"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7" name="Google Shape;197;p34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4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5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35"/>
          <p:cNvSpPr txBox="1"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04" name="Google Shape;204;p35"/>
          <p:cNvSpPr txBox="1">
            <a:spLocks noGrp="1"/>
          </p:cNvSpPr>
          <p:nvPr>
            <p:ph type="body" idx="2"/>
          </p:nvPr>
        </p:nvSpPr>
        <p:spPr>
          <a:xfrm>
            <a:off x="1154954" y="3193561"/>
            <a:ext cx="3129168" cy="2833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05" name="Google Shape;205;p35"/>
          <p:cNvSpPr txBox="1">
            <a:spLocks noGrp="1"/>
          </p:cNvSpPr>
          <p:nvPr>
            <p:ph type="body" idx="3"/>
          </p:nvPr>
        </p:nvSpPr>
        <p:spPr>
          <a:xfrm>
            <a:off x="4512721" y="2603502"/>
            <a:ext cx="314538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06" name="Google Shape;206;p35"/>
          <p:cNvSpPr txBox="1">
            <a:spLocks noGrp="1"/>
          </p:cNvSpPr>
          <p:nvPr>
            <p:ph type="body" idx="4"/>
          </p:nvPr>
        </p:nvSpPr>
        <p:spPr>
          <a:xfrm>
            <a:off x="4512721" y="3193561"/>
            <a:ext cx="3145380" cy="2833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07" name="Google Shape;207;p35"/>
          <p:cNvSpPr txBox="1">
            <a:spLocks noGrp="1"/>
          </p:cNvSpPr>
          <p:nvPr>
            <p:ph type="body" idx="5"/>
          </p:nvPr>
        </p:nvSpPr>
        <p:spPr>
          <a:xfrm>
            <a:off x="7886700" y="2617299"/>
            <a:ext cx="3161029" cy="57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08" name="Google Shape;208;p35"/>
          <p:cNvSpPr txBox="1">
            <a:spLocks noGrp="1"/>
          </p:cNvSpPr>
          <p:nvPr>
            <p:ph type="body" idx="6"/>
          </p:nvPr>
        </p:nvSpPr>
        <p:spPr>
          <a:xfrm>
            <a:off x="7886700" y="3193561"/>
            <a:ext cx="3164719" cy="2833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cxnSp>
        <p:nvCxnSpPr>
          <p:cNvPr id="209" name="Google Shape;209;p35"/>
          <p:cNvCxnSpPr/>
          <p:nvPr/>
        </p:nvCxnSpPr>
        <p:spPr>
          <a:xfrm>
            <a:off x="4403971" y="2569633"/>
            <a:ext cx="0" cy="3492499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784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0" name="Google Shape;210;p35"/>
          <p:cNvCxnSpPr/>
          <p:nvPr/>
        </p:nvCxnSpPr>
        <p:spPr>
          <a:xfrm>
            <a:off x="7772401" y="2569633"/>
            <a:ext cx="0" cy="3492499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784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1" name="Google Shape;211;p35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35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icture Column">
  <p:cSld name="3 Picture Colum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17" name="Google Shape;217;p36"/>
          <p:cNvSpPr>
            <a:spLocks noGrp="1"/>
          </p:cNvSpPr>
          <p:nvPr>
            <p:ph type="pic" idx="2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18" name="Google Shape;218;p36"/>
          <p:cNvSpPr txBox="1">
            <a:spLocks noGrp="1"/>
          </p:cNvSpPr>
          <p:nvPr>
            <p:ph type="body" idx="3"/>
          </p:nvPr>
        </p:nvSpPr>
        <p:spPr>
          <a:xfrm>
            <a:off x="1154953" y="5109107"/>
            <a:ext cx="3050437" cy="917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19" name="Google Shape;219;p36"/>
          <p:cNvSpPr txBox="1">
            <a:spLocks noGrp="1"/>
          </p:cNvSpPr>
          <p:nvPr>
            <p:ph type="body" idx="4"/>
          </p:nvPr>
        </p:nvSpPr>
        <p:spPr>
          <a:xfrm>
            <a:off x="4572537" y="4532846"/>
            <a:ext cx="3046766" cy="651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20" name="Google Shape;220;p36"/>
          <p:cNvSpPr>
            <a:spLocks noGrp="1"/>
          </p:cNvSpPr>
          <p:nvPr>
            <p:ph type="pic" idx="5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1" name="Google Shape;221;p36"/>
          <p:cNvSpPr txBox="1">
            <a:spLocks noGrp="1"/>
          </p:cNvSpPr>
          <p:nvPr>
            <p:ph type="body" idx="6"/>
          </p:nvPr>
        </p:nvSpPr>
        <p:spPr>
          <a:xfrm>
            <a:off x="4568865" y="5184002"/>
            <a:ext cx="3050438" cy="843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22" name="Google Shape;222;p36"/>
          <p:cNvSpPr txBox="1">
            <a:spLocks noGrp="1"/>
          </p:cNvSpPr>
          <p:nvPr>
            <p:ph type="body" idx="7"/>
          </p:nvPr>
        </p:nvSpPr>
        <p:spPr>
          <a:xfrm>
            <a:off x="7983434" y="4532847"/>
            <a:ext cx="3050438" cy="651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23" name="Google Shape;223;p36"/>
          <p:cNvSpPr>
            <a:spLocks noGrp="1"/>
          </p:cNvSpPr>
          <p:nvPr>
            <p:ph type="pic" idx="8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4" name="Google Shape;224;p36"/>
          <p:cNvSpPr txBox="1">
            <a:spLocks noGrp="1"/>
          </p:cNvSpPr>
          <p:nvPr>
            <p:ph type="body" idx="9"/>
          </p:nvPr>
        </p:nvSpPr>
        <p:spPr>
          <a:xfrm>
            <a:off x="7983434" y="5184001"/>
            <a:ext cx="3050437" cy="843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cxnSp>
        <p:nvCxnSpPr>
          <p:cNvPr id="225" name="Google Shape;225;p36"/>
          <p:cNvCxnSpPr/>
          <p:nvPr/>
        </p:nvCxnSpPr>
        <p:spPr>
          <a:xfrm>
            <a:off x="4388153" y="2603500"/>
            <a:ext cx="0" cy="3517594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6" name="Google Shape;226;p36"/>
          <p:cNvCxnSpPr/>
          <p:nvPr/>
        </p:nvCxnSpPr>
        <p:spPr>
          <a:xfrm>
            <a:off x="7801905" y="2603500"/>
            <a:ext cx="0" cy="3492500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7" name="Google Shape;227;p36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36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3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7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37"/>
          <p:cNvSpPr txBox="1">
            <a:spLocks noGrp="1"/>
          </p:cNvSpPr>
          <p:nvPr>
            <p:ph type="body" idx="1"/>
          </p:nvPr>
        </p:nvSpPr>
        <p:spPr>
          <a:xfrm rot="5400000">
            <a:off x="3827511" y="-69056"/>
            <a:ext cx="3416300" cy="876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33" name="Google Shape;233;p37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37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oogle Shape;237;p3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38" name="Google Shape;238;p3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38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8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3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8"/>
            <p:cNvSpPr/>
            <p:nvPr/>
          </p:nvSpPr>
          <p:spPr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8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8"/>
            <p:cNvSpPr/>
            <p:nvPr/>
          </p:nvSpPr>
          <p:spPr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247" name="Google Shape;247;p38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248" name="Google Shape;248;p38"/>
          <p:cNvSpPr txBox="1">
            <a:spLocks noGrp="1"/>
          </p:cNvSpPr>
          <p:nvPr>
            <p:ph type="title"/>
          </p:nvPr>
        </p:nvSpPr>
        <p:spPr>
          <a:xfrm rot="5400000">
            <a:off x="6909428" y="2945796"/>
            <a:ext cx="4748589" cy="1413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38"/>
          <p:cNvSpPr txBox="1">
            <a:spLocks noGrp="1"/>
          </p:cNvSpPr>
          <p:nvPr>
            <p:ph type="body" idx="1"/>
          </p:nvPr>
        </p:nvSpPr>
        <p:spPr>
          <a:xfrm rot="5400000">
            <a:off x="1904432" y="528990"/>
            <a:ext cx="4748590" cy="6247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50" name="Google Shape;250;p38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38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3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3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44" name="Google Shape;44;p23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3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24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49" name="Google Shape;49;p2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4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4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4"/>
            <p:cNvSpPr/>
            <p:nvPr/>
          </p:nvSpPr>
          <p:spPr>
            <a:xfrm rot="-5677511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4"/>
            <p:cNvSpPr/>
            <p:nvPr/>
          </p:nvSpPr>
          <p:spPr>
            <a:xfrm rot="-54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58" name="Google Shape;58;p24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body" idx="1"/>
          </p:nvPr>
        </p:nvSpPr>
        <p:spPr>
          <a:xfrm>
            <a:off x="1154954" y="2603500"/>
            <a:ext cx="4825158" cy="3416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8" name="Google Shape;68;p25"/>
          <p:cNvSpPr txBox="1">
            <a:spLocks noGrp="1"/>
          </p:cNvSpPr>
          <p:nvPr>
            <p:ph type="body" idx="2"/>
          </p:nvPr>
        </p:nvSpPr>
        <p:spPr>
          <a:xfrm>
            <a:off x="6208712" y="2603500"/>
            <a:ext cx="4825159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body" idx="2"/>
          </p:nvPr>
        </p:nvSpPr>
        <p:spPr>
          <a:xfrm>
            <a:off x="1154954" y="3179762"/>
            <a:ext cx="4825158" cy="2840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body" idx="3"/>
          </p:nvPr>
        </p:nvSpPr>
        <p:spPr>
          <a:xfrm>
            <a:off x="6208712" y="2603500"/>
            <a:ext cx="4825159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body" idx="4"/>
          </p:nvPr>
        </p:nvSpPr>
        <p:spPr>
          <a:xfrm>
            <a:off x="6208710" y="3179762"/>
            <a:ext cx="4825159" cy="2840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7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8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8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2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93" name="Google Shape;93;p2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9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9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9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9"/>
            <p:cNvSpPr/>
            <p:nvPr/>
          </p:nvSpPr>
          <p:spPr>
            <a:xfrm rot="-5677511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9"/>
            <p:cNvSpPr/>
            <p:nvPr/>
          </p:nvSpPr>
          <p:spPr>
            <a:xfrm rot="-54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02" name="Google Shape;102;p29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03" name="Google Shape;103;p29"/>
          <p:cNvSpPr txBox="1"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9"/>
          <p:cNvSpPr txBox="1">
            <a:spLocks noGrp="1"/>
          </p:cNvSpPr>
          <p:nvPr>
            <p:ph type="body" idx="1"/>
          </p:nvPr>
        </p:nvSpPr>
        <p:spPr>
          <a:xfrm>
            <a:off x="5781146" y="1447800"/>
            <a:ext cx="5190065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05" name="Google Shape;105;p29"/>
          <p:cNvSpPr txBox="1">
            <a:spLocks noGrp="1"/>
          </p:cNvSpPr>
          <p:nvPr>
            <p:ph type="body" idx="2"/>
          </p:nvPr>
        </p:nvSpPr>
        <p:spPr>
          <a:xfrm>
            <a:off x="1154955" y="2895600"/>
            <a:ext cx="2793158" cy="3129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06" name="Google Shape;106;p29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9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30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2" name="Google Shape;112;p3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3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30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3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30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0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0"/>
            <p:cNvSpPr/>
            <p:nvPr/>
          </p:nvSpPr>
          <p:spPr>
            <a:xfrm rot="-54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20" name="Google Shape;120;p30"/>
            <p:cNvSpPr/>
            <p:nvPr/>
          </p:nvSpPr>
          <p:spPr>
            <a:xfrm rot="-5677511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0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22" name="Google Shape;122;p30"/>
          <p:cNvSpPr txBox="1"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0"/>
          <p:cNvSpPr>
            <a:spLocks noGrp="1"/>
          </p:cNvSpPr>
          <p:nvPr>
            <p:ph type="pic" idx="2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4" name="Google Shape;124;p30"/>
          <p:cNvSpPr txBox="1">
            <a:spLocks noGrp="1"/>
          </p:cNvSpPr>
          <p:nvPr>
            <p:ph type="body" idx="1"/>
          </p:nvPr>
        </p:nvSpPr>
        <p:spPr>
          <a:xfrm>
            <a:off x="1154955" y="3657600"/>
            <a:ext cx="3859212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25" name="Google Shape;125;p30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Google Shape;11;p2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19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1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1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1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1"/>
            <p:cNvSpPr/>
            <p:nvPr/>
          </p:nvSpPr>
          <p:spPr>
            <a:xfrm rot="-589932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1"/>
            <p:cNvSpPr/>
            <p:nvPr/>
          </p:nvSpPr>
          <p:spPr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l" t="t" r="r" b="b"/>
              <a:pathLst>
                <a:path w="7104" h="2856" extrusionOk="0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9" name="Google Shape;19;p21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20" name="Google Shape;20;p21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sz="18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4" name="Google Shape;24;p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"/>
          <p:cNvSpPr txBox="1">
            <a:spLocks noGrp="1"/>
          </p:cNvSpPr>
          <p:nvPr>
            <p:ph type="ctrTitle"/>
          </p:nvPr>
        </p:nvSpPr>
        <p:spPr>
          <a:xfrm>
            <a:off x="767408" y="2132856"/>
            <a:ext cx="10602037" cy="267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pt-PT" b="1" dirty="0" smtClean="0"/>
              <a:t>Considerações para fronteiras terrestres</a:t>
            </a:r>
            <a:endParaRPr dirty="0"/>
          </a:p>
        </p:txBody>
      </p:sp>
      <p:sp>
        <p:nvSpPr>
          <p:cNvPr id="260" name="Google Shape;260;p1"/>
          <p:cNvSpPr txBox="1">
            <a:spLocks noGrp="1"/>
          </p:cNvSpPr>
          <p:nvPr>
            <p:ph type="subTitle" idx="1"/>
          </p:nvPr>
        </p:nvSpPr>
        <p:spPr>
          <a:xfrm>
            <a:off x="1154954" y="4777379"/>
            <a:ext cx="9500211" cy="1612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pt-PT" dirty="0" smtClean="0"/>
              <a:t>Programa de Formação de Formadores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en-US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en-US" dirty="0" smtClean="0"/>
              <a:t>]</a:t>
            </a:r>
            <a:endParaRPr dirty="0"/>
          </a:p>
          <a:p>
            <a:pPr marL="0" lvl="0" indent="0"/>
            <a:r>
              <a:rPr lang="pt-PT" dirty="0" smtClean="0"/>
              <a:t>AUTORIA: CONJUNTO DE SLIDES CRIADO POR </a:t>
            </a:r>
            <a:r>
              <a:rPr lang="pt-PT" dirty="0" err="1" smtClean="0"/>
              <a:t>SADIE</a:t>
            </a:r>
            <a:r>
              <a:rPr lang="pt-PT" dirty="0" smtClean="0"/>
              <a:t> </a:t>
            </a:r>
            <a:r>
              <a:rPr lang="pt-PT" dirty="0" err="1" smtClean="0"/>
              <a:t>WARD</a:t>
            </a:r>
            <a:r>
              <a:rPr lang="pt-PT" dirty="0" smtClean="0"/>
              <a:t> E </a:t>
            </a:r>
            <a:r>
              <a:rPr lang="pt-PT" dirty="0" err="1" smtClean="0"/>
              <a:t>REBECCA</a:t>
            </a:r>
            <a:r>
              <a:rPr lang="pt-PT" dirty="0" smtClean="0"/>
              <a:t> MERRILL (DMGQ DO CDC)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9"/>
          <p:cNvSpPr txBox="1">
            <a:spLocks noGrp="1"/>
          </p:cNvSpPr>
          <p:nvPr>
            <p:ph type="title"/>
          </p:nvPr>
        </p:nvSpPr>
        <p:spPr>
          <a:xfrm>
            <a:off x="695400" y="980728"/>
            <a:ext cx="10081120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Ferramentas prioritárias para colaboração transfronteiriça (continuação)</a:t>
            </a:r>
            <a:endParaRPr lang="pt-PT" dirty="0"/>
          </a:p>
        </p:txBody>
      </p:sp>
      <p:sp>
        <p:nvSpPr>
          <p:cNvPr id="342" name="Google Shape;342;p9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977022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lvl="0"/>
            <a:r>
              <a:rPr lang="pt-PT" sz="2000" dirty="0" smtClean="0"/>
              <a:t>Esquema de decisão para determinar quando iniciar a comunicação transfronteiriça</a:t>
            </a:r>
          </a:p>
          <a:p>
            <a:pPr lvl="0"/>
            <a:r>
              <a:rPr lang="pt-PT" sz="2000" dirty="0" smtClean="0"/>
              <a:t>Esquema de decisão para determinar como responder a uma comunicação transfronteiriça</a:t>
            </a:r>
          </a:p>
          <a:p>
            <a:pPr lvl="0"/>
            <a:r>
              <a:rPr lang="pt-PT" sz="2000" dirty="0" smtClean="0"/>
              <a:t>Procedimento operacional normalizado para a notificação de um homólogo transfronteiriço no caso de um evento transfronteiriço de saúde pública suspeito ou provável </a:t>
            </a:r>
          </a:p>
          <a:p>
            <a:pPr lvl="0"/>
            <a:r>
              <a:rPr lang="pt-PT" sz="2000" dirty="0" smtClean="0"/>
              <a:t>Procedimento operacional normalizado para responder à notificação de um homólogo transfronteiriço no caso de um evento transfronteiriço de saúde pública suspeito ou provável </a:t>
            </a: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  <p:sp>
        <p:nvSpPr>
          <p:cNvPr id="343" name="Google Shape;343;p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0"/>
          <p:cNvSpPr txBox="1">
            <a:spLocks noGrp="1"/>
          </p:cNvSpPr>
          <p:nvPr>
            <p:ph type="title"/>
          </p:nvPr>
        </p:nvSpPr>
        <p:spPr>
          <a:xfrm>
            <a:off x="497728" y="679572"/>
            <a:ext cx="9854812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Doenças/eventos prioritários de notificação transfronteiriça em tempo real</a:t>
            </a:r>
            <a:endParaRPr dirty="0"/>
          </a:p>
        </p:txBody>
      </p:sp>
      <p:sp>
        <p:nvSpPr>
          <p:cNvPr id="350" name="Google Shape;350;p1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  <p:pic>
        <p:nvPicPr>
          <p:cNvPr id="351" name="Google Shape;351;p10"/>
          <p:cNvPicPr preferRelativeResize="0"/>
          <p:nvPr/>
        </p:nvPicPr>
        <p:blipFill rotWithShape="1">
          <a:blip r:embed="rId3">
            <a:alphaModFix/>
          </a:blip>
          <a:srcRect t="6367"/>
          <a:stretch/>
        </p:blipFill>
        <p:spPr>
          <a:xfrm>
            <a:off x="695400" y="1700808"/>
            <a:ext cx="9271832" cy="4998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1"/>
          <p:cNvSpPr txBox="1">
            <a:spLocks noGrp="1"/>
          </p:cNvSpPr>
          <p:nvPr>
            <p:ph type="title"/>
          </p:nvPr>
        </p:nvSpPr>
        <p:spPr>
          <a:xfrm>
            <a:off x="479376" y="836712"/>
            <a:ext cx="10793555" cy="77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sz="3500" dirty="0" smtClean="0"/>
              <a:t>Requisitos mínimos de comunicação para uma notificação transfronteiriça de uma doença transmissível</a:t>
            </a:r>
            <a:endParaRPr lang="pt-PT" sz="3500" dirty="0"/>
          </a:p>
        </p:txBody>
      </p:sp>
      <p:sp>
        <p:nvSpPr>
          <p:cNvPr id="358" name="Google Shape;358;p11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51459" algn="l" rtl="0">
              <a:spcBef>
                <a:spcPts val="0"/>
              </a:spcBef>
              <a:spcAft>
                <a:spcPts val="0"/>
              </a:spcAft>
              <a:buSzPts val="1440"/>
              <a:buNone/>
            </a:pPr>
            <a:endParaRPr/>
          </a:p>
        </p:txBody>
      </p:sp>
      <p:sp>
        <p:nvSpPr>
          <p:cNvPr id="359" name="Google Shape;359;p1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  <p:pic>
        <p:nvPicPr>
          <p:cNvPr id="360" name="Google Shape;360;p11"/>
          <p:cNvPicPr preferRelativeResize="0"/>
          <p:nvPr/>
        </p:nvPicPr>
        <p:blipFill rotWithShape="1">
          <a:blip r:embed="rId3">
            <a:alphaModFix/>
          </a:blip>
          <a:srcRect l="990"/>
          <a:stretch/>
        </p:blipFill>
        <p:spPr>
          <a:xfrm>
            <a:off x="983432" y="2031107"/>
            <a:ext cx="10081326" cy="4826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2"/>
          <p:cNvSpPr txBox="1">
            <a:spLocks noGrp="1"/>
          </p:cNvSpPr>
          <p:nvPr>
            <p:ph type="title"/>
          </p:nvPr>
        </p:nvSpPr>
        <p:spPr>
          <a:xfrm>
            <a:off x="702681" y="781599"/>
            <a:ext cx="9810280" cy="63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sz="3200" dirty="0" smtClean="0"/>
              <a:t>Esquema de decisão para determinar quando iniciar a comunicação transfronteiriça de um evento de saúde pública</a:t>
            </a:r>
            <a:endParaRPr lang="pt-PT" sz="3200" dirty="0"/>
          </a:p>
        </p:txBody>
      </p:sp>
      <p:sp>
        <p:nvSpPr>
          <p:cNvPr id="367" name="Google Shape;367;p1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  <p:pic>
        <p:nvPicPr>
          <p:cNvPr id="368" name="Google Shape;368;p1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31504" y="1749298"/>
            <a:ext cx="9232027" cy="5108702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12"/>
          <p:cNvSpPr/>
          <p:nvPr/>
        </p:nvSpPr>
        <p:spPr>
          <a:xfrm>
            <a:off x="1631504" y="2060848"/>
            <a:ext cx="2119993" cy="1830134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0" name="Google Shape;370;p12"/>
          <p:cNvSpPr/>
          <p:nvPr/>
        </p:nvSpPr>
        <p:spPr>
          <a:xfrm>
            <a:off x="3805897" y="2799227"/>
            <a:ext cx="212651" cy="1092289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1" name="Google Shape;371;p12"/>
          <p:cNvSpPr/>
          <p:nvPr/>
        </p:nvSpPr>
        <p:spPr>
          <a:xfrm>
            <a:off x="961682" y="3702947"/>
            <a:ext cx="1967023" cy="9726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3"/>
          <p:cNvSpPr txBox="1">
            <a:spLocks noGrp="1"/>
          </p:cNvSpPr>
          <p:nvPr>
            <p:ph type="title"/>
          </p:nvPr>
        </p:nvSpPr>
        <p:spPr>
          <a:xfrm>
            <a:off x="497306" y="854868"/>
            <a:ext cx="9855234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200"/>
            </a:pPr>
            <a:r>
              <a:rPr lang="pt-PT" sz="3200" dirty="0" smtClean="0"/>
              <a:t>Esquema de decisão para determinar como responder à comunicação transfronteiriça de um evento de saúde pública</a:t>
            </a:r>
            <a:endParaRPr dirty="0"/>
          </a:p>
        </p:txBody>
      </p:sp>
      <p:sp>
        <p:nvSpPr>
          <p:cNvPr id="378" name="Google Shape;378;p1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  <p:pic>
        <p:nvPicPr>
          <p:cNvPr id="379" name="Google Shape;379;p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711624" y="1988840"/>
            <a:ext cx="8297830" cy="486916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13"/>
          <p:cNvSpPr/>
          <p:nvPr/>
        </p:nvSpPr>
        <p:spPr>
          <a:xfrm>
            <a:off x="2855640" y="2204864"/>
            <a:ext cx="2406315" cy="1728192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4"/>
          <p:cNvSpPr txBox="1">
            <a:spLocks noGrp="1"/>
          </p:cNvSpPr>
          <p:nvPr>
            <p:ph type="title"/>
          </p:nvPr>
        </p:nvSpPr>
        <p:spPr>
          <a:xfrm>
            <a:off x="767408" y="764704"/>
            <a:ext cx="9577064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Estrutura de comunicação para a notificação de um evento transfronteiriço</a:t>
            </a:r>
            <a:endParaRPr lang="pt-PT" dirty="0"/>
          </a:p>
        </p:txBody>
      </p:sp>
      <p:pic>
        <p:nvPicPr>
          <p:cNvPr id="387" name="Google Shape;387;p1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66298" y="1702735"/>
            <a:ext cx="9942807" cy="5042970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1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5"/>
          <p:cNvSpPr txBox="1"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Organização de reuniões transfronteiriças</a:t>
            </a:r>
            <a:endParaRPr lang="pt-PT" dirty="0"/>
          </a:p>
        </p:txBody>
      </p:sp>
      <p:sp>
        <p:nvSpPr>
          <p:cNvPr id="394" name="Google Shape;394;p15"/>
          <p:cNvSpPr txBox="1"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pt-PT" dirty="0" smtClean="0"/>
              <a:t>DICAS E DIRECTRIZES </a:t>
            </a:r>
            <a:endParaRPr lang="pt-PT" dirty="0"/>
          </a:p>
        </p:txBody>
      </p:sp>
      <p:sp>
        <p:nvSpPr>
          <p:cNvPr id="395" name="Google Shape;395;p1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6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Objectivos da reunião transfronteiriça</a:t>
            </a:r>
            <a:endParaRPr lang="pt-PT" dirty="0"/>
          </a:p>
        </p:txBody>
      </p:sp>
      <p:sp>
        <p:nvSpPr>
          <p:cNvPr id="402" name="Google Shape;402;p16"/>
          <p:cNvSpPr txBox="1">
            <a:spLocks noGrp="1"/>
          </p:cNvSpPr>
          <p:nvPr>
            <p:ph type="body" idx="1"/>
          </p:nvPr>
        </p:nvSpPr>
        <p:spPr>
          <a:xfrm>
            <a:off x="6176200" y="2443074"/>
            <a:ext cx="5630700" cy="41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lvl="0" indent="-251459" algn="l" rtl="0">
              <a:spcBef>
                <a:spcPts val="0"/>
              </a:spcBef>
              <a:spcAft>
                <a:spcPts val="0"/>
              </a:spcAft>
              <a:buSzPts val="1440"/>
              <a:buNone/>
            </a:pPr>
            <a:endParaRPr sz="1900" dirty="0"/>
          </a:p>
          <a:p>
            <a:pPr lvl="0"/>
            <a:r>
              <a:rPr lang="pt-PT" sz="2000" dirty="0" smtClean="0"/>
              <a:t>Garantir a actualização dos dados de contacto </a:t>
            </a:r>
          </a:p>
          <a:p>
            <a:pPr lvl="0"/>
            <a:r>
              <a:rPr lang="pt-PT" sz="2000" dirty="0" smtClean="0"/>
              <a:t>Melhorar a compreensão dos esforços e sistemas de vigilância em ambos os lados da fronteira</a:t>
            </a:r>
          </a:p>
          <a:p>
            <a:pPr lvl="0"/>
            <a:r>
              <a:rPr lang="pt-PT" sz="2000" dirty="0" smtClean="0"/>
              <a:t>Descrever os esforços e as estratégias de resposta para eventualmente facilitar a discussão e o acordo sobre como coordenar e colaborar</a:t>
            </a:r>
          </a:p>
          <a:p>
            <a:r>
              <a:rPr lang="pt-PT" sz="2000" dirty="0" smtClean="0"/>
              <a:t>Desenvolver estratégias para abordar os desafios transfronteiriços identificados</a:t>
            </a:r>
            <a:endParaRPr dirty="0"/>
          </a:p>
        </p:txBody>
      </p:sp>
      <p:sp>
        <p:nvSpPr>
          <p:cNvPr id="403" name="Google Shape;403;p1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  <p:pic>
        <p:nvPicPr>
          <p:cNvPr id="404" name="Google Shape;40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7726" y="2622134"/>
            <a:ext cx="5332051" cy="2254666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16"/>
          <p:cNvSpPr txBox="1"/>
          <p:nvPr/>
        </p:nvSpPr>
        <p:spPr>
          <a:xfrm>
            <a:off x="1645198" y="4876800"/>
            <a:ext cx="358670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PT" dirty="0" smtClean="0"/>
              <a:t>Autoria: </a:t>
            </a:r>
            <a:r>
              <a:rPr lang="en-US" dirty="0" smtClean="0"/>
              <a:t>Rebecca</a:t>
            </a:r>
            <a:r>
              <a:rPr lang="pt-PT" dirty="0" smtClean="0"/>
              <a:t> Merrill, DMGQ do CDC </a:t>
            </a:r>
            <a:endParaRPr lang="pt-PT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7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Reunião transfronteiriça: exemplo de agenda</a:t>
            </a:r>
            <a:endParaRPr lang="pt-PT" dirty="0"/>
          </a:p>
        </p:txBody>
      </p:sp>
      <p:sp>
        <p:nvSpPr>
          <p:cNvPr id="412" name="Google Shape;412;p17"/>
          <p:cNvSpPr txBox="1">
            <a:spLocks noGrp="1"/>
          </p:cNvSpPr>
          <p:nvPr>
            <p:ph type="body" idx="1"/>
          </p:nvPr>
        </p:nvSpPr>
        <p:spPr>
          <a:xfrm>
            <a:off x="1154950" y="2603500"/>
            <a:ext cx="9547800" cy="40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Grupos de trabalho desenvolvem esquemas de decisão para notificação e recepção da comunicação transfronteiriça </a:t>
            </a:r>
          </a:p>
          <a:p>
            <a:pPr lvl="1"/>
            <a:r>
              <a:rPr lang="pt-PT" dirty="0" smtClean="0"/>
              <a:t>Apresentar os esquemas de decisão em plenária</a:t>
            </a:r>
          </a:p>
          <a:p>
            <a:pPr lvl="0"/>
            <a:r>
              <a:rPr lang="pt-PT" sz="2000" dirty="0" smtClean="0"/>
              <a:t>Discussões em mesa redonda </a:t>
            </a:r>
          </a:p>
          <a:p>
            <a:pPr lvl="1"/>
            <a:r>
              <a:rPr lang="pt-PT" dirty="0" smtClean="0"/>
              <a:t>Objectivo: Identificar consistências e lacunas no acordo sobre quando notificar um potencial caso transfronteiriço</a:t>
            </a:r>
            <a:endParaRPr lang="pt-PT" sz="2000" dirty="0" smtClean="0"/>
          </a:p>
          <a:p>
            <a:pPr lvl="0"/>
            <a:r>
              <a:rPr lang="pt-PT" sz="2000" dirty="0" smtClean="0"/>
              <a:t>Os grupos de trabalho desenvolvem PON para notificação aos e recepção de notificação de um país vizinho </a:t>
            </a:r>
          </a:p>
          <a:p>
            <a:pPr lvl="1"/>
            <a:r>
              <a:rPr lang="pt-PT" dirty="0" smtClean="0"/>
              <a:t>Apresentar os PON em plenária</a:t>
            </a:r>
            <a:endParaRPr dirty="0"/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  <p:sp>
        <p:nvSpPr>
          <p:cNvPr id="413" name="Google Shape;413;p1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8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Reunião transfronteiriça: exemplo de agenda (continuação)</a:t>
            </a:r>
            <a:endParaRPr dirty="0"/>
          </a:p>
        </p:txBody>
      </p:sp>
      <p:sp>
        <p:nvSpPr>
          <p:cNvPr id="420" name="Google Shape;420;p18"/>
          <p:cNvSpPr txBox="1">
            <a:spLocks noGrp="1"/>
          </p:cNvSpPr>
          <p:nvPr>
            <p:ph type="body" idx="1"/>
          </p:nvPr>
        </p:nvSpPr>
        <p:spPr>
          <a:xfrm>
            <a:off x="481175" y="2382750"/>
            <a:ext cx="5903700" cy="44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Discussões em mesa redonda </a:t>
            </a:r>
          </a:p>
          <a:p>
            <a:pPr lvl="1"/>
            <a:r>
              <a:rPr lang="pt-PT" dirty="0" smtClean="0"/>
              <a:t>Objectivo: Identificar consistências e lacunas no acordo sobre o que notificar para um potencial caso transfronteiriço</a:t>
            </a:r>
            <a:endParaRPr lang="pt-PT" sz="2000" dirty="0" smtClean="0"/>
          </a:p>
          <a:p>
            <a:pPr lvl="0"/>
            <a:r>
              <a:rPr lang="pt-PT" sz="2000" dirty="0" smtClean="0"/>
              <a:t>Os grupos de trabalho desenvolvem um modelo de partilha de informação </a:t>
            </a:r>
          </a:p>
          <a:p>
            <a:pPr lvl="1"/>
            <a:r>
              <a:rPr lang="pt-PT" dirty="0" smtClean="0"/>
              <a:t>Apresentar o modelo em plenária</a:t>
            </a:r>
            <a:r>
              <a:rPr lang="en-US" sz="2000" dirty="0" smtClean="0"/>
              <a:t> </a:t>
            </a:r>
            <a:endParaRPr lang="pt-PT" sz="2000" dirty="0" smtClean="0"/>
          </a:p>
          <a:p>
            <a:pPr lvl="0"/>
            <a:r>
              <a:rPr lang="pt-PT" sz="2000" dirty="0" smtClean="0"/>
              <a:t>Discussões em mesa redonda</a:t>
            </a:r>
          </a:p>
          <a:p>
            <a:pPr lvl="1"/>
            <a:r>
              <a:rPr lang="pt-PT" dirty="0" smtClean="0"/>
              <a:t>Objectivo: Identificar consistências e lacunas no acordo</a:t>
            </a:r>
            <a:endParaRPr dirty="0"/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  <p:sp>
        <p:nvSpPr>
          <p:cNvPr id="421" name="Google Shape;421;p1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  <p:pic>
        <p:nvPicPr>
          <p:cNvPr id="422" name="Google Shape;42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15489" y="2382753"/>
            <a:ext cx="5239851" cy="3023435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18"/>
          <p:cNvSpPr txBox="1"/>
          <p:nvPr/>
        </p:nvSpPr>
        <p:spPr>
          <a:xfrm>
            <a:off x="7456860" y="5406188"/>
            <a:ext cx="367969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PT" dirty="0" smtClean="0"/>
              <a:t>Autoria: </a:t>
            </a:r>
            <a:r>
              <a:rPr lang="en-US" dirty="0" smtClean="0"/>
              <a:t>Rebecca</a:t>
            </a:r>
            <a:r>
              <a:rPr lang="pt-PT" dirty="0" smtClean="0"/>
              <a:t> Merrill, DMGQ do CDC </a:t>
            </a:r>
            <a:endParaRPr lang="pt-P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smtClean="0"/>
              <a:t>Objectivos de aprendizagem</a:t>
            </a:r>
            <a:endParaRPr dirty="0"/>
          </a:p>
        </p:txBody>
      </p:sp>
      <p:sp>
        <p:nvSpPr>
          <p:cNvPr id="267" name="Google Shape;267;p2"/>
          <p:cNvSpPr txBox="1">
            <a:spLocks noGrp="1"/>
          </p:cNvSpPr>
          <p:nvPr>
            <p:ph type="body" idx="1"/>
          </p:nvPr>
        </p:nvSpPr>
        <p:spPr>
          <a:xfrm>
            <a:off x="689734" y="2667669"/>
            <a:ext cx="6080034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Aprender sobre as capacidades de preparação e resposta de fronteira terrestre em termos de saúde pública</a:t>
            </a:r>
          </a:p>
          <a:p>
            <a:pPr lvl="0"/>
            <a:r>
              <a:rPr lang="pt-PT" sz="2000" dirty="0" smtClean="0"/>
              <a:t>Identificar pelo menos 3 ferramentas prioritárias para estabelecer ou melhorar a colaboração transfronteiriça </a:t>
            </a:r>
          </a:p>
          <a:p>
            <a:pPr lvl="0"/>
            <a:r>
              <a:rPr lang="pt-PT" sz="2000" dirty="0" smtClean="0"/>
              <a:t>Partilhar algumas dicas e directrizes para realizar reuniões transfronteiriças eficazes</a:t>
            </a:r>
          </a:p>
          <a:p>
            <a:pPr marL="342900" lvl="0" indent="-355600" algn="l" rtl="0">
              <a:spcBef>
                <a:spcPts val="1000"/>
              </a:spcBef>
              <a:spcAft>
                <a:spcPts val="0"/>
              </a:spcAft>
              <a:buSzPts val="1640"/>
              <a:buNone/>
            </a:pPr>
            <a:endParaRPr sz="2000" dirty="0"/>
          </a:p>
        </p:txBody>
      </p:sp>
      <p:sp>
        <p:nvSpPr>
          <p:cNvPr id="268" name="Google Shape;268;p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  <p:pic>
        <p:nvPicPr>
          <p:cNvPr id="269" name="Google Shape;26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5679" y="2325821"/>
            <a:ext cx="3571385" cy="3618733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"/>
          <p:cNvSpPr txBox="1"/>
          <p:nvPr/>
        </p:nvSpPr>
        <p:spPr>
          <a:xfrm>
            <a:off x="7855678" y="5944554"/>
            <a:ext cx="3571385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Autoria</a:t>
            </a:r>
            <a:r>
              <a:rPr lang="pt-PT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Guia de discussão sobre a capacidade sanitária nas fronteiras do CDC</a:t>
            </a:r>
            <a:endParaRPr lang="pt-P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9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976558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Prosseguir a colaboração transfronteiriça</a:t>
            </a:r>
            <a:endParaRPr dirty="0"/>
          </a:p>
        </p:txBody>
      </p:sp>
      <p:sp>
        <p:nvSpPr>
          <p:cNvPr id="430" name="Google Shape;430;p19"/>
          <p:cNvSpPr txBox="1">
            <a:spLocks noGrp="1"/>
          </p:cNvSpPr>
          <p:nvPr>
            <p:ph type="body" idx="1"/>
          </p:nvPr>
        </p:nvSpPr>
        <p:spPr>
          <a:xfrm>
            <a:off x="257175" y="2371725"/>
            <a:ext cx="11843700" cy="43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lvl="0"/>
            <a:r>
              <a:rPr lang="pt-PT" dirty="0" smtClean="0"/>
              <a:t>O ponto focal nacional de RSI é a estrutura de coordenação de todos os aspectos relativos à segurança sanitária</a:t>
            </a:r>
          </a:p>
          <a:p>
            <a:pPr lvl="0"/>
            <a:r>
              <a:rPr lang="pt-PT" dirty="0" smtClean="0"/>
              <a:t>Comité de gestão nacional, regional e departamental para a luta contra as epidemias é o órgão de coordenação de emergências de saúde pública  </a:t>
            </a:r>
          </a:p>
          <a:p>
            <a:pPr lvl="0"/>
            <a:r>
              <a:rPr lang="pt-PT" dirty="0" smtClean="0"/>
              <a:t>Instituição Nacional de Coordenação (INSP, DLM…)  é o órgão nacional de preparação e gestão de epidemias</a:t>
            </a:r>
          </a:p>
          <a:p>
            <a:pPr lvl="0"/>
            <a:r>
              <a:rPr lang="pt-PT" dirty="0" smtClean="0"/>
              <a:t>Centro de Operações de Emergência</a:t>
            </a:r>
          </a:p>
          <a:p>
            <a:pPr lvl="0"/>
            <a:r>
              <a:rPr lang="pt-PT" dirty="0" smtClean="0"/>
              <a:t>Equipas de intervenção rápida nacionais e regionais</a:t>
            </a:r>
          </a:p>
          <a:p>
            <a:pPr lvl="0"/>
            <a:r>
              <a:rPr lang="pt-PT" dirty="0" smtClean="0"/>
              <a:t>Ponto focal nacional ou coordenador da gestão de ponto de entrada</a:t>
            </a:r>
          </a:p>
          <a:p>
            <a:pPr lvl="0"/>
            <a:r>
              <a:rPr lang="pt-PT" dirty="0" smtClean="0"/>
              <a:t>Verificar a conformidade com as recomendações para a implementação a Saúde Única</a:t>
            </a:r>
          </a:p>
          <a:p>
            <a:pPr lvl="0"/>
            <a:r>
              <a:rPr lang="pt-PT" dirty="0" smtClean="0"/>
              <a:t>Estabelecimento de um plano nacional ou regional de contingência ou resposta que aborde a gestão dos pontos de entrada </a:t>
            </a:r>
          </a:p>
          <a:p>
            <a:pPr marL="342900" lvl="0" indent="-258318" algn="l" rtl="0">
              <a:spcBef>
                <a:spcPts val="1800"/>
              </a:spcBef>
              <a:spcAft>
                <a:spcPts val="0"/>
              </a:spcAft>
              <a:buSzPct val="79999"/>
              <a:buNone/>
            </a:pPr>
            <a:endParaRPr dirty="0">
              <a:solidFill>
                <a:srgbClr val="FF0000"/>
              </a:solidFill>
            </a:endParaRPr>
          </a:p>
        </p:txBody>
      </p:sp>
      <p:sp>
        <p:nvSpPr>
          <p:cNvPr id="431" name="Google Shape;431;p1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0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9477551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Actividade: Partilhe as suas experiências</a:t>
            </a:r>
            <a:r>
              <a:rPr lang="en-US" dirty="0" smtClean="0"/>
              <a:t>!</a:t>
            </a:r>
            <a:endParaRPr dirty="0"/>
          </a:p>
        </p:txBody>
      </p:sp>
      <p:sp>
        <p:nvSpPr>
          <p:cNvPr id="438" name="Google Shape;438;p20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291974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dirty="0" smtClean="0"/>
              <a:t>Desafios</a:t>
            </a:r>
          </a:p>
          <a:p>
            <a:pPr lvl="0"/>
            <a:r>
              <a:rPr lang="pt-PT" dirty="0" smtClean="0"/>
              <a:t>Lições aprendidas</a:t>
            </a:r>
          </a:p>
          <a:p>
            <a:pPr lvl="0"/>
            <a:r>
              <a:rPr lang="pt-PT" dirty="0" smtClean="0"/>
              <a:t>Boas práticas </a:t>
            </a:r>
            <a:endParaRPr lang="pt-PT" dirty="0"/>
          </a:p>
        </p:txBody>
      </p:sp>
      <p:sp>
        <p:nvSpPr>
          <p:cNvPr id="439" name="Google Shape;439;p2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  <p:pic>
        <p:nvPicPr>
          <p:cNvPr id="440" name="Google Shape;440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66358" y="2366544"/>
            <a:ext cx="3947115" cy="3890211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20"/>
          <p:cNvSpPr txBox="1"/>
          <p:nvPr/>
        </p:nvSpPr>
        <p:spPr>
          <a:xfrm>
            <a:off x="8328248" y="6237312"/>
            <a:ext cx="3285098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3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Autoria: Guia de discussão sobre a capacidade sanitária nas fronteiras do CDC</a:t>
            </a:r>
            <a:endParaRPr lang="pt-PT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1d2b30dc8_0_0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500" cy="70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pt-PT" dirty="0" smtClean="0"/>
              <a:t>Capacidades de preparação e resposta da saúde pública em fronteiras terrestres</a:t>
            </a:r>
            <a:endParaRPr dirty="0"/>
          </a:p>
        </p:txBody>
      </p:sp>
      <p:sp>
        <p:nvSpPr>
          <p:cNvPr id="277" name="Google Shape;277;ge1d2b30dc8_0_0"/>
          <p:cNvSpPr txBox="1">
            <a:spLocks noGrp="1"/>
          </p:cNvSpPr>
          <p:nvPr>
            <p:ph type="body" idx="1"/>
          </p:nvPr>
        </p:nvSpPr>
        <p:spPr>
          <a:xfrm>
            <a:off x="1207500" y="2567350"/>
            <a:ext cx="9777000" cy="3476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pt-PT" sz="2000" dirty="0" smtClean="0"/>
              <a:t>As fronteiras terrestres têm contextos diversos, disponibilidade de recursos e riscos de saúde pública variados em comparação com outros PDE. A preparação destes PDE pode ser realizada através de...</a:t>
            </a:r>
          </a:p>
          <a:p>
            <a:pPr lvl="0"/>
            <a:r>
              <a:rPr lang="pt-PT" sz="2000" dirty="0" smtClean="0"/>
              <a:t>Identificação de fronteiras terrestres e comunidades prioritárias</a:t>
            </a:r>
          </a:p>
          <a:p>
            <a:pPr lvl="1"/>
            <a:r>
              <a:rPr lang="pt-PT" dirty="0" smtClean="0"/>
              <a:t>utilização do mapa para visualizar informações relevantes </a:t>
            </a:r>
          </a:p>
          <a:p>
            <a:pPr lvl="1"/>
            <a:r>
              <a:rPr lang="pt-PT" dirty="0" smtClean="0"/>
              <a:t>validação da informação no mapa </a:t>
            </a:r>
          </a:p>
          <a:p>
            <a:pPr lvl="1"/>
            <a:r>
              <a:rPr lang="pt-PT" dirty="0" smtClean="0"/>
              <a:t>selecção de fronteira terrestre </a:t>
            </a:r>
          </a:p>
          <a:p>
            <a:pPr lvl="0"/>
            <a:r>
              <a:rPr lang="pt-PT" sz="2000" dirty="0" smtClean="0"/>
              <a:t>Intensificação de medidas de preparação e controlo nesses locais</a:t>
            </a:r>
          </a:p>
          <a:p>
            <a:pPr lvl="0"/>
            <a:r>
              <a:rPr lang="pt-PT" sz="2000" dirty="0" smtClean="0"/>
              <a:t>Desenvolvimento de um plano para implementar e sustentar as capacidades </a:t>
            </a:r>
            <a:endParaRPr lang="pt-PT" sz="2000" dirty="0"/>
          </a:p>
        </p:txBody>
      </p:sp>
      <p:sp>
        <p:nvSpPr>
          <p:cNvPr id="278" name="Google Shape;278;ge1d2b30dc8_0_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200" cy="767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"/>
          <p:cNvSpPr txBox="1">
            <a:spLocks noGrp="1"/>
          </p:cNvSpPr>
          <p:nvPr>
            <p:ph type="title"/>
          </p:nvPr>
        </p:nvSpPr>
        <p:spPr>
          <a:xfrm>
            <a:off x="664065" y="848540"/>
            <a:ext cx="9384710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sz="3200" dirty="0" smtClean="0"/>
              <a:t>Como avaliar as capacidades de fronteiras terrestres: O Guia de Discussão sobre a Capacidade Sanitária nas Fronteiras </a:t>
            </a:r>
            <a:endParaRPr lang="pt-PT" sz="3200" dirty="0"/>
          </a:p>
        </p:txBody>
      </p:sp>
      <p:sp>
        <p:nvSpPr>
          <p:cNvPr id="285" name="Google Shape;285;p3"/>
          <p:cNvSpPr txBox="1">
            <a:spLocks noGrp="1"/>
          </p:cNvSpPr>
          <p:nvPr>
            <p:ph type="body" idx="1"/>
          </p:nvPr>
        </p:nvSpPr>
        <p:spPr>
          <a:xfrm>
            <a:off x="731443" y="2608447"/>
            <a:ext cx="6680009" cy="3728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Recolhe informação sobre a capacidade dos sistemas de saúde pública nas fronteiras terrestres e nas regiões fronteiriças</a:t>
            </a:r>
          </a:p>
          <a:p>
            <a:pPr lvl="0">
              <a:buNone/>
            </a:pPr>
            <a:endParaRPr lang="pt-PT" sz="2000" dirty="0" smtClean="0"/>
          </a:p>
          <a:p>
            <a:pPr lvl="0"/>
            <a:r>
              <a:rPr lang="pt-PT" sz="2000" dirty="0" smtClean="0"/>
              <a:t>Pode ser utilizado durante uma resposta a um surto </a:t>
            </a: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  <p:sp>
        <p:nvSpPr>
          <p:cNvPr id="286" name="Google Shape;286;p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  <p:pic>
        <p:nvPicPr>
          <p:cNvPr id="287" name="Google Shape;287;p3"/>
          <p:cNvPicPr preferRelativeResize="0"/>
          <p:nvPr/>
        </p:nvPicPr>
        <p:blipFill rotWithShape="1">
          <a:blip r:embed="rId3">
            <a:alphaModFix/>
          </a:blip>
          <a:srcRect l="894"/>
          <a:stretch/>
        </p:blipFill>
        <p:spPr>
          <a:xfrm>
            <a:off x="8680579" y="2462589"/>
            <a:ext cx="2736392" cy="3557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"/>
          <p:cNvSpPr txBox="1">
            <a:spLocks noGrp="1"/>
          </p:cNvSpPr>
          <p:nvPr>
            <p:ph type="title"/>
          </p:nvPr>
        </p:nvSpPr>
        <p:spPr>
          <a:xfrm>
            <a:off x="839416" y="980728"/>
            <a:ext cx="9837591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Finalidade da colaboração transfronteiriça a nível local </a:t>
            </a:r>
            <a:endParaRPr lang="pt-PT" dirty="0"/>
          </a:p>
        </p:txBody>
      </p:sp>
      <p:sp>
        <p:nvSpPr>
          <p:cNvPr id="294" name="Google Shape;294;p4"/>
          <p:cNvSpPr txBox="1">
            <a:spLocks noGrp="1"/>
          </p:cNvSpPr>
          <p:nvPr>
            <p:ph type="body" idx="1"/>
          </p:nvPr>
        </p:nvSpPr>
        <p:spPr>
          <a:xfrm>
            <a:off x="385010" y="2326106"/>
            <a:ext cx="6866021" cy="4347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lvl="0"/>
            <a:r>
              <a:rPr lang="pt-PT" sz="2000" dirty="0" smtClean="0"/>
              <a:t>Melhorar os procedimentos de partilha de informação sobre saúde pública e reforçar as abordagens para actividades coordenadas de preparação e resposta ao longo de uma fronteira administrativa</a:t>
            </a:r>
          </a:p>
          <a:p>
            <a:pPr lvl="0"/>
            <a:r>
              <a:rPr lang="pt-PT" sz="2000" dirty="0" smtClean="0"/>
              <a:t>Desenvolver relações com homólogos transfronteiriços</a:t>
            </a:r>
          </a:p>
          <a:p>
            <a:pPr lvl="0"/>
            <a:r>
              <a:rPr lang="pt-PT" sz="2000" dirty="0" smtClean="0"/>
              <a:t>Desenvolver planos de preparação colaborativos e procedimentos operacionais normalizados (PON) que reflictam vigilância transfronteiriça, comunicação e procedimentos de coordenação</a:t>
            </a:r>
          </a:p>
          <a:p>
            <a:r>
              <a:rPr lang="pt-PT" sz="2000" dirty="0" smtClean="0"/>
              <a:t>Com base em discussões e orientações transfronteiriças a nível nacional</a:t>
            </a:r>
            <a:endParaRPr sz="1900" dirty="0"/>
          </a:p>
        </p:txBody>
      </p:sp>
      <p:sp>
        <p:nvSpPr>
          <p:cNvPr id="295" name="Google Shape;295;p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  <p:pic>
        <p:nvPicPr>
          <p:cNvPr id="296" name="Google Shape;29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91663" y="2655302"/>
            <a:ext cx="4434750" cy="2494547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"/>
          <p:cNvSpPr txBox="1"/>
          <p:nvPr/>
        </p:nvSpPr>
        <p:spPr>
          <a:xfrm>
            <a:off x="7686560" y="5149849"/>
            <a:ext cx="404495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Autoria:</a:t>
            </a:r>
            <a:r>
              <a:rPr lang="en-US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400" b="0" i="1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Pro-Health International</a:t>
            </a:r>
            <a:endParaRPr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"/>
          <p:cNvSpPr txBox="1">
            <a:spLocks noGrp="1"/>
          </p:cNvSpPr>
          <p:nvPr>
            <p:ph type="title"/>
          </p:nvPr>
        </p:nvSpPr>
        <p:spPr>
          <a:xfrm>
            <a:off x="742951" y="585788"/>
            <a:ext cx="10915650" cy="1094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pt-PT" b="1" dirty="0" smtClean="0"/>
              <a:t>Actividades nas fronteiras terrestres</a:t>
            </a:r>
            <a:endParaRPr lang="pt-PT" dirty="0"/>
          </a:p>
        </p:txBody>
      </p:sp>
      <p:sp>
        <p:nvSpPr>
          <p:cNvPr id="303" name="Google Shape;303;p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pic>
        <p:nvPicPr>
          <p:cNvPr id="304" name="Google Shape;304;p5" descr="Don't panic, support DR Congo in fight against deadly Ebola virus, UN  health agency urges | | UN New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39125" y="2560625"/>
            <a:ext cx="5822700" cy="341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5"/>
          <p:cNvSpPr txBox="1"/>
          <p:nvPr/>
        </p:nvSpPr>
        <p:spPr>
          <a:xfrm>
            <a:off x="767408" y="2492896"/>
            <a:ext cx="5173500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pt-PT" sz="2000" dirty="0" smtClean="0"/>
              <a:t>Os controlos sanitários podem ser realizados na fronteira para identificar potenciais passageiros doentes. O país pode estabelecer um ponto de controlo sanitário através de:</a:t>
            </a: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6" name="Google Shape;306;p5"/>
          <p:cNvSpPr txBox="1"/>
          <p:nvPr/>
        </p:nvSpPr>
        <p:spPr>
          <a:xfrm>
            <a:off x="-831650" y="940100"/>
            <a:ext cx="45438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7" name="Google Shape;307;p5"/>
          <p:cNvSpPr txBox="1"/>
          <p:nvPr/>
        </p:nvSpPr>
        <p:spPr>
          <a:xfrm>
            <a:off x="771375" y="4134075"/>
            <a:ext cx="5158500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</a:pPr>
            <a:r>
              <a:rPr lang="pt-PT" sz="1800" dirty="0" smtClean="0">
                <a:solidFill>
                  <a:schemeClr val="tx2">
                    <a:lumMod val="25000"/>
                  </a:schemeClr>
                </a:solidFill>
              </a:rPr>
              <a:t>Identificação de melhor local para estabelecer o posto </a:t>
            </a:r>
          </a:p>
          <a:p>
            <a:pPr lvl="0"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</a:pPr>
            <a:r>
              <a:rPr lang="pt-PT" sz="1800" dirty="0" smtClean="0">
                <a:solidFill>
                  <a:schemeClr val="tx2">
                    <a:lumMod val="25000"/>
                  </a:schemeClr>
                </a:solidFill>
              </a:rPr>
              <a:t>Garantia da disponibilidade de agentes de despistagem formados </a:t>
            </a:r>
          </a:p>
          <a:p>
            <a:pPr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</a:pPr>
            <a:r>
              <a:rPr lang="pt-PT" sz="1800" dirty="0" smtClean="0">
                <a:solidFill>
                  <a:schemeClr val="tx2">
                    <a:lumMod val="25000"/>
                  </a:schemeClr>
                </a:solidFill>
              </a:rPr>
              <a:t>Garantia de disponibilidade de materiais necessários (termómetro, EPI) </a:t>
            </a:r>
            <a:endParaRPr dirty="0">
              <a:solidFill>
                <a:schemeClr val="tx2">
                  <a:lumMod val="2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9846422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sz="3200" b="1" dirty="0" smtClean="0"/>
              <a:t>Considerações binacionais e regionais para partilha de informação</a:t>
            </a:r>
            <a:endParaRPr lang="pt-PT" sz="3200" dirty="0"/>
          </a:p>
        </p:txBody>
      </p:sp>
      <p:sp>
        <p:nvSpPr>
          <p:cNvPr id="314" name="Google Shape;314;p6"/>
          <p:cNvSpPr txBox="1">
            <a:spLocks noGrp="1"/>
          </p:cNvSpPr>
          <p:nvPr>
            <p:ph type="body" idx="1"/>
          </p:nvPr>
        </p:nvSpPr>
        <p:spPr>
          <a:xfrm>
            <a:off x="242888" y="2314575"/>
            <a:ext cx="11129961" cy="4429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lvl="0"/>
            <a:r>
              <a:rPr lang="en-US" dirty="0"/>
              <a:t>1. </a:t>
            </a:r>
            <a:r>
              <a:rPr lang="pt-PT" dirty="0" smtClean="0"/>
              <a:t>Existem pontos focais transfronteiriços designados a nível nacional e distrital?</a:t>
            </a:r>
          </a:p>
          <a:p>
            <a:pPr lvl="0"/>
            <a:r>
              <a:rPr lang="en-US" dirty="0" smtClean="0"/>
              <a:t>2. </a:t>
            </a:r>
            <a:r>
              <a:rPr lang="pt-PT" dirty="0" smtClean="0"/>
              <a:t>Qual é o sistema de notificação para alertar os países vizinhos ou um sistema binacional ou multinacional de vigilância de doenças sobre novos casos de doenças notificáveis e prioritárias? Pedimos que descrevam os planos de comunicação aos níveis distritais e nacionais. </a:t>
            </a:r>
          </a:p>
          <a:p>
            <a:r>
              <a:rPr lang="en-US" dirty="0" smtClean="0"/>
              <a:t>3. </a:t>
            </a:r>
            <a:r>
              <a:rPr lang="pt-PT" dirty="0" smtClean="0"/>
              <a:t>As definições de casos padrão de doenças notificáveis e prioritárias foram partilhadas com os países vizinhos? Caso afirmativo, pergunte se pode ter uma cópia ou se pode tirar uma fotografia do documento</a:t>
            </a:r>
            <a:r>
              <a:rPr lang="en-US" dirty="0" smtClean="0"/>
              <a:t>. </a:t>
            </a:r>
            <a:endParaRPr dirty="0"/>
          </a:p>
          <a:p>
            <a:pPr marL="742950" lvl="1" indent="-285750">
              <a:buSzPct val="80000"/>
            </a:pPr>
            <a:r>
              <a:rPr lang="en-US" dirty="0"/>
              <a:t>3.1. </a:t>
            </a:r>
            <a:r>
              <a:rPr lang="pt-PT" dirty="0" smtClean="0"/>
              <a:t>Os países vizinhos partilharam com (inserir nome do país) as suas definições de casos padrão para as suas doenças notificáveis e prioritárias</a:t>
            </a:r>
            <a:r>
              <a:rPr lang="en-US" dirty="0" smtClean="0"/>
              <a:t>? </a:t>
            </a:r>
            <a:endParaRPr dirty="0"/>
          </a:p>
          <a:p>
            <a:pPr marL="342900" lvl="0" indent="-342900">
              <a:buSzPct val="79999"/>
            </a:pPr>
            <a:r>
              <a:rPr lang="en-US" dirty="0"/>
              <a:t>4. </a:t>
            </a:r>
            <a:r>
              <a:rPr lang="pt-PT" dirty="0" smtClean="0"/>
              <a:t>(Inserir nome do país) tem acordos actuais com países vizinhos a nível regional, nacional, ou distrital para facilitar a comunicação transfronteiriça para o seguinte: Quando disponível, peça mais informações sobre com que países, a que nível administrativo, data de assinatura, e pergunte se pode ter uma cópia ou se não há problema em tirar uma foto do documento. </a:t>
            </a:r>
            <a:r>
              <a:rPr lang="en-US" dirty="0" smtClean="0"/>
              <a:t> </a:t>
            </a:r>
            <a:endParaRPr dirty="0"/>
          </a:p>
          <a:p>
            <a:pPr lvl="1"/>
            <a:r>
              <a:rPr lang="en-US" dirty="0"/>
              <a:t>4.1</a:t>
            </a:r>
            <a:r>
              <a:rPr lang="en-US" dirty="0" smtClean="0"/>
              <a:t>.</a:t>
            </a:r>
            <a:r>
              <a:rPr lang="pt-PT" dirty="0" smtClean="0"/>
              <a:t> Partilha de informação </a:t>
            </a:r>
            <a:endParaRPr lang="pt-PT" sz="1000" dirty="0" smtClean="0"/>
          </a:p>
          <a:p>
            <a:pPr lvl="1"/>
            <a:r>
              <a:rPr lang="pt-PT" dirty="0" smtClean="0"/>
              <a:t>4.2. Análise laboratorial de amostras e partilha de suprimentos </a:t>
            </a:r>
            <a:endParaRPr lang="pt-PT" sz="1000" dirty="0" smtClean="0"/>
          </a:p>
          <a:p>
            <a:pPr lvl="1"/>
            <a:r>
              <a:rPr lang="pt-PT" dirty="0" smtClean="0"/>
              <a:t>4.3. Gestão de casos incluindo o acesso ao transporte transfronteiriço de casos para alcançar instalações de saúde mais próximas ou melhor equipadas. </a:t>
            </a:r>
            <a:endParaRPr lang="pt-PT" sz="1000" dirty="0" smtClean="0"/>
          </a:p>
          <a:p>
            <a:pPr lvl="1"/>
            <a:r>
              <a:rPr lang="pt-PT" dirty="0" smtClean="0"/>
              <a:t>4.4. Rastreio de contacto</a:t>
            </a:r>
            <a:r>
              <a:rPr lang="en-US" dirty="0" smtClean="0"/>
              <a:t> </a:t>
            </a:r>
            <a:endParaRPr dirty="0"/>
          </a:p>
          <a:p>
            <a:pPr lvl="0"/>
            <a:r>
              <a:rPr lang="en-US" dirty="0" smtClean="0"/>
              <a:t>5. </a:t>
            </a:r>
            <a:r>
              <a:rPr lang="pt-PT" dirty="0" smtClean="0"/>
              <a:t>Queira descrever que agências e partes interessadas técnicas ajudam a facilitar a coordenação transfronteiriça e a partilha de informação, por exemplo, reuniões, formações </a:t>
            </a:r>
          </a:p>
          <a:p>
            <a:r>
              <a:rPr lang="en-US" dirty="0" smtClean="0"/>
              <a:t>6. </a:t>
            </a:r>
            <a:r>
              <a:rPr lang="pt-PT" dirty="0" smtClean="0"/>
              <a:t>Queira descrever que agências e partes interessadas técnicas ajudam a facilitar os esforços epidemiológicos conjuntos</a:t>
            </a:r>
            <a:r>
              <a:rPr lang="en-US" dirty="0" smtClean="0"/>
              <a:t>.</a:t>
            </a:r>
            <a:endParaRPr dirty="0"/>
          </a:p>
        </p:txBody>
      </p:sp>
      <p:sp>
        <p:nvSpPr>
          <p:cNvPr id="315" name="Google Shape;315;p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7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Estabelecer e manter a colaboração: Definindo as expectativas</a:t>
            </a:r>
            <a:endParaRPr lang="pt-PT" dirty="0"/>
          </a:p>
        </p:txBody>
      </p:sp>
      <p:sp>
        <p:nvSpPr>
          <p:cNvPr id="322" name="Google Shape;322;p7"/>
          <p:cNvSpPr txBox="1">
            <a:spLocks noGrp="1"/>
          </p:cNvSpPr>
          <p:nvPr>
            <p:ph type="body" idx="1"/>
          </p:nvPr>
        </p:nvSpPr>
        <p:spPr>
          <a:xfrm>
            <a:off x="866196" y="2454333"/>
            <a:ext cx="10940793" cy="1556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lvl="0"/>
            <a:r>
              <a:rPr lang="pt-PT" dirty="0" smtClean="0"/>
              <a:t>Quem deve contactar?</a:t>
            </a:r>
          </a:p>
          <a:p>
            <a:pPr lvl="0"/>
            <a:r>
              <a:rPr lang="pt-PT" dirty="0" smtClean="0"/>
              <a:t>Quando é que o deve contactar?</a:t>
            </a:r>
          </a:p>
          <a:p>
            <a:pPr lvl="0"/>
            <a:r>
              <a:rPr lang="pt-PT" dirty="0" smtClean="0"/>
              <a:t>Que informações partilharia?</a:t>
            </a:r>
          </a:p>
          <a:p>
            <a:r>
              <a:rPr lang="pt-PT" dirty="0" smtClean="0"/>
              <a:t>Como é que mantém a colaboração durante uma emergência sanitária transfronteiriça</a:t>
            </a:r>
            <a:r>
              <a:rPr lang="en-US" dirty="0" smtClean="0"/>
              <a:t>?</a:t>
            </a:r>
            <a:endParaRPr dirty="0"/>
          </a:p>
        </p:txBody>
      </p:sp>
      <p:sp>
        <p:nvSpPr>
          <p:cNvPr id="323" name="Google Shape;323;p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  <p:pic>
        <p:nvPicPr>
          <p:cNvPr id="324" name="Google Shape;32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6789" y="4241699"/>
            <a:ext cx="7979577" cy="197446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7"/>
          <p:cNvSpPr txBox="1"/>
          <p:nvPr/>
        </p:nvSpPr>
        <p:spPr>
          <a:xfrm>
            <a:off x="1936789" y="6216168"/>
            <a:ext cx="797957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Autoria: Guia de discussão sobre a capacidade sanitária nas fronteiras do CDC</a:t>
            </a:r>
            <a:endParaRPr lang="pt-P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8"/>
          <p:cNvSpPr txBox="1">
            <a:spLocks noGrp="1"/>
          </p:cNvSpPr>
          <p:nvPr>
            <p:ph type="title"/>
          </p:nvPr>
        </p:nvSpPr>
        <p:spPr>
          <a:xfrm>
            <a:off x="623392" y="980728"/>
            <a:ext cx="10225136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Ferramentas prioritárias para a colaboração transfronteiriça</a:t>
            </a:r>
            <a:endParaRPr dirty="0"/>
          </a:p>
        </p:txBody>
      </p:sp>
      <p:sp>
        <p:nvSpPr>
          <p:cNvPr id="332" name="Google Shape;332;p8"/>
          <p:cNvSpPr txBox="1">
            <a:spLocks noGrp="1"/>
          </p:cNvSpPr>
          <p:nvPr>
            <p:ph type="body" idx="1"/>
          </p:nvPr>
        </p:nvSpPr>
        <p:spPr>
          <a:xfrm>
            <a:off x="6000459" y="2620468"/>
            <a:ext cx="549508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Dados de contacto actualizados</a:t>
            </a:r>
          </a:p>
          <a:p>
            <a:pPr lvl="0"/>
            <a:r>
              <a:rPr lang="pt-PT" sz="2000" dirty="0" smtClean="0"/>
              <a:t>Tabela de doenças prioritárias de notificação transfronteiriça em tempo real</a:t>
            </a:r>
          </a:p>
          <a:p>
            <a:pPr lvl="0"/>
            <a:r>
              <a:rPr lang="pt-PT" sz="2000" dirty="0" smtClean="0"/>
              <a:t>Tabela de requisitos mínimos de comunicação para uma notificação transfronteiriça de uma doença transmissível</a:t>
            </a:r>
            <a:endParaRPr lang="pt-PT" sz="2000" dirty="0"/>
          </a:p>
        </p:txBody>
      </p:sp>
      <p:sp>
        <p:nvSpPr>
          <p:cNvPr id="333" name="Google Shape;333;p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  <p:pic>
        <p:nvPicPr>
          <p:cNvPr id="334" name="Google Shape;33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184" y="2470485"/>
            <a:ext cx="4558552" cy="3304673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8"/>
          <p:cNvSpPr txBox="1"/>
          <p:nvPr/>
        </p:nvSpPr>
        <p:spPr>
          <a:xfrm>
            <a:off x="1441907" y="5775158"/>
            <a:ext cx="3357106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Autoria: Guia de discussão sobre a capacidade sanitária nas fronteiras do CDC</a:t>
            </a:r>
            <a:endParaRPr lang="pt-P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on Boardroom">
  <a:themeElements>
    <a:clrScheme name="Ion Boardroom">
      <a:dk1>
        <a:srgbClr val="000000"/>
      </a:dk1>
      <a:lt1>
        <a:srgbClr val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3821</TotalTime>
  <Words>2212</Words>
  <Application>Microsoft Office PowerPoint</Application>
  <PresentationFormat>Personalizados</PresentationFormat>
  <Paragraphs>200</Paragraphs>
  <Slides>21</Slides>
  <Notes>21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7" baseType="lpstr">
      <vt:lpstr>Arial</vt:lpstr>
      <vt:lpstr>Century Gothic</vt:lpstr>
      <vt:lpstr>Noto Sans Symbols</vt:lpstr>
      <vt:lpstr>Calibri</vt:lpstr>
      <vt:lpstr>Wingdings</vt:lpstr>
      <vt:lpstr>Ion Boardroom</vt:lpstr>
      <vt:lpstr>Considerações para fronteiras terrestres</vt:lpstr>
      <vt:lpstr>Objectivos de aprendizagem</vt:lpstr>
      <vt:lpstr>Capacidades de preparação e resposta da saúde pública em fronteiras terrestres</vt:lpstr>
      <vt:lpstr>Como avaliar as capacidades de fronteiras terrestres: O Guia de Discussão sobre a Capacidade Sanitária nas Fronteiras </vt:lpstr>
      <vt:lpstr>Finalidade da colaboração transfronteiriça a nível local </vt:lpstr>
      <vt:lpstr>Actividades nas fronteiras terrestres</vt:lpstr>
      <vt:lpstr>Considerações binacionais e regionais para partilha de informação</vt:lpstr>
      <vt:lpstr>Estabelecer e manter a colaboração: Definindo as expectativas</vt:lpstr>
      <vt:lpstr>Ferramentas prioritárias para a colaboração transfronteiriça</vt:lpstr>
      <vt:lpstr>Ferramentas prioritárias para colaboração transfronteiriça (continuação)</vt:lpstr>
      <vt:lpstr>Doenças/eventos prioritários de notificação transfronteiriça em tempo real</vt:lpstr>
      <vt:lpstr>Requisitos mínimos de comunicação para uma notificação transfronteiriça de uma doença transmissível</vt:lpstr>
      <vt:lpstr>Esquema de decisão para determinar quando iniciar a comunicação transfronteiriça de um evento de saúde pública</vt:lpstr>
      <vt:lpstr>Esquema de decisão para determinar como responder à comunicação transfronteiriça de um evento de saúde pública</vt:lpstr>
      <vt:lpstr>Estrutura de comunicação para a notificação de um evento transfronteiriço</vt:lpstr>
      <vt:lpstr>Organização de reuniões transfronteiriças</vt:lpstr>
      <vt:lpstr>Objectivos da reunião transfronteiriça</vt:lpstr>
      <vt:lpstr>Reunião transfronteiriça: exemplo de agenda</vt:lpstr>
      <vt:lpstr>Reunião transfronteiriça: exemplo de agenda (continuação)</vt:lpstr>
      <vt:lpstr>Prosseguir a colaboração transfronteiriça</vt:lpstr>
      <vt:lpstr>Actividade: Partilhe as suas experiências!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for Ground Crossings</dc:title>
  <dc:creator>Rogers, Kimberly B. (CDC/OID/NCEZID)</dc:creator>
  <cp:lastModifiedBy>Hewlett-Packard Company</cp:lastModifiedBy>
  <cp:revision>5</cp:revision>
  <dcterms:created xsi:type="dcterms:W3CDTF">2018-05-15T08:59:29Z</dcterms:created>
  <dcterms:modified xsi:type="dcterms:W3CDTF">2021-08-30T08:37:52Z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2021-04-26T21:09:44Z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8008ad8b-3c80-4a5f-bbe1-83191977c502</vt:lpwstr>
  </property>
  <property fmtid="{D5CDD505-2E9C-101B-9397-08002B2CF9AE}" pid="8" name="MSIP_Label_7b94a7b8-f06c-4dfe-bdcc-9b548fd58c31_ContentBits">
    <vt:lpwstr>0</vt:lpwstr>
  </property>
</Properties>
</file>