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74" r:id="rId4"/>
  </p:sldMasterIdLst>
  <p:notesMasterIdLst>
    <p:notesMasterId r:id="rId25"/>
  </p:notesMasterIdLst>
  <p:sldIdLst>
    <p:sldId id="256" r:id="rId5"/>
    <p:sldId id="258" r:id="rId6"/>
    <p:sldId id="257" r:id="rId7"/>
    <p:sldId id="264" r:id="rId8"/>
    <p:sldId id="269" r:id="rId9"/>
    <p:sldId id="259" r:id="rId10"/>
    <p:sldId id="260" r:id="rId11"/>
    <p:sldId id="261" r:id="rId12"/>
    <p:sldId id="263" r:id="rId13"/>
    <p:sldId id="262" r:id="rId14"/>
    <p:sldId id="265" r:id="rId15"/>
    <p:sldId id="267" r:id="rId16"/>
    <p:sldId id="268" r:id="rId17"/>
    <p:sldId id="270" r:id="rId18"/>
    <p:sldId id="273" r:id="rId19"/>
    <p:sldId id="274" r:id="rId20"/>
    <p:sldId id="266" r:id="rId21"/>
    <p:sldId id="275" r:id="rId22"/>
    <p:sldId id="271" r:id="rId23"/>
    <p:sldId id="272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ogers, Kimberly B. (CDC/OID/NCEZID)" initials="RKB(" lastIdx="2" clrIdx="0">
    <p:extLst>
      <p:ext uri="{19B8F6BF-5375-455C-9EA6-DF929625EA0E}">
        <p15:presenceInfo xmlns:p15="http://schemas.microsoft.com/office/powerpoint/2012/main" xmlns="" userId="S-1-5-21-1207783550-2075000910-922709458-228301" providerId="AD"/>
      </p:ext>
    </p:extLst>
  </p:cmAuthor>
  <p:cmAuthor id="2" name="Marano, Nina (CDC/DDID/NCEZID/DGMQ)" initials="MN(" lastIdx="1" clrIdx="1">
    <p:extLst>
      <p:ext uri="{19B8F6BF-5375-455C-9EA6-DF929625EA0E}">
        <p15:presenceInfo xmlns:p15="http://schemas.microsoft.com/office/powerpoint/2012/main" xmlns="" userId="S-1-5-21-1207783550-2075000910-922709458-191257" providerId="AD"/>
      </p:ext>
    </p:extLst>
  </p:cmAuthor>
  <p:cmAuthor id="3" name="Cohen, Nicole (Nicky) (CDC/OID/NCEZID)" initials="NC" lastIdx="16" clrIdx="2">
    <p:extLst>
      <p:ext uri="{19B8F6BF-5375-455C-9EA6-DF929625EA0E}">
        <p15:presenceInfo xmlns:p15="http://schemas.microsoft.com/office/powerpoint/2012/main" xmlns="" userId="Cohen, Nicole (Nicky) (CDC/OID/NCEZID)" providerId="None"/>
      </p:ext>
    </p:extLst>
  </p:cmAuthor>
  <p:cmAuthor id="4" name="Bender, Cristel (CDC/DDID/NCEZID/DGMQ)" initials="BC(" lastIdx="3" clrIdx="3">
    <p:extLst>
      <p:ext uri="{19B8F6BF-5375-455C-9EA6-DF929625EA0E}">
        <p15:presenceInfo xmlns:p15="http://schemas.microsoft.com/office/powerpoint/2012/main" xmlns="" userId="S::prp7@cdc.gov::446a2aca-766d-40de-a68f-3a44d1e6443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1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29" autoAdjust="0"/>
    <p:restoredTop sz="72157" autoAdjust="0"/>
  </p:normalViewPr>
  <p:slideViewPr>
    <p:cSldViewPr snapToGrid="0">
      <p:cViewPr varScale="1">
        <p:scale>
          <a:sx n="84" d="100"/>
          <a:sy n="84" d="100"/>
        </p:scale>
        <p:origin x="-1548" y="-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1CF8EC-7365-4263-9DAF-D16B38E5522B}" type="datetimeFigureOut">
              <a:rPr lang="en-US" smtClean="0"/>
              <a:pPr/>
              <a:t>8/30/2021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2B78C0-3020-4A62-8BB6-53E6219B4317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072638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Agora vamos discutir os passos detalhados na realização de uma avaliação de risco do passageiro doente, mas vamos dividir a aula em duas partes. Esta primeira parte discutirá como se preparar para uma avaliação de risco de passageiro doente e as medidas iniciais que deverá adoptar.</a:t>
            </a:r>
            <a:endParaRPr lang="pt-PT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669882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Agora passemos a um exemplo de artigos num saco de sobrevivência. O saco de sobrevivência aqui representado neste slide é um exemplo do CDC, mas os sacos de sobrevivência podem ser qualquer saco que se queira que sejam.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seguir temos um formulário de avaliação de risco - é um formulário que apresenta alguns comentários ou perguntas a fazer e um espaço para responder. Vamos rever isto detalhadamente muito em breve.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seguir, precisamos de utensílios de escrita para os formulários de avaliação de risco - caneta ou lápis.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Precisamos do mais básico dos EPI, luvas, e algo que possamos utilizar rapidamente.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Em algumas situações pode precisar de bata ou avental. Embora este PPE seja mais avançado, se efectuar avaliações de risco secundárias em áreas diferentes e precisar de acesso rápido a uma bata, pode estar no saco.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Também precisa de uma máscara facial - uma máscara cirúrgica ou um respirador. Utilize um respirador apenas se tiver feito o teste de ajuste. Pode até ser necessário nestas avaliações primárias, por isso, é importante que isto seja colocado no saco.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Alguns sacos de sobrevivência como este incluem óculos de protecção ou uma viseira, mas isto é bastante avançado. Isto é quase exclusivamente utilizado durante as avaliações secundárias.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É sempre bom ter desinfectante de mãos, mesmo a nível pessoal. Se o tiver na sua bolsa e estiver longe de unidades de lavagem de mãos, isto pode ajudá-lo.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É muito importante carregar um termómetro sem contacto para ser utilizado durante uma avaliação primária, sendo que pode estar localizado em qualquer parte do PDE. Isto é fácil de colocar no saco.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 finalmente, duas coisas importantes a colocar são um telemóvel e cartões-de-visita ou identificação!</a:t>
            </a: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567345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Constatou que os EPI estavam muito presentes nesse exemplo de </a:t>
            </a:r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kit 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 sobrevivência no último slide. Assim, antes de entrarmos nos pormenores da avaliação de risco, vamos rever algum dos materiais que abordamos ontem, pois dita a forma como se inicia a avaliação de risco.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Para uma avaliação primária, ou inicial - pode ser alguém que encontre doente no meio do PDE, ou quando responde a bordo do navio ou avião ou autocarro, não tem acesso a grande coisa. Deve usar luvas SEMPRE durante as avaliações - sem excepções. Se estiver disponível na altura e houver alguma febre ou preocupação de que haja uma condição respiratória em causa, é necessário colocar uma máscara facial de alguma espécie, seja uma máscara cirúrgica ou um respirador N95.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Para uma avaliação secundária, é necessário mais EPI. Colocar os EPI que já mencionámos, mas também incluir uma bata. Se disponíveis e os fluidos corporais forem uma preocupação, usar uma viseira ou óculos de protecção facial e botas ou coberturas de sapatos.</a:t>
            </a:r>
            <a:endParaRPr lang="pt-PT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643492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Analisaremos em pormenor um exemplo de formulário de avaliação de risco, mas essencialmente, existem 5 categorias de perguntas que se colocam durante uma avaliação de risco. 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Quais são os seus actuais </a:t>
            </a:r>
            <a:r>
              <a:rPr lang="pt-PT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sinais e sintomas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Pode constatar isto ao observá-los, mas também ao perguntar-lhes como se sentem. Certifique-se também de perguntar quando é que os sintomas apareceram. 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Quer conhecer o seu </a:t>
            </a:r>
            <a:r>
              <a:rPr lang="pt-PT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historial médico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O que é que isso significa? Significa perguntar sobre quaisquer doenças crónicas relevantes que tenham ou problemas que tenham porque pode ter impacto sobre a sua avaliação. Isto inclui também quaisquer vacinas relevantes. Perguntar sobre vacinas é muito importante, particularmente para doenças prioritárias como o sarampo, meningite e febre-amarela.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São necessários mais dois tipos de historial para a avaliação. Um é o seu </a:t>
            </a:r>
            <a:r>
              <a:rPr lang="pt-PT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historial de exposição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- a pessoa lembra-se de qualquer pessoa ou animal à sua volta ficar doente? </a:t>
            </a:r>
            <a:r>
              <a:rPr lang="pt-PT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Foram mordidos ou arranhados por um animal? 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Quando é que foram expostos?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seguir é o seu </a:t>
            </a:r>
            <a:r>
              <a:rPr lang="pt-PT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histórico de viagens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O Ébola ensinou-nos esta lição vezes sem conta. Pergunte onde é que estiveram nas últimas 3 semanas. Porquê 3 semanas? Claro que é o período máximo de incubação do Ébola, mas também é um período de tempo que inclui o período de incubação de muitas doenças com que nos preocupamos. Alguém pode dizer-me o que é um período de incubação? </a:t>
            </a:r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Permitir que se responda.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Um período de incubação é o período entre o momento em que foi exposto e o momento em que apresenta sintomas de doença. E embora um avião esteja representado neste slide, não é apenas a viagem aérea que o preocupa - são também os navios e as viagens terrestres.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Não se esqueça de pedir alguns </a:t>
            </a:r>
            <a:r>
              <a:rPr lang="pt-PT" sz="1200" b="1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dados pessoais e informações de contacto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Isto é importante para registar qualquer seguimento necessário que possa ter de fazer para fins de vigilância, bem como o seguimento com o estabelecimento de saúde. </a:t>
            </a:r>
            <a:r>
              <a:rPr lang="pt-PT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Para além disso, tente 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obter o nome da pessoa, data de nascimento, país de residência e informações de contacto - um número de telefone é melhor. Se conseguir também obter um número de contacto de emergência, será óptimo.</a:t>
            </a:r>
            <a:endParaRPr lang="pt-PT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085825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Agora que sabe essas perguntas básicas e porque as colocamos, poderá ver como elas se encaixam no formulário de avaliação de risco. </a:t>
            </a:r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Examinar detalhadamente o formulário com os participantes, concentrando-se nos sinais e sintomas, datas de início, informações de viagem e histórico de exposição.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Nota: Por favor, substitua esta amostra de formulário de avaliação de risco pelo formulário de avaliação de risco actualmente em uso pelo país ou PDE.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912350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Rever a lista de acções a realizar durante uma avaliação de risco até ao processo de tomada de decisão. Colocar EPI, recolher informações através do formulário de avaliação de risco, medir a temperatura e, se necessário, realizar uma breve avaliação física do doente.</a:t>
            </a:r>
            <a:endParaRPr lang="pt-PT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055244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 exame físico de um doente é breve - normalmente menos de cinco minutos. Pense nisso como uma peça de um </a:t>
            </a:r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puzzle 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para determinar se alguém representa um risco para a saúde pública. Perguntar sobre sintomas físicos que possam ser um sinal de um problema de saúde pública. Talvez alguém esteja a ter uma </a:t>
            </a:r>
            <a:r>
              <a:rPr lang="pt-PT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sensibilidade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à luz - isto </a:t>
            </a:r>
            <a:r>
              <a:rPr lang="pt-PT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pode ser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um sintoma de meningite. Talvez estejam com tonturas ou fracos, outro sinal de meningite ou outras doenças. 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Quer realmente procurar sinais de doença que se manifestam fisicamente, tais como uma erupção cutânea, uma tosse sanguinolenta, etc.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638549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Antes de começarmos o exercício prático de realizar uma avaliação de risco, quero voltar ao início da aula, quando lhes pedimos que fizessem uma reflexão sobre o objectivo de uma avaliação de risco e o que precisavam saber antes de a realizarem.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Peça ao facilitador para trazer de volta o flipchart e assinalar as respostas originais.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Mudou de opinião sobre as suas respostas originais? O que aprendeu com esta lição que pode ter mudado uma das suas respostas? </a:t>
            </a:r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Obter respostas e discutir. </a:t>
            </a:r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403179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Digamos que sou notificado de um viajante que apresenta sintomas de febre, vómito e erupção cutânea. Em primeiro lugar vou pegar no meu </a:t>
            </a:r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kit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de sobrevivência e com base nos sintomas relatados, já sei que devo colocar ______ EPI. Pedirei então ao paciente que me acompanhe até ao local _______. Uma vez no local, farei uma breve avaliação física, que inclui _________ (descreva os passos da avaliação física e quais as ferramentas que utiliza a partir do kit de sobrevivência).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Em seguida, recolherei informações fazendo perguntas delineadas no formulário de avaliação de risco. Digamos que descubro que o passageiro tem (listar algumas informações, talvez sobre exposições ou medicação que tomou, ou resultantes de uma avaliação física e/ou formulário de avaliação de risco). Prosseguirei então com a recomendação de que o passageiro prossiga a sua viagem OU receba cuidados de saúde.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Em seguida, encerrar com um comentário do tipo: "Por favor, note que se o passageiro parecer precisar de cuidados imediatos, eu não prosseguiria com a avaliação de risco e encaminhá-lo-ia imediatamente para um estabelecimento de saúde".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023244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Ao regressarmos do intervalo, vamo-nos preparar para as nossas sessões de trabalho de grupo. Criámos três opções de cenários de doença. Cada grupo terá a oportunidade de representar os três, e cada pessoa dentro do grupo terá a oportunidade de desempenhar papéis diferentes em cada cenário.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Durante cada cenário há quatro papéis: Uma pessoa será o actor e o actor poderá ler o seu papel no cenário e representar o que lê. Não podem partilhar esta informação com outros, embora certamente possam discutir questões com o facilitador. Outra pessoa será o socorrista primário da [agência de saúde de PDE], esta é a pessoa que faz perguntas e executa acções com o actor. Uma terceira pessoa actua como um socorrista secundário da [agência de saúde de PDE]. Preencherão o formulário de avaliação de risco e podem também intervir e fazer perguntas, se necessário. Os dois últimos membros do grupo serão observadores, que tomarão notas detalhadas do que observaram ao longo do encontro. Lembre-se dessas notas, uma vez que estes dois observadores são então responsáveis pelas sessões de informação após o fim do cenário.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Para cada cenário subsequente, alternaremos os papéis. Todas as pessoas terão a oportunidade de desempenhar pelo menos um papel de socorrista ou observador.</a:t>
            </a:r>
            <a:endParaRPr lang="pt-PT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447020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556827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Antes de entrarmos nos objectivos desta sessão, gostaria de fazer uma pergunta ao grupo, e vamos registar as respostas no nosso </a:t>
            </a:r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flipchart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Pedir ao facilitador que vá para o flipchart e se prepare para anotar as respostas.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Por favor, levantem os braços e não respondam bradando. Diga-me...quais são os objectivos de uma avaliação de risco de um passageiro doente? Porque é que a fazemos? </a:t>
            </a:r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Obter respostas; pedir ao facilitador que as anote no flipchart.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Agora uma segunda pergunta. Quais são alguns dos elementos que precisa de saber antes de efectuar uma avaliação do risco de um passageiro doente?</a:t>
            </a:r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Obter respostas; pedir ao facilitador que as anote no flipchart.</a:t>
            </a:r>
            <a:endParaRPr lang="en-US" i="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227890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Agora vamos rever os objectivos de aprendizagem para esta sessão. 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Como recebe a notificação inicial de que um passageiro está doente?</a:t>
            </a:r>
            <a:r>
              <a:rPr lang="pt-P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Quando a recebe, onde se encontra com a pessoa ou realiza a avaliação? O que traz consigo? Que perguntas faz? Que acções efectua?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Vamos abordar tudo isto hoje e vamos terminar a manhã com a divisão em grupos e a demonstração destas acções.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121948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Vamos voltar à nossa actividade de reflexão anterior. Qual é a finalidade de uma avaliação de risco? Tem várias finalidades?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Sim. Embora um objectivo principal seja determinar se uma pessoa apresenta um risco de propagação de doenças infecciosas e fazer o seu melhor para atenuar essa propagação, cabe-lhe também a responsabilidade de limitar o caso à pessoa, incluindo o seu encaminhamento para uma instalação de cuidados de saúde, se necessário.</a:t>
            </a:r>
            <a:endParaRPr lang="en-US" i="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155030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Mas vamos ouvir a sua opinião. Consegue lembrar-se de uma avaliação de risco memorável que realizou no último ano? Como é que foi notificado? O que fez? Qual foi o resultado? 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Eliciar histórias dos participantes sobre uma avaliação de risco memorável recente (10-15 minutos no total). </a:t>
            </a:r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950588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Então comecemos do princípio. Como é que é notificado de que um passageiro pode estar doente? Por uma variedade de fontes.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Poderá deparar-se com a situação circulando pelo PDE ou durante actividades de despistagem reforçada durante um surto. 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Pode receber uma notificação de um transporte à chegada - um avião, um navio, ou um veículo numa fronteira terrestre.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Muito provavelmente, também poderá receber uma chamada de outra agência que trabalha no POE - alfândega, imigração, segurança, agentes de navios...e quem mais? </a:t>
            </a:r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Eliciar respostas dos participantes. </a:t>
            </a:r>
            <a:endParaRPr lang="pt-PT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821580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Estes parceiros devem ser formados para o notificar quando alguém está doente, e cabe realmente a si fazer essa formação. A formação destes parceiros - a maioria dos quais não trabalha em saúde pública - em técnicas simples sobre como reconhecer um passageiro doente e notificá-lo é muito importante. Se perder uma notificação, então o resto desta formação não tem importância. Poderá ter-lhe escapado um caso de doença infecciosa. Discutiremos em pormenor algumas técnicas para a formação de parceiros que não são do sector da saúde numa sessão futura.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Este é um exemplo de um SOP criado para parceiros que não são do sector da saúde. Não hesite em utilizá-lo ou adaptá-lo no seu PDE.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413364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Agora vamos falar sobre as possibilidades relativas ao local onde se realizaria uma avaliação de risco de um passageiro doente. Tal como quem o notificou, depende.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As avaliações iniciais podem ter lugar em praticamente qualquer lugar - num avião, navio ou autocarro, ou em qualquer lugar do PDE. Neste momento, tem poucos recursos consigo, e pior ainda, pode estar num local com muita gente, onde a realização de uma avaliação prolongada não só atrairá uma multidão, mas também não é útil para o controlo de infecções. 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 avaliações secundárias, tem normalmente a capacidade de conduzir o doente de volta à clínica [agência de saúde de PDE] ou área de despistagem secundária, o que lhe proporciona um pouco mais de tempo, mais privacidade, e mais acesso a equipamento.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253010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 agora… Uma actividade rápida. Já ouviu falar de um “saco de sobrevivência”? Isto é simplesmente um saco no qual se pode facilmente transportar materiais essenciais.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Peça ao facilitador para vir para a frente da sala e registar as respostas no flipchart.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Pedir aos participantes que levantem os braços para trocar ideias sobre potenciais artigos a utilizar num “saco de sobrevivência” (5 minutos)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955451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089390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F9CA243E-48ED-4522-BCD4-1E8A45931CAD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9592" y="3226820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78735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6674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1B6FC-6A88-441F-B529-9952FBB657B8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54897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602FF-BD80-4BA5-873D-2EAF4D4CE589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759706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3" name="TextBox 12"/>
          <p:cNvSpPr txBox="1"/>
          <p:nvPr/>
        </p:nvSpPr>
        <p:spPr>
          <a:xfrm>
            <a:off x="9719438" y="2631815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8295" y="591093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0517"/>
            <a:ext cx="8453906" cy="2698249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D5035-6AB5-421A-B299-BAC8D7BCA4E2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470051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33068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BD6A6-0E88-43CC-B46E-8EB9E349A1CF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526961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72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93561"/>
            <a:ext cx="3129168" cy="28334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2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93561"/>
            <a:ext cx="3145380" cy="28334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617299"/>
            <a:ext cx="3161029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93561"/>
            <a:ext cx="3164719" cy="28334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88625-D862-4C4B-BD2E-0ACE90C1071B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997086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2" y="4532845"/>
            <a:ext cx="30504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50437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537" y="4532846"/>
            <a:ext cx="3046766" cy="651156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1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84002"/>
            <a:ext cx="3050438" cy="84305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7"/>
            <a:ext cx="3050438" cy="65115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84001"/>
            <a:ext cx="3050437" cy="84305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8153" y="2603500"/>
            <a:ext cx="0" cy="3517594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1905" y="2603500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D2766-10DF-44BF-BBB5-72CD556555D9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263853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8825660" cy="7069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87844-C5ED-45E6-B218-100506E2EC0B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491464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8"/>
            <a:ext cx="1413933" cy="4748589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8"/>
            <a:ext cx="6247546" cy="474859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43C1F-BAB6-4805-8025-EA4F02F258FB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63063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9A5DE-364D-4624-8CC9-0BBEDE162FE6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84089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5E625-E89C-4561-A0AB-B52AFC247693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77089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A6193-0BE1-4296-9705-6CE0AEEF927B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65655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0" y="3179762"/>
            <a:ext cx="4825159" cy="2840039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2C89E-B455-4712-BD92-9B785A4FF93E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40646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473C8-8C52-430B-88D6-A59A36E66BE4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58159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88FE6-E6A2-431F-9B26-37DED4DAB798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89621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9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2895600"/>
            <a:ext cx="2793158" cy="312927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DAC56-18AE-4DAC-80C5-DED352E83751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43784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C2382-08B2-4094-805F-11701A546E31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7333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0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3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D4DAF2F0-3E05-4C94-8783-29CF2CCA92E5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810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9.pn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26.png"/><Relationship Id="rId5" Type="http://schemas.openxmlformats.org/officeDocument/2006/relationships/image" Target="../media/image21.png"/><Relationship Id="rId10" Type="http://schemas.openxmlformats.org/officeDocument/2006/relationships/image" Target="../media/image25.png"/><Relationship Id="rId4" Type="http://schemas.openxmlformats.org/officeDocument/2006/relationships/image" Target="../media/image20.png"/><Relationship Id="rId9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4" Type="http://schemas.openxmlformats.org/officeDocument/2006/relationships/image" Target="../media/image28.png"/><Relationship Id="rId9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4" y="2099733"/>
            <a:ext cx="9998467" cy="2677648"/>
          </a:xfrm>
        </p:spPr>
        <p:txBody>
          <a:bodyPr/>
          <a:lstStyle/>
          <a:p>
            <a:r>
              <a:rPr lang="pt-PT" b="1" dirty="0" smtClean="0"/>
              <a:t>Realizar uma avaliação de risco de um passageiro doente – Parte I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4" y="4777381"/>
            <a:ext cx="8825658" cy="1612131"/>
          </a:xfrm>
        </p:spPr>
        <p:txBody>
          <a:bodyPr>
            <a:normAutofit/>
          </a:bodyPr>
          <a:lstStyle/>
          <a:p>
            <a:r>
              <a:rPr lang="pt-PT" dirty="0" smtClean="0"/>
              <a:t>Programa de Formação de Formadores</a:t>
            </a:r>
            <a:endParaRPr lang="en-US" dirty="0"/>
          </a:p>
          <a:p>
            <a:r>
              <a:rPr lang="en-US" dirty="0" smtClean="0"/>
              <a:t>[</a:t>
            </a:r>
            <a:r>
              <a:rPr lang="pt-PT" dirty="0" smtClean="0">
                <a:solidFill>
                  <a:srgbClr val="FF0000"/>
                </a:solidFill>
              </a:rPr>
              <a:t>Data</a:t>
            </a:r>
            <a:r>
              <a:rPr lang="en-US" dirty="0" smtClean="0"/>
              <a:t>]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93789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9624" y="795897"/>
            <a:ext cx="8761413" cy="706964"/>
          </a:xfrm>
        </p:spPr>
        <p:txBody>
          <a:bodyPr/>
          <a:lstStyle/>
          <a:p>
            <a:r>
              <a:rPr lang="pt-PT" dirty="0" smtClean="0"/>
              <a:t>Materiais de avaliação de risco de um doente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67282" y="1839913"/>
            <a:ext cx="6069806" cy="4046537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10</a:t>
            </a:fld>
            <a:endParaRPr lang="en-US" dirty="0"/>
          </a:p>
        </p:txBody>
      </p:sp>
      <p:grpSp>
        <p:nvGrpSpPr>
          <p:cNvPr id="62" name="Group 61"/>
          <p:cNvGrpSpPr/>
          <p:nvPr/>
        </p:nvGrpSpPr>
        <p:grpSpPr>
          <a:xfrm>
            <a:off x="7520883" y="2185680"/>
            <a:ext cx="4483052" cy="740604"/>
            <a:chOff x="7520883" y="2185680"/>
            <a:chExt cx="4483052" cy="740604"/>
          </a:xfrm>
        </p:grpSpPr>
        <p:cxnSp>
          <p:nvCxnSpPr>
            <p:cNvPr id="11" name="Straight Arrow Connector 10"/>
            <p:cNvCxnSpPr/>
            <p:nvPr/>
          </p:nvCxnSpPr>
          <p:spPr>
            <a:xfrm flipH="1">
              <a:off x="7520883" y="2514090"/>
              <a:ext cx="1608617" cy="412194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9120242" y="2185680"/>
              <a:ext cx="28836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dirty="0" smtClean="0"/>
                <a:t>Formulários de avaliação de risco</a:t>
              </a:r>
              <a:endParaRPr lang="pt-PT" dirty="0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8508807" y="3374595"/>
            <a:ext cx="3607936" cy="646331"/>
            <a:chOff x="8448189" y="3361811"/>
            <a:chExt cx="3607936" cy="646331"/>
          </a:xfrm>
        </p:grpSpPr>
        <p:sp>
          <p:nvSpPr>
            <p:cNvPr id="17" name="TextBox 16"/>
            <p:cNvSpPr txBox="1"/>
            <p:nvPr/>
          </p:nvSpPr>
          <p:spPr>
            <a:xfrm>
              <a:off x="10042821" y="3361811"/>
              <a:ext cx="20133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dirty="0" smtClean="0"/>
                <a:t>Telefone, bip, ou </a:t>
              </a:r>
              <a:r>
                <a:rPr lang="en-US" dirty="0" smtClean="0"/>
                <a:t>walkie-talkie</a:t>
              </a:r>
              <a:endParaRPr lang="en-US" dirty="0"/>
            </a:p>
          </p:txBody>
        </p:sp>
        <p:cxnSp>
          <p:nvCxnSpPr>
            <p:cNvPr id="24" name="Straight Arrow Connector 23"/>
            <p:cNvCxnSpPr/>
            <p:nvPr/>
          </p:nvCxnSpPr>
          <p:spPr>
            <a:xfrm flipH="1" flipV="1">
              <a:off x="8448189" y="3548857"/>
              <a:ext cx="1594632" cy="253122"/>
            </a:xfrm>
            <a:prstGeom prst="straightConnector1">
              <a:avLst/>
            </a:prstGeom>
            <a:ln w="57150">
              <a:solidFill>
                <a:schemeClr val="accent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Group 71"/>
          <p:cNvGrpSpPr/>
          <p:nvPr/>
        </p:nvGrpSpPr>
        <p:grpSpPr>
          <a:xfrm>
            <a:off x="431994" y="5397639"/>
            <a:ext cx="3231706" cy="1120854"/>
            <a:chOff x="431994" y="5397639"/>
            <a:chExt cx="3231706" cy="1120854"/>
          </a:xfrm>
        </p:grpSpPr>
        <p:cxnSp>
          <p:nvCxnSpPr>
            <p:cNvPr id="28" name="Straight Arrow Connector 27"/>
            <p:cNvCxnSpPr/>
            <p:nvPr/>
          </p:nvCxnSpPr>
          <p:spPr>
            <a:xfrm flipV="1">
              <a:off x="1857375" y="5397639"/>
              <a:ext cx="1806325" cy="488811"/>
            </a:xfrm>
            <a:prstGeom prst="straightConnector1">
              <a:avLst/>
            </a:prstGeom>
            <a:ln w="57150">
              <a:solidFill>
                <a:schemeClr val="accent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>
              <a:off x="431994" y="5872162"/>
              <a:ext cx="18410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dirty="0" smtClean="0"/>
                <a:t>Termómetro sem contacto </a:t>
              </a:r>
              <a:endParaRPr lang="en-US" dirty="0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155545" y="4614148"/>
            <a:ext cx="5102254" cy="1200329"/>
            <a:chOff x="155545" y="4614148"/>
            <a:chExt cx="5102254" cy="1200329"/>
          </a:xfrm>
        </p:grpSpPr>
        <p:sp>
          <p:nvSpPr>
            <p:cNvPr id="21" name="TextBox 20"/>
            <p:cNvSpPr txBox="1"/>
            <p:nvPr/>
          </p:nvSpPr>
          <p:spPr>
            <a:xfrm>
              <a:off x="155545" y="4614148"/>
              <a:ext cx="246459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dirty="0" smtClean="0"/>
                <a:t>Máscara cirúrgica e respirador N95 (se testado para fins de ajuste)</a:t>
              </a:r>
              <a:endParaRPr lang="en-US" dirty="0"/>
            </a:p>
          </p:txBody>
        </p:sp>
        <p:cxnSp>
          <p:nvCxnSpPr>
            <p:cNvPr id="31" name="Straight Arrow Connector 30"/>
            <p:cNvCxnSpPr/>
            <p:nvPr/>
          </p:nvCxnSpPr>
          <p:spPr>
            <a:xfrm flipV="1">
              <a:off x="2069600" y="4687194"/>
              <a:ext cx="3188199" cy="157162"/>
            </a:xfrm>
            <a:prstGeom prst="straightConnector1">
              <a:avLst/>
            </a:prstGeom>
            <a:ln w="57150">
              <a:solidFill>
                <a:schemeClr val="accent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Group 73"/>
          <p:cNvGrpSpPr/>
          <p:nvPr/>
        </p:nvGrpSpPr>
        <p:grpSpPr>
          <a:xfrm>
            <a:off x="6284615" y="5294479"/>
            <a:ext cx="6057773" cy="1195975"/>
            <a:chOff x="6284615" y="5294479"/>
            <a:chExt cx="6057773" cy="1195975"/>
          </a:xfrm>
        </p:grpSpPr>
        <p:sp>
          <p:nvSpPr>
            <p:cNvPr id="25" name="TextBox 24"/>
            <p:cNvSpPr txBox="1"/>
            <p:nvPr/>
          </p:nvSpPr>
          <p:spPr>
            <a:xfrm>
              <a:off x="9877794" y="6121122"/>
              <a:ext cx="24645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dirty="0" smtClean="0"/>
                <a:t>Cartões de visita</a:t>
              </a:r>
              <a:endParaRPr lang="pt-PT" dirty="0"/>
            </a:p>
          </p:txBody>
        </p:sp>
        <p:cxnSp>
          <p:nvCxnSpPr>
            <p:cNvPr id="38" name="Straight Arrow Connector 37"/>
            <p:cNvCxnSpPr/>
            <p:nvPr/>
          </p:nvCxnSpPr>
          <p:spPr>
            <a:xfrm flipH="1" flipV="1">
              <a:off x="6284615" y="5294479"/>
              <a:ext cx="3522757" cy="1078257"/>
            </a:xfrm>
            <a:prstGeom prst="straightConnector1">
              <a:avLst/>
            </a:prstGeom>
            <a:ln w="57150">
              <a:solidFill>
                <a:schemeClr val="accent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Group 74"/>
          <p:cNvGrpSpPr/>
          <p:nvPr/>
        </p:nvGrpSpPr>
        <p:grpSpPr>
          <a:xfrm>
            <a:off x="7784209" y="4865495"/>
            <a:ext cx="4460134" cy="1200329"/>
            <a:chOff x="7784209" y="4865495"/>
            <a:chExt cx="4460134" cy="1200329"/>
          </a:xfrm>
        </p:grpSpPr>
        <p:cxnSp>
          <p:nvCxnSpPr>
            <p:cNvPr id="19" name="Straight Arrow Connector 18"/>
            <p:cNvCxnSpPr/>
            <p:nvPr/>
          </p:nvCxnSpPr>
          <p:spPr>
            <a:xfrm flipH="1" flipV="1">
              <a:off x="7784209" y="5294478"/>
              <a:ext cx="1915712" cy="47750"/>
            </a:xfrm>
            <a:prstGeom prst="straightConnector1">
              <a:avLst/>
            </a:prstGeom>
            <a:ln w="57150">
              <a:solidFill>
                <a:schemeClr val="accent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/>
            <p:cNvSpPr txBox="1"/>
            <p:nvPr/>
          </p:nvSpPr>
          <p:spPr>
            <a:xfrm>
              <a:off x="9779749" y="4865495"/>
              <a:ext cx="246459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dirty="0" smtClean="0"/>
                <a:t>Protecção facial/ocular (viseira/óculos de protecção</a:t>
              </a:r>
              <a:r>
                <a:rPr lang="en-US" dirty="0" smtClean="0"/>
                <a:t>)</a:t>
              </a:r>
              <a:endParaRPr lang="en-US" dirty="0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8531623" y="4216186"/>
            <a:ext cx="3540025" cy="454195"/>
            <a:chOff x="8291216" y="4179508"/>
            <a:chExt cx="3540025" cy="454195"/>
          </a:xfrm>
        </p:grpSpPr>
        <p:cxnSp>
          <p:nvCxnSpPr>
            <p:cNvPr id="15" name="Straight Arrow Connector 14"/>
            <p:cNvCxnSpPr/>
            <p:nvPr/>
          </p:nvCxnSpPr>
          <p:spPr>
            <a:xfrm flipH="1" flipV="1">
              <a:off x="8291216" y="4179508"/>
              <a:ext cx="940592" cy="100013"/>
            </a:xfrm>
            <a:prstGeom prst="straightConnector1">
              <a:avLst/>
            </a:prstGeom>
            <a:ln w="57150">
              <a:solidFill>
                <a:schemeClr val="accent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39"/>
            <p:cNvSpPr txBox="1"/>
            <p:nvPr/>
          </p:nvSpPr>
          <p:spPr>
            <a:xfrm>
              <a:off x="9366647" y="4264371"/>
              <a:ext cx="24645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dirty="0" smtClean="0"/>
                <a:t>Canetas e lápis</a:t>
              </a:r>
              <a:endParaRPr lang="pt-PT" dirty="0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1154953" y="3548857"/>
            <a:ext cx="3102722" cy="851995"/>
            <a:chOff x="1154953" y="3548857"/>
            <a:chExt cx="3102722" cy="851995"/>
          </a:xfrm>
        </p:grpSpPr>
        <p:cxnSp>
          <p:nvCxnSpPr>
            <p:cNvPr id="44" name="Straight Arrow Connector 43"/>
            <p:cNvCxnSpPr/>
            <p:nvPr/>
          </p:nvCxnSpPr>
          <p:spPr>
            <a:xfrm flipV="1">
              <a:off x="2652869" y="3548857"/>
              <a:ext cx="1604806" cy="680657"/>
            </a:xfrm>
            <a:prstGeom prst="straightConnector1">
              <a:avLst/>
            </a:prstGeom>
            <a:ln w="57150">
              <a:solidFill>
                <a:schemeClr val="accent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Box 46"/>
            <p:cNvSpPr txBox="1"/>
            <p:nvPr/>
          </p:nvSpPr>
          <p:spPr>
            <a:xfrm>
              <a:off x="1154953" y="4031520"/>
              <a:ext cx="24645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dirty="0" smtClean="0"/>
                <a:t>EPI: luvas</a:t>
              </a:r>
              <a:endParaRPr lang="pt-PT" dirty="0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1649653" y="2121199"/>
            <a:ext cx="1937685" cy="584775"/>
            <a:chOff x="1807566" y="2146369"/>
            <a:chExt cx="1937685" cy="584775"/>
          </a:xfrm>
        </p:grpSpPr>
        <p:cxnSp>
          <p:nvCxnSpPr>
            <p:cNvPr id="7" name="Straight Arrow Connector 6"/>
            <p:cNvCxnSpPr/>
            <p:nvPr/>
          </p:nvCxnSpPr>
          <p:spPr>
            <a:xfrm>
              <a:off x="2997114" y="2382046"/>
              <a:ext cx="748137" cy="237595"/>
            </a:xfrm>
            <a:prstGeom prst="straightConnector1">
              <a:avLst/>
            </a:prstGeom>
            <a:ln w="38100">
              <a:solidFill>
                <a:schemeClr val="accent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/>
            <p:nvPr/>
          </p:nvSpPr>
          <p:spPr>
            <a:xfrm>
              <a:off x="1807566" y="2146369"/>
              <a:ext cx="15430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“</a:t>
              </a:r>
              <a:r>
                <a:rPr lang="pt-PT" sz="1400" dirty="0" smtClean="0"/>
                <a:t>Saco de sobrevivência”</a:t>
              </a:r>
              <a:endParaRPr lang="pt-PT" sz="1400" dirty="0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332564" y="2570172"/>
            <a:ext cx="5253098" cy="899045"/>
            <a:chOff x="332564" y="2570172"/>
            <a:chExt cx="5253098" cy="899045"/>
          </a:xfrm>
        </p:grpSpPr>
        <p:cxnSp>
          <p:nvCxnSpPr>
            <p:cNvPr id="50" name="Straight Arrow Connector 49"/>
            <p:cNvCxnSpPr/>
            <p:nvPr/>
          </p:nvCxnSpPr>
          <p:spPr>
            <a:xfrm flipV="1">
              <a:off x="2563854" y="2570172"/>
              <a:ext cx="3021808" cy="733051"/>
            </a:xfrm>
            <a:prstGeom prst="straightConnector1">
              <a:avLst/>
            </a:prstGeom>
            <a:ln w="57150">
              <a:solidFill>
                <a:schemeClr val="accent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TextBox 52"/>
            <p:cNvSpPr txBox="1"/>
            <p:nvPr/>
          </p:nvSpPr>
          <p:spPr>
            <a:xfrm>
              <a:off x="332564" y="3099885"/>
              <a:ext cx="24645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dirty="0" smtClean="0"/>
                <a:t>Bata/avental</a:t>
              </a:r>
              <a:endParaRPr lang="pt-PT" dirty="0"/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4747165" y="5959496"/>
            <a:ext cx="25860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i="1" dirty="0" smtClean="0"/>
              <a:t>Autoria: DMGQ do CDC</a:t>
            </a:r>
            <a:endParaRPr lang="pt-PT" sz="1200" i="1" dirty="0"/>
          </a:p>
        </p:txBody>
      </p:sp>
      <p:grpSp>
        <p:nvGrpSpPr>
          <p:cNvPr id="63" name="Group 62"/>
          <p:cNvGrpSpPr/>
          <p:nvPr/>
        </p:nvGrpSpPr>
        <p:grpSpPr>
          <a:xfrm>
            <a:off x="6994573" y="2810673"/>
            <a:ext cx="5411058" cy="646331"/>
            <a:chOff x="7036595" y="2810673"/>
            <a:chExt cx="5411058" cy="646331"/>
          </a:xfrm>
        </p:grpSpPr>
        <p:cxnSp>
          <p:nvCxnSpPr>
            <p:cNvPr id="57" name="Straight Arrow Connector 56"/>
            <p:cNvCxnSpPr/>
            <p:nvPr/>
          </p:nvCxnSpPr>
          <p:spPr>
            <a:xfrm flipH="1">
              <a:off x="7036595" y="3020848"/>
              <a:ext cx="2930125" cy="323328"/>
            </a:xfrm>
            <a:prstGeom prst="straightConnector1">
              <a:avLst/>
            </a:prstGeom>
            <a:ln w="57150">
              <a:solidFill>
                <a:schemeClr val="accent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TextBox 59"/>
            <p:cNvSpPr txBox="1"/>
            <p:nvPr/>
          </p:nvSpPr>
          <p:spPr>
            <a:xfrm>
              <a:off x="9983059" y="2810673"/>
              <a:ext cx="24645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Desinfectante das </a:t>
              </a:r>
              <a:r>
                <a:rPr lang="pt-PT" dirty="0" smtClean="0"/>
                <a:t>mãos</a:t>
              </a:r>
              <a:endParaRPr lang="pt-PT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4018291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EPI para avaliações de risco: uma revisão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784604345"/>
              </p:ext>
            </p:extLst>
          </p:nvPr>
        </p:nvGraphicFramePr>
        <p:xfrm>
          <a:off x="1443711" y="3046106"/>
          <a:ext cx="8761414" cy="23911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80707">
                  <a:extLst>
                    <a:ext uri="{9D8B030D-6E8A-4147-A177-3AD203B41FA5}">
                      <a16:colId xmlns:a16="http://schemas.microsoft.com/office/drawing/2014/main" xmlns="" val="4256990928"/>
                    </a:ext>
                  </a:extLst>
                </a:gridCol>
                <a:gridCol w="4380707">
                  <a:extLst>
                    <a:ext uri="{9D8B030D-6E8A-4147-A177-3AD203B41FA5}">
                      <a16:colId xmlns:a16="http://schemas.microsoft.com/office/drawing/2014/main" xmlns="" val="717888277"/>
                    </a:ext>
                  </a:extLst>
                </a:gridCol>
              </a:tblGrid>
              <a:tr h="2471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1" kern="1200">
                          <a:solidFill>
                            <a:srgbClr val="000000"/>
                          </a:solidFill>
                          <a:latin typeface="Century Gothic"/>
                          <a:ea typeface="Times New Roman"/>
                          <a:cs typeface="Arial"/>
                        </a:rPr>
                        <a:t>Avaliação primária</a:t>
                      </a:r>
                      <a:endParaRPr lang="pt-PT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1" kern="1200">
                          <a:solidFill>
                            <a:srgbClr val="000000"/>
                          </a:solidFill>
                          <a:latin typeface="Century Gothic"/>
                          <a:ea typeface="Times New Roman"/>
                          <a:cs typeface="Arial"/>
                        </a:rPr>
                        <a:t>Avaliação secundária</a:t>
                      </a:r>
                      <a:endParaRPr lang="pt-PT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751510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pt-PT" sz="1800" kern="1200" dirty="0">
                          <a:solidFill>
                            <a:srgbClr val="000000"/>
                          </a:solidFill>
                          <a:latin typeface="Century Gothic"/>
                          <a:ea typeface="Times New Roman"/>
                          <a:cs typeface="Arial"/>
                        </a:rPr>
                        <a:t>Luvas </a:t>
                      </a:r>
                      <a:endParaRPr lang="pt-PT" sz="1100" dirty="0">
                        <a:latin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pt-PT" sz="1800" kern="1200" dirty="0">
                          <a:solidFill>
                            <a:srgbClr val="000000"/>
                          </a:solidFill>
                          <a:latin typeface="Century Gothic"/>
                          <a:ea typeface="Times New Roman"/>
                          <a:cs typeface="Arial"/>
                        </a:rPr>
                        <a:t>Máscara cirúrgica e/ou respirador N95 </a:t>
                      </a:r>
                      <a:endParaRPr lang="pt-PT" sz="1100" dirty="0">
                        <a:latin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pt-PT" sz="1800" kern="1200" dirty="0">
                          <a:solidFill>
                            <a:srgbClr val="000000"/>
                          </a:solidFill>
                          <a:latin typeface="Century Gothic"/>
                          <a:ea typeface="Times New Roman"/>
                          <a:cs typeface="Arial"/>
                        </a:rPr>
                        <a:t>Luvas </a:t>
                      </a:r>
                      <a:endParaRPr lang="pt-PT" sz="1100" dirty="0">
                        <a:latin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pt-PT" sz="1800" kern="1200" dirty="0">
                          <a:solidFill>
                            <a:srgbClr val="00B050"/>
                          </a:solidFill>
                          <a:latin typeface="Century Gothic"/>
                          <a:ea typeface="Times New Roman"/>
                          <a:cs typeface="Arial"/>
                        </a:rPr>
                        <a:t>Máscara cirúrgica e/ou </a:t>
                      </a:r>
                      <a:r>
                        <a:rPr lang="pt-PT" sz="1800" kern="1200" dirty="0">
                          <a:solidFill>
                            <a:schemeClr val="tx1"/>
                          </a:solidFill>
                          <a:latin typeface="Century Gothic"/>
                          <a:ea typeface="Times New Roman"/>
                          <a:cs typeface="Arial"/>
                        </a:rPr>
                        <a:t>respirador</a:t>
                      </a:r>
                      <a:r>
                        <a:rPr lang="pt-PT" sz="1800" kern="1200" dirty="0">
                          <a:solidFill>
                            <a:srgbClr val="00B050"/>
                          </a:solidFill>
                          <a:latin typeface="Century Gothic"/>
                          <a:ea typeface="Times New Roman"/>
                          <a:cs typeface="Arial"/>
                        </a:rPr>
                        <a:t> N95</a:t>
                      </a:r>
                      <a:endParaRPr lang="pt-PT" sz="1100" dirty="0">
                        <a:latin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pt-PT" sz="1800" kern="1200" dirty="0">
                          <a:solidFill>
                            <a:srgbClr val="000000"/>
                          </a:solidFill>
                          <a:latin typeface="Century Gothic"/>
                          <a:ea typeface="Times New Roman"/>
                          <a:cs typeface="Arial"/>
                        </a:rPr>
                        <a:t>Viseira ou óculos de protecção</a:t>
                      </a:r>
                      <a:r>
                        <a:rPr lang="pt-PT" sz="1800" kern="1200" dirty="0">
                          <a:solidFill>
                            <a:srgbClr val="000000"/>
                          </a:solidFill>
                          <a:latin typeface="Century Gothic"/>
                          <a:ea typeface="Times New Roman"/>
                          <a:cs typeface="Calibri"/>
                        </a:rPr>
                        <a:t>†</a:t>
                      </a:r>
                      <a:r>
                        <a:rPr lang="pt-PT" sz="1800" kern="1200" dirty="0">
                          <a:solidFill>
                            <a:srgbClr val="000000"/>
                          </a:solidFill>
                          <a:latin typeface="Century Gothic"/>
                          <a:ea typeface="Times New Roman"/>
                          <a:cs typeface="Arial"/>
                        </a:rPr>
                        <a:t> </a:t>
                      </a:r>
                      <a:endParaRPr lang="pt-PT" sz="1100" dirty="0">
                        <a:latin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pt-PT" sz="1800" kern="1200" dirty="0">
                          <a:solidFill>
                            <a:srgbClr val="000000"/>
                          </a:solidFill>
                          <a:latin typeface="Century Gothic"/>
                          <a:ea typeface="Times New Roman"/>
                          <a:cs typeface="Calibri"/>
                        </a:rPr>
                        <a:t>Bata   </a:t>
                      </a:r>
                      <a:endParaRPr lang="pt-PT" sz="1100" dirty="0">
                        <a:latin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pt-PT" sz="1800" kern="1200" dirty="0">
                          <a:solidFill>
                            <a:srgbClr val="000000"/>
                          </a:solidFill>
                          <a:latin typeface="Century Gothic"/>
                          <a:ea typeface="Times New Roman"/>
                          <a:cs typeface="Calibri"/>
                        </a:rPr>
                        <a:t>Botas/cobre sapatos‡</a:t>
                      </a:r>
                      <a:r>
                        <a:rPr lang="pt-PT" sz="1800" kern="1200" dirty="0">
                          <a:solidFill>
                            <a:srgbClr val="000000"/>
                          </a:solidFill>
                          <a:latin typeface="Century Gothic"/>
                          <a:ea typeface="Times New Roman"/>
                          <a:cs typeface="Arial"/>
                        </a:rPr>
                        <a:t> </a:t>
                      </a:r>
                      <a:endParaRPr lang="pt-PT" sz="1100" dirty="0">
                        <a:latin typeface="Calibri"/>
                        <a:cs typeface="Times New Roman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69444468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9916366" y="1327149"/>
            <a:ext cx="1505277" cy="10624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256594" y="6112042"/>
            <a:ext cx="1227228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+mj-lt"/>
              </a:rPr>
              <a:t>*</a:t>
            </a:r>
            <a:r>
              <a:rPr lang="pt-PT" sz="1400" dirty="0" smtClean="0"/>
              <a:t>Se disponível na altura e se suspeitar uma afecção respiratória </a:t>
            </a:r>
          </a:p>
          <a:p>
            <a:r>
              <a:rPr lang="pt-PT" sz="1400" dirty="0" smtClean="0"/>
              <a:t> †Se fluidos corporais forem uma preocupação</a:t>
            </a:r>
          </a:p>
          <a:p>
            <a:r>
              <a:rPr lang="pt-PT" sz="1400" dirty="0" smtClean="0"/>
              <a:t>‡ Se disponível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06954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Questões a colocar durante a avaliação de risco de um passageiro doente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12</a:t>
            </a:fld>
            <a:endParaRPr lang="en-US" dirty="0"/>
          </a:p>
        </p:txBody>
      </p:sp>
      <p:grpSp>
        <p:nvGrpSpPr>
          <p:cNvPr id="22" name="Group 21"/>
          <p:cNvGrpSpPr/>
          <p:nvPr/>
        </p:nvGrpSpPr>
        <p:grpSpPr>
          <a:xfrm>
            <a:off x="8263641" y="2318207"/>
            <a:ext cx="3829049" cy="2243541"/>
            <a:chOff x="-363770" y="2281764"/>
            <a:chExt cx="3829049" cy="2243541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42029" y="2804984"/>
              <a:ext cx="1710903" cy="1720321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-363770" y="2281764"/>
              <a:ext cx="382904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PT" sz="1400" dirty="0" smtClean="0"/>
                <a:t>Histórico médico (inclui vacinas e medicações actuais)</a:t>
              </a:r>
              <a:endParaRPr lang="pt-PT" sz="1400" dirty="0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8368634" y="4774001"/>
            <a:ext cx="4116993" cy="1827641"/>
            <a:chOff x="489258" y="4731535"/>
            <a:chExt cx="4116993" cy="1827641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84983" y="5049636"/>
              <a:ext cx="1542120" cy="1509540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489258" y="4731535"/>
              <a:ext cx="411699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PT" sz="1400" dirty="0" smtClean="0"/>
                <a:t>Histórico de exposição (pessoa ou animal doente )</a:t>
              </a:r>
              <a:endParaRPr lang="pt-PT" sz="1400" dirty="0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5423970" y="2406140"/>
            <a:ext cx="2839671" cy="2096833"/>
            <a:chOff x="7218839" y="4589291"/>
            <a:chExt cx="2839671" cy="2096833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7218839" y="4589291"/>
              <a:ext cx="2697527" cy="1372661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7390048" y="6162904"/>
              <a:ext cx="26684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PT" sz="1400" dirty="0" smtClean="0"/>
                <a:t>Histórico de viagem(~ últimas 3 semanas</a:t>
              </a:r>
              <a:r>
                <a:rPr lang="en-US" sz="1400" dirty="0" smtClean="0"/>
                <a:t>)</a:t>
              </a:r>
              <a:endParaRPr lang="en-US" sz="1400" dirty="0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455429" y="4488482"/>
            <a:ext cx="3240039" cy="2052747"/>
            <a:chOff x="4229100" y="2383153"/>
            <a:chExt cx="3240039" cy="2052747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678"/>
            <a:stretch/>
          </p:blipFill>
          <p:spPr>
            <a:xfrm>
              <a:off x="4514560" y="2383153"/>
              <a:ext cx="2820897" cy="1505853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4229100" y="3912680"/>
              <a:ext cx="324003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PT" sz="1400" dirty="0" smtClean="0"/>
                <a:t>Dados pessoais (idade, sexo, etc.) nome e informações de contacto</a:t>
              </a:r>
              <a:endParaRPr lang="pt-PT" sz="1400" dirty="0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131526" y="2539530"/>
            <a:ext cx="4697730" cy="4051344"/>
            <a:chOff x="7634476" y="1950093"/>
            <a:chExt cx="4697730" cy="4051344"/>
          </a:xfrm>
        </p:grpSpPr>
        <p:grpSp>
          <p:nvGrpSpPr>
            <p:cNvPr id="19" name="Group 18"/>
            <p:cNvGrpSpPr/>
            <p:nvPr/>
          </p:nvGrpSpPr>
          <p:grpSpPr>
            <a:xfrm>
              <a:off x="8661226" y="2289127"/>
              <a:ext cx="2954633" cy="1932918"/>
              <a:chOff x="8661226" y="2289127"/>
              <a:chExt cx="2954633" cy="1932918"/>
            </a:xfrm>
          </p:grpSpPr>
          <p:pic>
            <p:nvPicPr>
              <p:cNvPr id="7" name="Picture 6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/>
            </p:blipFill>
            <p:spPr>
              <a:xfrm>
                <a:off x="9596626" y="2818675"/>
                <a:ext cx="725856" cy="1403370"/>
              </a:xfrm>
              <a:prstGeom prst="rect">
                <a:avLst/>
              </a:prstGeom>
            </p:spPr>
          </p:pic>
          <p:pic>
            <p:nvPicPr>
              <p:cNvPr id="8" name="Picture 7"/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/>
            </p:blipFill>
            <p:spPr>
              <a:xfrm>
                <a:off x="10352540" y="2974098"/>
                <a:ext cx="1263319" cy="1126171"/>
              </a:xfrm>
              <a:prstGeom prst="rect">
                <a:avLst/>
              </a:prstGeom>
            </p:spPr>
          </p:pic>
          <p:pic>
            <p:nvPicPr>
              <p:cNvPr id="9" name="Picture 8"/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/>
            </p:blipFill>
            <p:spPr>
              <a:xfrm>
                <a:off x="8661226" y="2804603"/>
                <a:ext cx="836760" cy="1403370"/>
              </a:xfrm>
              <a:prstGeom prst="rect">
                <a:avLst/>
              </a:prstGeom>
            </p:spPr>
          </p:pic>
          <p:sp>
            <p:nvSpPr>
              <p:cNvPr id="11" name="TextBox 10"/>
              <p:cNvSpPr txBox="1"/>
              <p:nvPr/>
            </p:nvSpPr>
            <p:spPr>
              <a:xfrm>
                <a:off x="8812614" y="2289127"/>
                <a:ext cx="266846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pt-PT" sz="1400" dirty="0" smtClean="0"/>
                  <a:t>Sinais e sintomas presentes</a:t>
                </a:r>
                <a:endParaRPr lang="pt-PT" sz="1400" dirty="0"/>
              </a:p>
            </p:txBody>
          </p:sp>
        </p:grpSp>
        <p:sp>
          <p:nvSpPr>
            <p:cNvPr id="3" name="Oval 2"/>
            <p:cNvSpPr/>
            <p:nvPr/>
          </p:nvSpPr>
          <p:spPr>
            <a:xfrm>
              <a:off x="8084210" y="1950093"/>
              <a:ext cx="4008120" cy="258936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634476" y="4524109"/>
              <a:ext cx="4697730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PT" b="1" dirty="0" smtClean="0">
                  <a:solidFill>
                    <a:srgbClr val="FF0000"/>
                  </a:solidFill>
                </a:rPr>
                <a:t>Se alguém precisar de cuidados imediatos, encaminhá-lo imediatamente para uma instalação de cuidados de saúde – não cause atrasos com mais perguntas</a:t>
              </a:r>
              <a:endParaRPr lang="pt-PT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917431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9625" y="887943"/>
            <a:ext cx="5534025" cy="706964"/>
          </a:xfrm>
        </p:spPr>
        <p:txBody>
          <a:bodyPr/>
          <a:lstStyle/>
          <a:p>
            <a:r>
              <a:rPr lang="pt-PT" sz="3200" dirty="0" smtClean="0"/>
              <a:t>Utilizar o formulário de avaliação de risco para o orientar</a:t>
            </a:r>
            <a:endParaRPr lang="en-US" sz="32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6799714" y="1241425"/>
            <a:ext cx="4391025" cy="5502275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75525" y="2439676"/>
            <a:ext cx="30861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400" dirty="0" smtClean="0"/>
              <a:t>Como recebeu a notificação</a:t>
            </a:r>
            <a:endParaRPr lang="pt-PT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1857375" y="3124429"/>
            <a:ext cx="30861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400" dirty="0" smtClean="0"/>
              <a:t>Histórico médico</a:t>
            </a:r>
            <a:endParaRPr lang="pt-PT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2472841" y="4322756"/>
            <a:ext cx="3982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400" dirty="0" smtClean="0"/>
              <a:t>Sinais e sintomas presentes e datas de aparecimento</a:t>
            </a:r>
            <a:endParaRPr lang="pt-PT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3320282" y="5242747"/>
            <a:ext cx="2287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400" dirty="0" smtClean="0"/>
              <a:t>Dados pessoais </a:t>
            </a:r>
            <a:r>
              <a:rPr lang="pt-PT" sz="1400" dirty="0" smtClean="0">
                <a:solidFill>
                  <a:srgbClr val="00B050"/>
                </a:solidFill>
              </a:rPr>
              <a:t>e de contacto </a:t>
            </a:r>
            <a:endParaRPr lang="pt-PT" sz="1400" dirty="0">
              <a:solidFill>
                <a:srgbClr val="00B05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80916" y="5937694"/>
            <a:ext cx="39820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400" dirty="0" smtClean="0"/>
              <a:t>Informações de voo (se no aeroporto)</a:t>
            </a:r>
            <a:endParaRPr lang="pt-PT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3151639" y="3549958"/>
            <a:ext cx="39820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400" dirty="0" smtClean="0"/>
              <a:t>Histórico de exposição </a:t>
            </a:r>
            <a:endParaRPr lang="pt-PT" sz="1400" dirty="0"/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3861535" y="1902684"/>
            <a:ext cx="3304607" cy="62218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V="1">
            <a:off x="5481353" y="2619998"/>
            <a:ext cx="1729072" cy="67766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V="1">
            <a:off x="6181725" y="3096687"/>
            <a:ext cx="2162175" cy="56003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8" idx="3"/>
          </p:cNvCxnSpPr>
          <p:nvPr/>
        </p:nvCxnSpPr>
        <p:spPr>
          <a:xfrm flipV="1">
            <a:off x="6454859" y="3723196"/>
            <a:ext cx="1733550" cy="86117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V="1">
            <a:off x="5404585" y="5152927"/>
            <a:ext cx="1548665" cy="286539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V="1">
            <a:off x="5404585" y="5909013"/>
            <a:ext cx="1395129" cy="153889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7475" y="2325082"/>
            <a:ext cx="608050" cy="58983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05449" y="2868956"/>
            <a:ext cx="683275" cy="68703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13156" y="3506013"/>
            <a:ext cx="587858" cy="575438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685200" y="4116490"/>
            <a:ext cx="319098" cy="616944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105323" y="4179364"/>
            <a:ext cx="551016" cy="491197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209623" y="4118299"/>
            <a:ext cx="372591" cy="624890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726369" y="5277340"/>
            <a:ext cx="850539" cy="454035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626072" y="5858600"/>
            <a:ext cx="958501" cy="487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91404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2113" y="679572"/>
            <a:ext cx="8761413" cy="706964"/>
          </a:xfrm>
        </p:spPr>
        <p:txBody>
          <a:bodyPr/>
          <a:lstStyle/>
          <a:p>
            <a:r>
              <a:rPr lang="pt-PT" dirty="0" smtClean="0"/>
              <a:t>Acções a realizar durante a avaliação de risco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35258" y="2420652"/>
            <a:ext cx="10617651" cy="3416300"/>
          </a:xfrm>
        </p:spPr>
        <p:txBody>
          <a:bodyPr>
            <a:normAutofit/>
          </a:bodyPr>
          <a:lstStyle/>
          <a:p>
            <a:pPr lvl="0"/>
            <a:r>
              <a:rPr lang="pt-PT" dirty="0" smtClean="0"/>
              <a:t>Colocar EPI </a:t>
            </a:r>
          </a:p>
          <a:p>
            <a:r>
              <a:rPr lang="en-US" dirty="0" smtClean="0"/>
              <a:t> </a:t>
            </a:r>
            <a:endParaRPr lang="pt-PT" dirty="0" smtClean="0"/>
          </a:p>
          <a:p>
            <a:pPr lvl="0"/>
            <a:r>
              <a:rPr lang="pt-PT" dirty="0" smtClean="0"/>
              <a:t>Recolher informações (questões no formulário da avaliação de risco]</a:t>
            </a:r>
          </a:p>
          <a:p>
            <a:r>
              <a:rPr lang="en-US" dirty="0" smtClean="0"/>
              <a:t> </a:t>
            </a:r>
            <a:endParaRPr lang="pt-PT" dirty="0" smtClean="0"/>
          </a:p>
          <a:p>
            <a:pPr lvl="0"/>
            <a:r>
              <a:rPr lang="pt-PT" dirty="0" smtClean="0"/>
              <a:t>Medir a temperatura utilizando o termómetro sem contacto </a:t>
            </a:r>
          </a:p>
          <a:p>
            <a:r>
              <a:rPr lang="en-US" dirty="0" smtClean="0"/>
              <a:t> </a:t>
            </a:r>
            <a:endParaRPr lang="pt-PT" dirty="0" smtClean="0"/>
          </a:p>
          <a:p>
            <a:r>
              <a:rPr lang="pt-PT" dirty="0" smtClean="0"/>
              <a:t>Realizar uma breve avaliação física do doente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946233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Breve exame físico do doente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2957" y="2333456"/>
            <a:ext cx="11028622" cy="3416300"/>
          </a:xfrm>
        </p:spPr>
        <p:txBody>
          <a:bodyPr>
            <a:normAutofit/>
          </a:bodyPr>
          <a:lstStyle/>
          <a:p>
            <a:pPr lvl="0"/>
            <a:r>
              <a:rPr lang="pt-PT" dirty="0" smtClean="0"/>
              <a:t>Não deve durar mais de cinco minutos</a:t>
            </a:r>
          </a:p>
          <a:p>
            <a:pPr lvl="0"/>
            <a:r>
              <a:rPr lang="pt-PT" dirty="0" smtClean="0"/>
              <a:t>Procurar e continuar a perguntar sobre sintomas ( indicados pela pessoa) ou sinais físicos (que consiga ver) que possam significar uma doença de interesse para a saúde pública</a:t>
            </a:r>
          </a:p>
          <a:p>
            <a:pPr lvl="1"/>
            <a:r>
              <a:rPr lang="pt-PT" dirty="0" smtClean="0"/>
              <a:t>Sensibilidade à luz</a:t>
            </a:r>
          </a:p>
          <a:p>
            <a:pPr lvl="1"/>
            <a:r>
              <a:rPr lang="pt-PT" dirty="0" smtClean="0"/>
              <a:t>Sensação de tontura/fraqueza</a:t>
            </a:r>
          </a:p>
          <a:p>
            <a:pPr lvl="1"/>
            <a:r>
              <a:rPr lang="pt-PT" dirty="0" smtClean="0"/>
              <a:t>Sentir-se “enjoado” com dores de estômago </a:t>
            </a:r>
          </a:p>
          <a:p>
            <a:pPr lvl="1"/>
            <a:r>
              <a:rPr lang="pt-PT" dirty="0" smtClean="0"/>
              <a:t>Erupção cutânea</a:t>
            </a:r>
          </a:p>
          <a:p>
            <a:pPr lvl="1"/>
            <a:r>
              <a:rPr lang="pt-PT" dirty="0" smtClean="0"/>
              <a:t>Hemorragia intensa</a:t>
            </a:r>
          </a:p>
          <a:p>
            <a:pPr lvl="1"/>
            <a:r>
              <a:rPr lang="pt-PT" dirty="0" smtClean="0"/>
              <a:t>Tosse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15</a:t>
            </a:fld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2017867" y="5763157"/>
            <a:ext cx="6747375" cy="772223"/>
            <a:chOff x="2017867" y="5763157"/>
            <a:chExt cx="6747375" cy="772223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2017867" y="5810829"/>
              <a:ext cx="352095" cy="680740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691413" y="5925873"/>
              <a:ext cx="771877" cy="450652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3784741" y="5791183"/>
              <a:ext cx="785681" cy="700386"/>
            </a:xfrm>
            <a:prstGeom prst="rect">
              <a:avLst/>
            </a:prstGeom>
          </p:spPr>
        </p:pic>
        <p:grpSp>
          <p:nvGrpSpPr>
            <p:cNvPr id="9" name="Group 8"/>
            <p:cNvGrpSpPr/>
            <p:nvPr/>
          </p:nvGrpSpPr>
          <p:grpSpPr>
            <a:xfrm>
              <a:off x="4878069" y="5810829"/>
              <a:ext cx="1011190" cy="703259"/>
              <a:chOff x="10312904" y="424778"/>
              <a:chExt cx="1275907" cy="979141"/>
            </a:xfrm>
          </p:grpSpPr>
          <p:sp>
            <p:nvSpPr>
              <p:cNvPr id="13" name="Rectangle 12"/>
              <p:cNvSpPr/>
              <p:nvPr/>
            </p:nvSpPr>
            <p:spPr>
              <a:xfrm>
                <a:off x="10312904" y="424778"/>
                <a:ext cx="1275907" cy="978196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10424714" y="462094"/>
                <a:ext cx="1052285" cy="941825"/>
              </a:xfrm>
              <a:prstGeom prst="rect">
                <a:avLst/>
              </a:prstGeom>
            </p:spPr>
          </p:pic>
        </p:grpSp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6370865" y="5767017"/>
              <a:ext cx="426222" cy="768363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7372020" y="5763157"/>
              <a:ext cx="458136" cy="768363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8153400" y="5775578"/>
              <a:ext cx="611842" cy="69973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1274697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pt-PT" dirty="0" smtClean="0"/>
              <a:t>Voltar ao nosso flipchart 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24755" y="2550746"/>
            <a:ext cx="6752492" cy="3416300"/>
          </a:xfrm>
        </p:spPr>
        <p:txBody>
          <a:bodyPr>
            <a:normAutofit/>
          </a:bodyPr>
          <a:lstStyle/>
          <a:p>
            <a:pPr lvl="0"/>
            <a:r>
              <a:rPr lang="pt-PT" sz="2400" dirty="0" smtClean="0"/>
              <a:t>No início da lição, respondeu a perguntas:</a:t>
            </a:r>
          </a:p>
          <a:p>
            <a:pPr lvl="1"/>
            <a:r>
              <a:rPr lang="pt-PT" sz="2200" dirty="0" smtClean="0"/>
              <a:t>A finalidade de uma avaliação de risco</a:t>
            </a:r>
          </a:p>
          <a:p>
            <a:pPr lvl="1"/>
            <a:r>
              <a:rPr lang="pt-PT" sz="2200" dirty="0" smtClean="0"/>
              <a:t>O que precisa saber antes de realizar a avaliação de risco</a:t>
            </a:r>
          </a:p>
          <a:p>
            <a:pPr lvl="0"/>
            <a:r>
              <a:rPr lang="pt-PT" sz="2400" dirty="0" smtClean="0"/>
              <a:t>Alguma das suas respostas mudou? </a:t>
            </a:r>
          </a:p>
          <a:p>
            <a:pPr lvl="0"/>
            <a:r>
              <a:rPr lang="pt-PT" sz="2400" dirty="0" smtClean="0"/>
              <a:t>O que é que aprendeu?</a:t>
            </a:r>
            <a:endParaRPr lang="pt-PT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4953" y="2261960"/>
            <a:ext cx="2924678" cy="341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679064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pt-PT" dirty="0" smtClean="0"/>
              <a:t>Slide de transição</a:t>
            </a:r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5" y="2603500"/>
            <a:ext cx="10035784" cy="3416300"/>
          </a:xfrm>
        </p:spPr>
        <p:txBody>
          <a:bodyPr>
            <a:normAutofit/>
          </a:bodyPr>
          <a:lstStyle/>
          <a:p>
            <a:r>
              <a:rPr lang="pt-PT" sz="2000" dirty="0" smtClean="0">
                <a:solidFill>
                  <a:srgbClr val="FF0000"/>
                </a:solidFill>
              </a:rPr>
              <a:t>Os organizadores do </a:t>
            </a:r>
            <a:r>
              <a:rPr lang="pt-PT" sz="2000" dirty="0" err="1" smtClean="0">
                <a:solidFill>
                  <a:srgbClr val="FF0000"/>
                </a:solidFill>
              </a:rPr>
              <a:t>PFF</a:t>
            </a:r>
            <a:r>
              <a:rPr lang="pt-PT" sz="2000" dirty="0" smtClean="0">
                <a:solidFill>
                  <a:srgbClr val="FF0000"/>
                </a:solidFill>
              </a:rPr>
              <a:t> </a:t>
            </a:r>
            <a:r>
              <a:rPr lang="pt-PT" sz="2000" dirty="0" smtClean="0">
                <a:solidFill>
                  <a:srgbClr val="FF0000"/>
                </a:solidFill>
              </a:rPr>
              <a:t>podem considerar a utilização de uma pausa para separar os slides 1-15 (teóricos) dos slides 17-18 (práticos/dramatização)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33300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A9FD46C-58E1-48CE-80DB-1EC8FD6DCA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Visualizar o Processo de Avaliação de Risco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63F3637-C7AD-48BF-9B6D-AD34DD4A1F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pt-PT" dirty="0" smtClean="0"/>
              <a:t>Sintomas Observáveis do Passageiro (Febre, vómito e erupção cutânea)</a:t>
            </a:r>
          </a:p>
          <a:p>
            <a:pPr lvl="0"/>
            <a:r>
              <a:rPr lang="pt-PT" dirty="0" smtClean="0"/>
              <a:t>Realizar a Avaliação de Risco:</a:t>
            </a:r>
          </a:p>
          <a:p>
            <a:pPr lvl="1"/>
            <a:r>
              <a:rPr lang="pt-PT" dirty="0" smtClean="0"/>
              <a:t>1º Passo: pegar no “saco de sobrevivência” e colocar ____</a:t>
            </a:r>
          </a:p>
          <a:p>
            <a:pPr lvl="1"/>
            <a:r>
              <a:rPr lang="pt-PT" dirty="0" smtClean="0"/>
              <a:t>2º Passo: Encaminhar o passageiro para local de _____</a:t>
            </a:r>
          </a:p>
          <a:p>
            <a:pPr lvl="1"/>
            <a:r>
              <a:rPr lang="pt-PT" dirty="0" smtClean="0"/>
              <a:t>3º Passo: Começar a avaliação física; eu descobri que _______</a:t>
            </a:r>
          </a:p>
          <a:p>
            <a:pPr lvl="1"/>
            <a:r>
              <a:rPr lang="pt-PT" dirty="0" smtClean="0"/>
              <a:t>4º Passo: Procurar informações através do formulário de avaliação de risco; eu descobri que ______</a:t>
            </a:r>
          </a:p>
          <a:p>
            <a:pPr lvl="1"/>
            <a:r>
              <a:rPr lang="pt-PT" dirty="0" smtClean="0"/>
              <a:t>5º Passo: Utilizar os dados recolhidos para ____ (enunciar se estão autorizados a seguir viagem ou não)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8ABA423A-3C36-4E41-BDEE-2CC3E24C0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1026" name="Picture 2" descr="Sick Traveler High Res Stock Images | Shutterstock">
            <a:extLst>
              <a:ext uri="{FF2B5EF4-FFF2-40B4-BE49-F238E27FC236}">
                <a16:creationId xmlns:a16="http://schemas.microsoft.com/office/drawing/2014/main" xmlns="" id="{5EA599B2-9B24-40EB-834D-582F7DC419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34400" y="1986284"/>
            <a:ext cx="3657600" cy="2622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757621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Sessões de trabalho de grupo: Dramatização!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4446" y="2320290"/>
            <a:ext cx="11570677" cy="4046220"/>
          </a:xfrm>
        </p:spPr>
        <p:txBody>
          <a:bodyPr>
            <a:normAutofit/>
          </a:bodyPr>
          <a:lstStyle/>
          <a:p>
            <a:pPr lvl="0"/>
            <a:r>
              <a:rPr lang="pt-PT" sz="2000" dirty="0" smtClean="0"/>
              <a:t>Todos os grupos serão confrontados com os mesmos cenários de resposta à doença </a:t>
            </a:r>
          </a:p>
          <a:p>
            <a:pPr lvl="0"/>
            <a:r>
              <a:rPr lang="pt-PT" sz="2000" dirty="0" smtClean="0"/>
              <a:t>Deve “representar” a primeira parte da avaliação de risco do passageiro doente (EPI, acções iniciais, questões a colocar, acções a desempenhar)</a:t>
            </a:r>
          </a:p>
          <a:p>
            <a:pPr lvl="0"/>
            <a:r>
              <a:rPr lang="pt-PT" sz="2000" dirty="0" smtClean="0"/>
              <a:t>Cada cenário tem quatro papéis*: um actor, o socorrista primário da [</a:t>
            </a:r>
            <a:r>
              <a:rPr lang="pt-PT" sz="2000" dirty="0" smtClean="0">
                <a:solidFill>
                  <a:srgbClr val="FF0000"/>
                </a:solidFill>
              </a:rPr>
              <a:t>agência de saúde de PDE</a:t>
            </a:r>
            <a:r>
              <a:rPr lang="pt-PT" sz="2000" dirty="0" smtClean="0"/>
              <a:t>], o socorrista secundário da [</a:t>
            </a:r>
            <a:r>
              <a:rPr lang="pt-PT" sz="2000" dirty="0" smtClean="0">
                <a:solidFill>
                  <a:srgbClr val="FF0000"/>
                </a:solidFill>
              </a:rPr>
              <a:t>agência de saúde de PDE</a:t>
            </a:r>
            <a:r>
              <a:rPr lang="pt-PT" sz="2000" dirty="0" smtClean="0"/>
              <a:t>] (que fazem as anotações) e dois observadores </a:t>
            </a:r>
          </a:p>
          <a:p>
            <a:pPr lvl="0"/>
            <a:r>
              <a:rPr lang="pt-PT" sz="2000" b="1" dirty="0" smtClean="0"/>
              <a:t>Os facilitadores colocarão uma pausa no cenário quando você chegar ao ponto de tomada de decisão. </a:t>
            </a:r>
            <a:endParaRPr lang="pt-PT" sz="2000" dirty="0" smtClean="0"/>
          </a:p>
          <a:p>
            <a:pPr lvl="0"/>
            <a:r>
              <a:rPr lang="pt-PT" sz="2000" dirty="0" smtClean="0"/>
              <a:t>Cada grupo fará um balanço da sua experiência</a:t>
            </a:r>
          </a:p>
          <a:p>
            <a:r>
              <a:rPr lang="pt-PT" sz="2000" dirty="0" smtClean="0"/>
              <a:t>Em seguida faremos o mesmo com os outros 2 cenários</a:t>
            </a:r>
            <a:r>
              <a:rPr lang="en-US" sz="2000" dirty="0" smtClean="0"/>
              <a:t> 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85800" y="6366510"/>
            <a:ext cx="106413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*</a:t>
            </a:r>
            <a:r>
              <a:rPr lang="pt-PT" sz="1500" dirty="0" smtClean="0">
                <a:solidFill>
                  <a:srgbClr val="FF0000"/>
                </a:solidFill>
              </a:rPr>
              <a:t>Os papéis em cada grupo parte do princípio de que cada grupo tem 5 participantes.  Ajustar os números de acordo.</a:t>
            </a:r>
            <a:endParaRPr lang="en-US" sz="15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78548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Para começar…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22390" y="2490560"/>
            <a:ext cx="2610309" cy="3416300"/>
          </a:xfrm>
        </p:spPr>
      </p:pic>
    </p:spTree>
    <p:extLst>
      <p:ext uri="{BB962C8B-B14F-4D97-AF65-F5344CB8AC3E}">
        <p14:creationId xmlns:p14="http://schemas.microsoft.com/office/powerpoint/2010/main" xmlns="" val="40960212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O que vem a seguir?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5" y="2603500"/>
            <a:ext cx="9800260" cy="3416300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pt-PT" sz="2800" dirty="0" smtClean="0"/>
              <a:t>A parte II da apresentação abrangerá </a:t>
            </a:r>
          </a:p>
          <a:p>
            <a:pPr lvl="1"/>
            <a:r>
              <a:rPr lang="pt-PT" sz="2600" dirty="0" smtClean="0"/>
              <a:t>Diagnósticos clínicos suspeitos</a:t>
            </a:r>
          </a:p>
          <a:p>
            <a:pPr lvl="1"/>
            <a:r>
              <a:rPr lang="pt-PT" sz="2600" dirty="0" smtClean="0"/>
              <a:t>Processo de tomada de decisão de encaminhar alguém para uma instalação de cuidados de saúde ou permitir-lhe seguir viagem</a:t>
            </a:r>
          </a:p>
          <a:p>
            <a:pPr lvl="1"/>
            <a:r>
              <a:rPr lang="pt-PT" sz="2600" dirty="0" smtClean="0"/>
              <a:t>Como encaminhar o passageiro doente para a instalação de cuidados de saúde </a:t>
            </a:r>
          </a:p>
          <a:p>
            <a:pPr lvl="1"/>
            <a:r>
              <a:rPr lang="pt-PT" sz="2600" dirty="0" smtClean="0"/>
              <a:t>Passos de seguimento</a:t>
            </a:r>
            <a:endParaRPr lang="en-US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311302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Objectivos de aprendizagem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10332195" cy="3416300"/>
          </a:xfrm>
        </p:spPr>
        <p:txBody>
          <a:bodyPr>
            <a:noAutofit/>
          </a:bodyPr>
          <a:lstStyle/>
          <a:p>
            <a:pPr lvl="0"/>
            <a:r>
              <a:rPr lang="pt-PT" sz="2000" dirty="0" smtClean="0"/>
              <a:t>Aprender a finalidade de uma avaliação de risco</a:t>
            </a:r>
          </a:p>
          <a:p>
            <a:pPr lvl="0"/>
            <a:r>
              <a:rPr lang="pt-PT" sz="2000" dirty="0" smtClean="0"/>
              <a:t>Discutir como uma [</a:t>
            </a:r>
            <a:r>
              <a:rPr lang="pt-PT" sz="2000" dirty="0" smtClean="0">
                <a:solidFill>
                  <a:srgbClr val="FF0000"/>
                </a:solidFill>
              </a:rPr>
              <a:t>agência de saúde de PDE</a:t>
            </a:r>
            <a:r>
              <a:rPr lang="pt-PT" sz="2000" dirty="0" smtClean="0"/>
              <a:t>] recebe notificações de passageiros doentes no PDE </a:t>
            </a:r>
          </a:p>
          <a:p>
            <a:pPr lvl="0"/>
            <a:r>
              <a:rPr lang="pt-PT" sz="2000" dirty="0" smtClean="0"/>
              <a:t>Determinar locais seguros para realizar uma avaliação de risco de passageiro doente</a:t>
            </a:r>
          </a:p>
          <a:p>
            <a:pPr lvl="0"/>
            <a:r>
              <a:rPr lang="pt-PT" sz="2000" dirty="0" smtClean="0"/>
              <a:t>Explicar os materiais e equipamentos necessários para uma avaliação de risco de passageiro doente</a:t>
            </a:r>
          </a:p>
          <a:p>
            <a:pPr lvl="0"/>
            <a:r>
              <a:rPr lang="pt-PT" sz="2000" dirty="0" smtClean="0"/>
              <a:t>Enumerar as questões a colocar durante a avaliação de risco de um passageiro doente</a:t>
            </a:r>
          </a:p>
          <a:p>
            <a:r>
              <a:rPr lang="pt-PT" sz="2000" dirty="0" smtClean="0"/>
              <a:t>Discutir e realizar as acções necessárias durante avaliação de risco de um passageiro doente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20370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Objectivo(s) de uma avaliação de risco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04073" y="2515365"/>
            <a:ext cx="5256862" cy="3416300"/>
          </a:xfrm>
        </p:spPr>
        <p:txBody>
          <a:bodyPr/>
          <a:lstStyle/>
          <a:p>
            <a:pPr lvl="0"/>
            <a:r>
              <a:rPr lang="pt-PT" dirty="0" smtClean="0"/>
              <a:t>Determinar se o passageiro apresenta um risco de propagar a infecção e tentar prevenir a propagação num PDE e na comunidade</a:t>
            </a:r>
          </a:p>
          <a:p>
            <a:r>
              <a:rPr lang="pt-PT" dirty="0" smtClean="0"/>
              <a:t>Prestar cuidados imediatos, de acordo com disponibilidade, à pessoa e encaminhá-la para uma instalação de cuidados de saúde se necessário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578" y="2603500"/>
            <a:ext cx="4313563" cy="287570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08578" y="5479209"/>
            <a:ext cx="39252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dirty="0" smtClean="0">
                <a:solidFill>
                  <a:srgbClr val="FF0000"/>
                </a:solidFill>
              </a:rPr>
              <a:t>Exemplo </a:t>
            </a:r>
            <a:r>
              <a:rPr lang="pt-PT" smtClean="0">
                <a:solidFill>
                  <a:srgbClr val="FF0000"/>
                </a:solidFill>
              </a:rPr>
              <a:t>de fotografia; </a:t>
            </a:r>
            <a:r>
              <a:rPr lang="pt-PT" dirty="0" smtClean="0">
                <a:solidFill>
                  <a:srgbClr val="FF0000"/>
                </a:solidFill>
              </a:rPr>
              <a:t>actualizar </a:t>
            </a:r>
            <a:r>
              <a:rPr lang="pt-PT" smtClean="0">
                <a:solidFill>
                  <a:srgbClr val="FF0000"/>
                </a:solidFill>
              </a:rPr>
              <a:t>com fotografia específica </a:t>
            </a:r>
            <a:r>
              <a:rPr lang="pt-PT" dirty="0" smtClean="0">
                <a:solidFill>
                  <a:srgbClr val="FF0000"/>
                </a:solidFill>
              </a:rPr>
              <a:t>do país</a:t>
            </a:r>
            <a:r>
              <a:rPr lang="en-US" dirty="0" smtClean="0">
                <a:solidFill>
                  <a:srgbClr val="FF0000"/>
                </a:solidFill>
              </a:rPr>
              <a:t>(</a:t>
            </a:r>
            <a:r>
              <a:rPr lang="en-US" dirty="0" err="1" smtClean="0">
                <a:solidFill>
                  <a:srgbClr val="FF0000"/>
                </a:solidFill>
              </a:rPr>
              <a:t>Autoria</a:t>
            </a:r>
            <a:r>
              <a:rPr lang="en-US" dirty="0" smtClean="0">
                <a:solidFill>
                  <a:srgbClr val="FF0000"/>
                </a:solidFill>
              </a:rPr>
              <a:t>: </a:t>
            </a:r>
            <a:r>
              <a:rPr lang="en-US" dirty="0">
                <a:solidFill>
                  <a:srgbClr val="FF0000"/>
                </a:solidFill>
              </a:rPr>
              <a:t>Kenta Ishii, CDC)</a:t>
            </a:r>
          </a:p>
        </p:txBody>
      </p:sp>
    </p:spTree>
    <p:extLst>
      <p:ext uri="{BB962C8B-B14F-4D97-AF65-F5344CB8AC3E}">
        <p14:creationId xmlns:p14="http://schemas.microsoft.com/office/powerpoint/2010/main" xmlns="" val="20345632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Consegue lembrar-se…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dirty="0" smtClean="0"/>
              <a:t>De uma avaliação de risco de passageiro doente memorável?</a:t>
            </a:r>
          </a:p>
          <a:p>
            <a:r>
              <a:rPr lang="en-US" dirty="0" smtClean="0"/>
              <a:t> </a:t>
            </a:r>
            <a:endParaRPr lang="pt-PT" dirty="0" smtClean="0"/>
          </a:p>
          <a:p>
            <a:pPr lvl="0"/>
            <a:r>
              <a:rPr lang="pt-PT" dirty="0" smtClean="0"/>
              <a:t>Qual foi a história? </a:t>
            </a:r>
          </a:p>
          <a:p>
            <a:pPr lvl="1"/>
            <a:r>
              <a:rPr lang="pt-PT" dirty="0" smtClean="0"/>
              <a:t>Como é que recebeu a notificação?</a:t>
            </a:r>
          </a:p>
          <a:p>
            <a:pPr lvl="1"/>
            <a:r>
              <a:rPr lang="pt-PT" dirty="0" smtClean="0"/>
              <a:t>Quais foram os elementos do processo de avaliação de risco?</a:t>
            </a:r>
          </a:p>
          <a:p>
            <a:pPr lvl="1"/>
            <a:r>
              <a:rPr lang="pt-PT" dirty="0" smtClean="0"/>
              <a:t>Qual foi o resultado?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8581861" y="2701088"/>
            <a:ext cx="2343477" cy="2842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661291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Notificações de passageiro doente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9167" y="2503486"/>
            <a:ext cx="7109589" cy="3954463"/>
          </a:xfrm>
        </p:spPr>
        <p:txBody>
          <a:bodyPr>
            <a:normAutofit/>
          </a:bodyPr>
          <a:lstStyle/>
          <a:p>
            <a:pPr lvl="0"/>
            <a:r>
              <a:rPr lang="pt-PT" sz="2000" dirty="0" smtClean="0"/>
              <a:t>Podem vir de uma variedade de fontes:</a:t>
            </a:r>
          </a:p>
          <a:p>
            <a:pPr lvl="1"/>
            <a:r>
              <a:rPr lang="pt-PT" dirty="0" smtClean="0"/>
              <a:t>A sua [</a:t>
            </a:r>
            <a:r>
              <a:rPr lang="pt-PT" dirty="0" smtClean="0">
                <a:solidFill>
                  <a:srgbClr val="FF0000"/>
                </a:solidFill>
              </a:rPr>
              <a:t>agência de saúde de PDE</a:t>
            </a:r>
            <a:r>
              <a:rPr lang="pt-PT" dirty="0" smtClean="0"/>
              <a:t>] identifica-o</a:t>
            </a:r>
          </a:p>
          <a:p>
            <a:pPr lvl="1"/>
            <a:r>
              <a:rPr lang="pt-PT" dirty="0" smtClean="0"/>
              <a:t>De uma transportadora à chegada</a:t>
            </a:r>
          </a:p>
          <a:p>
            <a:pPr lvl="1"/>
            <a:r>
              <a:rPr lang="pt-PT" dirty="0" smtClean="0"/>
              <a:t>De outros parceiros do PDE </a:t>
            </a:r>
          </a:p>
          <a:p>
            <a:pPr lvl="2"/>
            <a:r>
              <a:rPr lang="pt-PT" dirty="0" smtClean="0"/>
              <a:t>Alfândegas/Imigração</a:t>
            </a:r>
          </a:p>
          <a:p>
            <a:pPr lvl="2"/>
            <a:r>
              <a:rPr lang="pt-PT" dirty="0" smtClean="0"/>
              <a:t>Polícia/Segurança</a:t>
            </a:r>
          </a:p>
          <a:p>
            <a:pPr lvl="2"/>
            <a:r>
              <a:rPr lang="pt-PT" dirty="0" smtClean="0"/>
              <a:t>Companhia aérea/Agentes navais</a:t>
            </a:r>
          </a:p>
          <a:p>
            <a:pPr lvl="2"/>
            <a:r>
              <a:rPr lang="pt-PT" dirty="0" smtClean="0"/>
              <a:t>Outros?</a:t>
            </a:r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56837" y="2354896"/>
            <a:ext cx="3233902" cy="177675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56837" y="4235174"/>
            <a:ext cx="3165316" cy="178888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576884" y="5996284"/>
            <a:ext cx="39252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dirty="0" smtClean="0">
                <a:solidFill>
                  <a:srgbClr val="FF0000"/>
                </a:solidFill>
              </a:rPr>
              <a:t>Exemplo de fotografias; actualizar com fotografias específicas do país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99138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6630" y="994096"/>
            <a:ext cx="9975009" cy="706964"/>
          </a:xfrm>
        </p:spPr>
        <p:txBody>
          <a:bodyPr/>
          <a:lstStyle/>
          <a:p>
            <a:r>
              <a:rPr lang="pt-PT" sz="3200" dirty="0" smtClean="0"/>
              <a:t>PON de referência: Como detectar e notificar a [</a:t>
            </a:r>
            <a:r>
              <a:rPr lang="pt-PT" sz="3200" dirty="0" smtClean="0">
                <a:solidFill>
                  <a:srgbClr val="FF0000"/>
                </a:solidFill>
              </a:rPr>
              <a:t>agência de saúde de PDE</a:t>
            </a:r>
            <a:r>
              <a:rPr lang="pt-PT" sz="3200" dirty="0" smtClean="0"/>
              <a:t>] sobre passageiros doentes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10141" y="1940243"/>
            <a:ext cx="4923456" cy="4757737"/>
          </a:xfrm>
          <a:prstGeom prst="rect">
            <a:avLst/>
          </a:prstGeom>
        </p:spPr>
      </p:pic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569168" y="2503486"/>
            <a:ext cx="5865922" cy="3954463"/>
          </a:xfrm>
        </p:spPr>
        <p:txBody>
          <a:bodyPr>
            <a:normAutofit/>
          </a:bodyPr>
          <a:lstStyle/>
          <a:p>
            <a:pPr lvl="0"/>
            <a:r>
              <a:rPr lang="pt-PT" sz="2400" dirty="0" smtClean="0"/>
              <a:t>O alvo deste PON são os funcionários extra sanitários</a:t>
            </a:r>
          </a:p>
          <a:p>
            <a:r>
              <a:rPr lang="pt-PT" sz="2400" dirty="0" smtClean="0"/>
              <a:t>Esses parceiros devem ser formados para notificar se alguém estiver doente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40063346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Local de avaliação do risco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4771" y="2412335"/>
            <a:ext cx="6098808" cy="4445665"/>
          </a:xfrm>
        </p:spPr>
        <p:txBody>
          <a:bodyPr>
            <a:normAutofit fontScale="92500"/>
          </a:bodyPr>
          <a:lstStyle/>
          <a:p>
            <a:pPr lvl="0"/>
            <a:r>
              <a:rPr lang="pt-PT" sz="2000" dirty="0" smtClean="0"/>
              <a:t>Vários locais dependendo de avaliações primárias ou secundárias</a:t>
            </a:r>
          </a:p>
          <a:p>
            <a:pPr lvl="0"/>
            <a:r>
              <a:rPr lang="pt-PT" sz="2000" dirty="0" smtClean="0"/>
              <a:t>As avaliações primárias podem ser em qualquer parte no PDE</a:t>
            </a:r>
          </a:p>
          <a:p>
            <a:pPr lvl="1"/>
            <a:r>
              <a:rPr lang="pt-PT" dirty="0" smtClean="0"/>
              <a:t>Num avião, navio ou autocarro </a:t>
            </a:r>
          </a:p>
          <a:p>
            <a:pPr lvl="1"/>
            <a:r>
              <a:rPr lang="pt-PT" dirty="0" smtClean="0"/>
              <a:t>Geralmente tem-se 5 minutos ou menos para avaliar a situação</a:t>
            </a:r>
          </a:p>
          <a:p>
            <a:pPr lvl="0"/>
            <a:r>
              <a:rPr lang="pt-PT" sz="2000" dirty="0" smtClean="0"/>
              <a:t>Avaliações secundárias são geralmente numa área de despistagem secundária ou clínica </a:t>
            </a:r>
          </a:p>
          <a:p>
            <a:pPr lvl="1"/>
            <a:r>
              <a:rPr lang="pt-PT" dirty="0" smtClean="0"/>
              <a:t>Mais equipamentos acessíveis </a:t>
            </a:r>
          </a:p>
          <a:p>
            <a:pPr lvl="1"/>
            <a:r>
              <a:rPr lang="pt-PT" dirty="0" smtClean="0"/>
              <a:t>Mais tempo para realizar a avaliação</a:t>
            </a:r>
          </a:p>
          <a:p>
            <a:pPr lvl="1"/>
            <a:r>
              <a:rPr lang="pt-PT" dirty="0" smtClean="0"/>
              <a:t>Mais privacidade</a:t>
            </a:r>
          </a:p>
          <a:p>
            <a:pPr lvl="1"/>
            <a:r>
              <a:rPr lang="pt-PT" dirty="0" smtClean="0"/>
              <a:t>Mesmo assim deve ser breve</a:t>
            </a:r>
            <a:endParaRPr lang="en-US" sz="1600" dirty="0"/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 rot="5400000">
            <a:off x="51776" y="2872016"/>
            <a:ext cx="3035685" cy="199423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83579" y="2571414"/>
            <a:ext cx="2983832" cy="223787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8508" y="5401852"/>
            <a:ext cx="31061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600" dirty="0" smtClean="0">
                <a:solidFill>
                  <a:srgbClr val="FF0000"/>
                </a:solidFill>
              </a:rPr>
              <a:t>Exemplo de fotografia; actualizar com fotografia específica do país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en-US" sz="1600" dirty="0" smtClean="0">
                <a:solidFill>
                  <a:srgbClr val="FF0000"/>
                </a:solidFill>
              </a:rPr>
              <a:t>(</a:t>
            </a:r>
            <a:r>
              <a:rPr lang="pt-PT" sz="1600" dirty="0" smtClean="0">
                <a:solidFill>
                  <a:srgbClr val="FF0000"/>
                </a:solidFill>
              </a:rPr>
              <a:t>Autoria</a:t>
            </a:r>
            <a:r>
              <a:rPr lang="en-US" sz="1600" dirty="0" smtClean="0">
                <a:solidFill>
                  <a:srgbClr val="FF0000"/>
                </a:solidFill>
              </a:rPr>
              <a:t>: </a:t>
            </a:r>
            <a:r>
              <a:rPr lang="en-US" sz="1600" dirty="0">
                <a:solidFill>
                  <a:srgbClr val="FF0000"/>
                </a:solidFill>
              </a:rPr>
              <a:t>Kim Singler, CDC)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935452" y="4848367"/>
            <a:ext cx="31061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600" dirty="0" smtClean="0">
                <a:solidFill>
                  <a:srgbClr val="FF0000"/>
                </a:solidFill>
              </a:rPr>
              <a:t>Exemplo de fotografia; actualizar com fotografia específica do país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endParaRPr lang="en-US" sz="1600" dirty="0">
              <a:solidFill>
                <a:srgbClr val="FF0000"/>
              </a:solidFill>
            </a:endParaRPr>
          </a:p>
          <a:p>
            <a:pPr algn="ctr"/>
            <a:r>
              <a:rPr lang="en-US" sz="1600" dirty="0" smtClean="0">
                <a:solidFill>
                  <a:srgbClr val="FF0000"/>
                </a:solidFill>
              </a:rPr>
              <a:t>(</a:t>
            </a:r>
            <a:r>
              <a:rPr lang="pt-PT" sz="1600" dirty="0" smtClean="0">
                <a:solidFill>
                  <a:srgbClr val="FF0000"/>
                </a:solidFill>
              </a:rPr>
              <a:t>Autoria: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en-US" sz="1600" dirty="0">
                <a:solidFill>
                  <a:srgbClr val="FF0000"/>
                </a:solidFill>
              </a:rPr>
              <a:t>Kim Singler, CDC)</a:t>
            </a:r>
          </a:p>
        </p:txBody>
      </p:sp>
    </p:spTree>
    <p:extLst>
      <p:ext uri="{BB962C8B-B14F-4D97-AF65-F5344CB8AC3E}">
        <p14:creationId xmlns:p14="http://schemas.microsoft.com/office/powerpoint/2010/main" xmlns="" val="14980982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Que materiais colocaria num "saco de sobrevivência” para respostas?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31252" y="2603500"/>
            <a:ext cx="2610309" cy="3416300"/>
          </a:xfrm>
        </p:spPr>
      </p:pic>
    </p:spTree>
    <p:extLst>
      <p:ext uri="{BB962C8B-B14F-4D97-AF65-F5344CB8AC3E}">
        <p14:creationId xmlns:p14="http://schemas.microsoft.com/office/powerpoint/2010/main" xmlns="" val="373101059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 Boardroom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 Boardroom" id="{FC33163D-4339-46B1-8EED-24C834239D99}" vid="{A3AB87EF-B655-4FFF-8D05-F333AD7F278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26FA4F1308B5B45B936C6E66B62D5E7" ma:contentTypeVersion="6" ma:contentTypeDescription="Create a new document." ma:contentTypeScope="" ma:versionID="bd7aee24ec6336b997b14164699ae494">
  <xsd:schema xmlns:xsd="http://www.w3.org/2001/XMLSchema" xmlns:xs="http://www.w3.org/2001/XMLSchema" xmlns:p="http://schemas.microsoft.com/office/2006/metadata/properties" xmlns:ns3="6c856932-3451-421d-8b14-12fa4604922c" targetNamespace="http://schemas.microsoft.com/office/2006/metadata/properties" ma:root="true" ma:fieldsID="2cd2b368bdac3ce080e74f07113a87b9" ns3:_="">
    <xsd:import namespace="6c856932-3451-421d-8b14-12fa4604922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c856932-3451-421d-8b14-12fa4604922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3C6F26C-2BEC-48C2-976B-9043E03697AF}">
  <ds:schemaRefs>
    <ds:schemaRef ds:uri="http://www.w3.org/XML/1998/namespace"/>
    <ds:schemaRef ds:uri="http://purl.org/dc/elements/1.1/"/>
    <ds:schemaRef ds:uri="6c856932-3451-421d-8b14-12fa4604922c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8D3C80A6-23D4-429B-AF98-F8DBCF81171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0217C7B-DD46-48E2-A41D-7B6FF4D538A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c856932-3451-421d-8b14-12fa4604922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2724</TotalTime>
  <Words>3447</Words>
  <Application>Microsoft Office PowerPoint</Application>
  <PresentationFormat>Personalizados</PresentationFormat>
  <Paragraphs>269</Paragraphs>
  <Slides>20</Slides>
  <Notes>19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20</vt:i4>
      </vt:variant>
    </vt:vector>
  </HeadingPairs>
  <TitlesOfParts>
    <vt:vector size="21" baseType="lpstr">
      <vt:lpstr>Ion Boardroom</vt:lpstr>
      <vt:lpstr>Realizar uma avaliação de risco de um passageiro doente – Parte I</vt:lpstr>
      <vt:lpstr>Para começar…</vt:lpstr>
      <vt:lpstr>Objectivos de aprendizagem</vt:lpstr>
      <vt:lpstr>Objectivo(s) de uma avaliação de risco</vt:lpstr>
      <vt:lpstr>Consegue lembrar-se…</vt:lpstr>
      <vt:lpstr>Notificações de passageiro doente</vt:lpstr>
      <vt:lpstr>PON de referência: Como detectar e notificar a [agência de saúde de PDE] sobre passageiros doentes</vt:lpstr>
      <vt:lpstr>Local de avaliação do risco</vt:lpstr>
      <vt:lpstr>Que materiais colocaria num "saco de sobrevivência” para respostas?</vt:lpstr>
      <vt:lpstr>Materiais de avaliação de risco de um doente</vt:lpstr>
      <vt:lpstr>EPI para avaliações de risco: uma revisão</vt:lpstr>
      <vt:lpstr>Questões a colocar durante a avaliação de risco de um passageiro doente</vt:lpstr>
      <vt:lpstr>Utilizar o formulário de avaliação de risco para o orientar</vt:lpstr>
      <vt:lpstr>Acções a realizar durante a avaliação de risco</vt:lpstr>
      <vt:lpstr>Breve exame físico do doente</vt:lpstr>
      <vt:lpstr>Voltar ao nosso flipchart </vt:lpstr>
      <vt:lpstr>Slide de transição</vt:lpstr>
      <vt:lpstr>Visualizar o Processo de Avaliação de Risco</vt:lpstr>
      <vt:lpstr>Sessões de trabalho de grupo: Dramatização!</vt:lpstr>
      <vt:lpstr>O que vem a seguir?</vt:lpstr>
    </vt:vector>
  </TitlesOfParts>
  <Company>Centers for Disease Control and Prevention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Master Training Program</dc:title>
  <dc:creator>Rogers, Kimberly B. (CDC/OID/NCEZID)</dc:creator>
  <cp:lastModifiedBy>Hewlett-Packard Company</cp:lastModifiedBy>
  <cp:revision>165</cp:revision>
  <dcterms:created xsi:type="dcterms:W3CDTF">2018-05-15T08:59:29Z</dcterms:created>
  <dcterms:modified xsi:type="dcterms:W3CDTF">2021-08-30T08:30:36Z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0x010100126FA4F1308B5B45B936C6E66B62D5E7</vt:lpwstr>
  </property>
  <property fmtid="{D5CDD505-2E9C-101B-9397-08002B2CF9AE}" pid="3" name="MSIP_Label_7b94a7b8-f06c-4dfe-bdcc-9b548fd58c31_Enabled">
    <vt:lpwstr>true</vt:lpwstr>
  </property>
  <property fmtid="{D5CDD505-2E9C-101B-9397-08002B2CF9AE}" pid="4" name="MSIP_Label_7b94a7b8-f06c-4dfe-bdcc-9b548fd58c31_SetDate">
    <vt:lpwstr>2021-04-26T20:35:14Z</vt:lpwstr>
  </property>
  <property fmtid="{D5CDD505-2E9C-101B-9397-08002B2CF9AE}" pid="5" name="MSIP_Label_7b94a7b8-f06c-4dfe-bdcc-9b548fd58c31_Method">
    <vt:lpwstr>Privileged</vt:lpwstr>
  </property>
  <property fmtid="{D5CDD505-2E9C-101B-9397-08002B2CF9AE}" pid="6" name="MSIP_Label_7b94a7b8-f06c-4dfe-bdcc-9b548fd58c31_Name">
    <vt:lpwstr>7b94a7b8-f06c-4dfe-bdcc-9b548fd58c31</vt:lpwstr>
  </property>
  <property fmtid="{D5CDD505-2E9C-101B-9397-08002B2CF9AE}" pid="7" name="MSIP_Label_7b94a7b8-f06c-4dfe-bdcc-9b548fd58c31_SiteId">
    <vt:lpwstr>9ce70869-60db-44fd-abe8-d2767077fc8f</vt:lpwstr>
  </property>
  <property fmtid="{D5CDD505-2E9C-101B-9397-08002B2CF9AE}" pid="8" name="MSIP_Label_7b94a7b8-f06c-4dfe-bdcc-9b548fd58c31_ActionId">
    <vt:lpwstr>6ccafe26-16d9-4129-9889-ab77f7f785d3</vt:lpwstr>
  </property>
  <property fmtid="{D5CDD505-2E9C-101B-9397-08002B2CF9AE}" pid="9" name="MSIP_Label_7b94a7b8-f06c-4dfe-bdcc-9b548fd58c31_ContentBits">
    <vt:lpwstr>0</vt:lpwstr>
  </property>
</Properties>
</file>