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6"/>
  </p:notesMasterIdLst>
  <p:sldIdLst>
    <p:sldId id="256" r:id="rId2"/>
    <p:sldId id="258" r:id="rId3"/>
    <p:sldId id="259" r:id="rId4"/>
    <p:sldId id="261" r:id="rId5"/>
    <p:sldId id="260" r:id="rId6"/>
    <p:sldId id="262" r:id="rId7"/>
    <p:sldId id="263" r:id="rId8"/>
    <p:sldId id="264" r:id="rId9"/>
    <p:sldId id="268" r:id="rId10"/>
    <p:sldId id="265" r:id="rId11"/>
    <p:sldId id="266" r:id="rId12"/>
    <p:sldId id="269" r:id="rId13"/>
    <p:sldId id="270" r:id="rId14"/>
    <p:sldId id="271"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tes, Emily S. (CDC/DDID/NCEZID/DGMQ)" initials="JES(" lastIdx="11" clrIdx="0">
    <p:extLst>
      <p:ext uri="{19B8F6BF-5375-455C-9EA6-DF929625EA0E}">
        <p15:presenceInfo xmlns="" xmlns:p15="http://schemas.microsoft.com/office/powerpoint/2012/main" userId="S-1-5-21-1207783550-2075000910-922709458-221121" providerId="AD"/>
      </p:ext>
    </p:extLst>
  </p:cmAuthor>
  <p:cmAuthor id="2" name="Cohen, Nicole (Nicky) (CDC/OID/NCEZID)" initials="NC" lastIdx="18" clrIdx="1">
    <p:extLst>
      <p:ext uri="{19B8F6BF-5375-455C-9EA6-DF929625EA0E}">
        <p15:presenceInfo xmlns="" xmlns:p15="http://schemas.microsoft.com/office/powerpoint/2012/main" userId="Cohen, Nicole (Nicky) (CDC/OID/NCEZI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1"/>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8" autoAdjust="0"/>
    <p:restoredTop sz="86078" autoAdjust="0"/>
  </p:normalViewPr>
  <p:slideViewPr>
    <p:cSldViewPr snapToGrid="0">
      <p:cViewPr varScale="1">
        <p:scale>
          <a:sx n="101" d="100"/>
          <a:sy n="101" d="100"/>
        </p:scale>
        <p:origin x="-912" y="-68"/>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pPr/>
              <a:t>8/30/2021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pPr/>
              <a:t>‹nº›</a:t>
            </a:fld>
            <a:endParaRPr lang="en-US" dirty="0"/>
          </a:p>
        </p:txBody>
      </p:sp>
    </p:spTree>
    <p:extLst>
      <p:ext uri="{BB962C8B-B14F-4D97-AF65-F5344CB8AC3E}">
        <p14:creationId xmlns=""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E agora, afastamo-nos do planeamento de emergências quotidianas de rotina para o que acontece quando temos uma emergência de saúde pública mais prolongada entre as nossas mãos. Podemos já não ser capazes de resolver o problema através da utilização de PON e das nossas funções regulares.</a:t>
            </a:r>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a:t>
            </a:fld>
            <a:endParaRPr lang="en-US" dirty="0"/>
          </a:p>
        </p:txBody>
      </p:sp>
    </p:spTree>
    <p:extLst>
      <p:ext uri="{BB962C8B-B14F-4D97-AF65-F5344CB8AC3E}">
        <p14:creationId xmlns=""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b="1" kern="1200" dirty="0" smtClean="0">
                <a:solidFill>
                  <a:schemeClr val="tx1"/>
                </a:solidFill>
                <a:latin typeface="+mn-lt"/>
                <a:ea typeface="+mn-ea"/>
                <a:cs typeface="+mn-cs"/>
              </a:rPr>
              <a:t>Perguntas e Respostas: </a:t>
            </a:r>
            <a:r>
              <a:rPr lang="pt-PT" sz="1200" kern="1200" dirty="0" smtClean="0">
                <a:solidFill>
                  <a:schemeClr val="tx1"/>
                </a:solidFill>
                <a:latin typeface="+mn-lt"/>
                <a:ea typeface="+mn-ea"/>
                <a:cs typeface="+mn-cs"/>
              </a:rPr>
              <a:t>Peça aos participantes para levantarem o braço e partilharem o que consideram ser as diferenças entre a despistagem à entrada e à saída. Obter respostas e depois partilhar as diferenças.</a:t>
            </a:r>
          </a:p>
          <a:p>
            <a:r>
              <a:rPr lang="pt-PT" sz="1200" b="1" kern="1200" dirty="0" smtClean="0">
                <a:solidFill>
                  <a:schemeClr val="tx1"/>
                </a:solidFill>
                <a:latin typeface="+mn-lt"/>
                <a:ea typeface="+mn-ea"/>
                <a:cs typeface="+mn-cs"/>
              </a:rPr>
              <a:t>Ferramenta de trabalho: </a:t>
            </a:r>
            <a:r>
              <a:rPr lang="pt-PT" sz="1200" kern="1200" dirty="0" smtClean="0">
                <a:solidFill>
                  <a:schemeClr val="tx1"/>
                </a:solidFill>
                <a:latin typeface="+mn-lt"/>
                <a:ea typeface="+mn-ea"/>
                <a:cs typeface="+mn-cs"/>
              </a:rPr>
              <a:t>Pedir aos participantes para retirarem a sua ferramenta de trabalho sobre considerações de despistagem e pedir a um participante para vir até à frente da sala para ler o texto.</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11</a:t>
            </a:fld>
            <a:endParaRPr lang="en-US" dirty="0"/>
          </a:p>
        </p:txBody>
      </p:sp>
    </p:spTree>
    <p:extLst>
      <p:ext uri="{BB962C8B-B14F-4D97-AF65-F5344CB8AC3E}">
        <p14:creationId xmlns="" xmlns:p14="http://schemas.microsoft.com/office/powerpoint/2010/main" val="40576902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12</a:t>
            </a:fld>
            <a:endParaRPr lang="en-US" dirty="0"/>
          </a:p>
        </p:txBody>
      </p:sp>
    </p:spTree>
    <p:extLst>
      <p:ext uri="{BB962C8B-B14F-4D97-AF65-F5344CB8AC3E}">
        <p14:creationId xmlns="" xmlns:p14="http://schemas.microsoft.com/office/powerpoint/2010/main" val="5445763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b="1" kern="1200" dirty="0" smtClean="0">
                <a:solidFill>
                  <a:schemeClr val="tx1"/>
                </a:solidFill>
                <a:latin typeface="+mn-lt"/>
                <a:ea typeface="+mn-ea"/>
                <a:cs typeface="+mn-cs"/>
              </a:rPr>
              <a:t>Apresentação de um exemplo de PON: </a:t>
            </a:r>
            <a:r>
              <a:rPr lang="pt-PT" sz="1200" kern="1200" noProof="0" dirty="0" smtClean="0">
                <a:solidFill>
                  <a:schemeClr val="tx1"/>
                </a:solidFill>
                <a:latin typeface="+mn-lt"/>
                <a:ea typeface="+mn-ea"/>
                <a:cs typeface="+mn-cs"/>
              </a:rPr>
              <a:t>Peça</a:t>
            </a:r>
            <a:r>
              <a:rPr lang="pt-PT" sz="1200" kern="1200" dirty="0" smtClean="0">
                <a:solidFill>
                  <a:schemeClr val="tx1"/>
                </a:solidFill>
                <a:latin typeface="+mn-lt"/>
                <a:ea typeface="+mn-ea"/>
                <a:cs typeface="+mn-cs"/>
              </a:rPr>
              <a:t> aos participantes para verem o exemplo do Procedimento Operacional Normalizado (PON) de despistagem à saída do aeroporto.</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Pergunte aos participantes se estão familiarizados com os elementos por trás deste PON e peça-lhes que levantem o braço. Peça a um voluntário que venha para a frente da sala e leia o PON do início ao fim. Os facilitadores devem ajudar o participante a interpretar o PON se este tiver problemas.</a:t>
            </a:r>
            <a:r>
              <a:rPr lang="en-US" b="0" dirty="0" smtClean="0"/>
              <a:t> </a:t>
            </a:r>
            <a:endParaRPr lang="en-US" b="1"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13</a:t>
            </a:fld>
            <a:endParaRPr lang="en-US" dirty="0"/>
          </a:p>
        </p:txBody>
      </p:sp>
    </p:spTree>
    <p:extLst>
      <p:ext uri="{BB962C8B-B14F-4D97-AF65-F5344CB8AC3E}">
        <p14:creationId xmlns="" xmlns:p14="http://schemas.microsoft.com/office/powerpoint/2010/main" val="1558370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Para a discussão em grupo, escolha o presidente e o relator.</a:t>
            </a:r>
          </a:p>
          <a:p>
            <a:r>
              <a:rPr lang="pt-PT" sz="1200" kern="1200" dirty="0" smtClean="0">
                <a:solidFill>
                  <a:schemeClr val="tx1"/>
                </a:solidFill>
                <a:latin typeface="+mn-lt"/>
                <a:ea typeface="+mn-ea"/>
                <a:cs typeface="+mn-cs"/>
              </a:rPr>
              <a:t>Discutir por cerca de 20 minutos e fazer a apresentação nos próximos 5 minutos.</a:t>
            </a:r>
          </a:p>
          <a:p>
            <a:r>
              <a:rPr lang="pt-PT" sz="1200" kern="1200" dirty="0" smtClean="0">
                <a:solidFill>
                  <a:schemeClr val="tx1"/>
                </a:solidFill>
                <a:latin typeface="+mn-lt"/>
                <a:ea typeface="+mn-ea"/>
                <a:cs typeface="+mn-cs"/>
              </a:rPr>
              <a:t>Fará uma apresentação de 5 minutos em plenária, em seguida, uma sessão de perguntas e respostas por 5 minutos.</a:t>
            </a:r>
          </a:p>
          <a:p>
            <a:r>
              <a:rPr lang="pt-PT" sz="1200" kern="1200" dirty="0" smtClean="0">
                <a:solidFill>
                  <a:schemeClr val="tx1"/>
                </a:solidFill>
                <a:latin typeface="+mn-lt"/>
                <a:ea typeface="+mn-ea"/>
                <a:cs typeface="+mn-cs"/>
              </a:rPr>
              <a:t>Durante a plenária de restituição da discussão do grupo, enriquecer as discussões com estratégias conhecidas de desenvolvimento de pessoal de emergência, como ACODD de AFENET, estratégia de COESP de exercícios de simulação e exercícios teóricos, etc. </a:t>
            </a:r>
          </a:p>
          <a:p>
            <a:r>
              <a:rPr lang="pt-PT" sz="1200" kern="1200" dirty="0" smtClean="0">
                <a:solidFill>
                  <a:schemeClr val="tx1"/>
                </a:solidFill>
                <a:latin typeface="+mn-lt"/>
                <a:ea typeface="+mn-ea"/>
                <a:cs typeface="+mn-cs"/>
              </a:rPr>
              <a:t>Questões de sondagem: Como é que o pessoal de emergência deve ser preparado e com que materiais? Quem deve ser ou quem é actualmente o responsável pelo recrutamento de pessoal de emergência? </a:t>
            </a:r>
          </a:p>
          <a:p>
            <a:r>
              <a:rPr lang="pt-PT" sz="1200" kern="1200" dirty="0" smtClean="0">
                <a:solidFill>
                  <a:schemeClr val="tx1"/>
                </a:solidFill>
                <a:latin typeface="+mn-lt"/>
                <a:ea typeface="+mn-ea"/>
                <a:cs typeface="+mn-cs"/>
              </a:rPr>
              <a:t>Que demandas viram o pessoal de emergência satisfazer no vosso PDE? Quais foram os</a:t>
            </a:r>
            <a:r>
              <a:rPr lang="pt-PT" sz="1200" kern="1200" baseline="0" dirty="0" smtClean="0">
                <a:solidFill>
                  <a:schemeClr val="tx1"/>
                </a:solidFill>
                <a:latin typeface="+mn-lt"/>
                <a:ea typeface="+mn-ea"/>
                <a:cs typeface="+mn-cs"/>
              </a:rPr>
              <a:t> pontos positivos e negativos em relação a</a:t>
            </a:r>
            <a:r>
              <a:rPr lang="pt-PT" sz="1200" kern="1200" dirty="0" smtClean="0">
                <a:solidFill>
                  <a:schemeClr val="tx1"/>
                </a:solidFill>
                <a:latin typeface="+mn-lt"/>
                <a:ea typeface="+mn-ea"/>
                <a:cs typeface="+mn-cs"/>
              </a:rPr>
              <a:t> esse pessoal de emergência?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2B78C0-3020-4A62-8BB6-53E6219B431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1744412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Hoje vamos discutir essas medidas de planeamento, mas começa por determinar o que é uma emergência de saúde pública a longo prazo. Quando é que sabemos que precisamos de recursos extras?</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Discutiremos também alguns desses recursos - aumento do pessoal - e algumas considerações de despistagem.</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E discutiremos a elaboração de um plano de resposta de emergência de saúde pública, mas isso será na segunda parte da apresentação.</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A Parte II desta apresentação abordará o desenvolvimento de um Plano de Resposta de Emergência de Saúde Pública.</a:t>
            </a:r>
            <a:endParaRPr lang="en-US" sz="1200" dirty="0"/>
          </a:p>
          <a:p>
            <a:pPr lvl="0"/>
            <a:r>
              <a:rPr lang="en-US" sz="1200" i="0" kern="1200" baseline="0" dirty="0">
                <a:solidFill>
                  <a:schemeClr val="tx1"/>
                </a:solidFill>
                <a:effectLst/>
                <a:latin typeface="+mn-lt"/>
                <a:ea typeface="+mn-ea"/>
                <a:cs typeface="+mn-cs"/>
              </a:rPr>
              <a:t> </a:t>
            </a:r>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2</a:t>
            </a:fld>
            <a:endParaRPr lang="en-US" dirty="0"/>
          </a:p>
        </p:txBody>
      </p:sp>
    </p:spTree>
    <p:extLst>
      <p:ext uri="{BB962C8B-B14F-4D97-AF65-F5344CB8AC3E}">
        <p14:creationId xmlns="" xmlns:p14="http://schemas.microsoft.com/office/powerpoint/2010/main" val="176316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3</a:t>
            </a:fld>
            <a:endParaRPr lang="en-US" dirty="0"/>
          </a:p>
        </p:txBody>
      </p:sp>
    </p:spTree>
    <p:extLst>
      <p:ext uri="{BB962C8B-B14F-4D97-AF65-F5344CB8AC3E}">
        <p14:creationId xmlns="" xmlns:p14="http://schemas.microsoft.com/office/powerpoint/2010/main" val="1429393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b="1" kern="1200" dirty="0" smtClean="0">
                <a:solidFill>
                  <a:schemeClr val="tx1"/>
                </a:solidFill>
                <a:latin typeface="+mn-lt"/>
                <a:ea typeface="+mn-ea"/>
                <a:cs typeface="+mn-cs"/>
              </a:rPr>
              <a:t>Pensar-Formar Pares-Partilhar: </a:t>
            </a:r>
            <a:r>
              <a:rPr lang="pt-PT" sz="1200" kern="1200" dirty="0" smtClean="0">
                <a:solidFill>
                  <a:schemeClr val="tx1"/>
                </a:solidFill>
                <a:latin typeface="+mn-lt"/>
                <a:ea typeface="+mn-ea"/>
                <a:cs typeface="+mn-cs"/>
              </a:rPr>
              <a:t>Pedir aos participantes para formar grupos de dois ou três com os colegas. Pedir aos facilitadores para ajudarem a formar pares entre os participantes. Diga-lhes que têm 2 minutos para pensar e discutir 2-3 exemplos específicos de circunstâncias que seriam uma emergência de saúde pública prolongada. Pedir-lhes que pensem em circunstâncias que poderiam considerar uma emergência prolongada.</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Após os dois minutos terminados, peça a uma pessoa da dupla que se levante e apresente um breve resumo da sua discussão. Cada apresentação deve ter 1-2 minutos de duração. Peça a um facilitador para anotar as respostas no </a:t>
            </a:r>
            <a:r>
              <a:rPr lang="pt-PT" sz="1200" i="1" kern="1200" dirty="0" smtClean="0">
                <a:solidFill>
                  <a:schemeClr val="tx1"/>
                </a:solidFill>
                <a:latin typeface="+mn-lt"/>
                <a:ea typeface="+mn-ea"/>
                <a:cs typeface="+mn-cs"/>
              </a:rPr>
              <a:t>flipchart</a:t>
            </a:r>
            <a:r>
              <a:rPr lang="pt-PT" sz="1200" kern="1200" dirty="0" smtClean="0">
                <a:solidFill>
                  <a:schemeClr val="tx1"/>
                </a:solidFill>
                <a:latin typeface="+mn-lt"/>
                <a:ea typeface="+mn-ea"/>
                <a:cs typeface="+mn-cs"/>
              </a:rPr>
              <a:t>. A seguir, o facilitador principal deve rever os temas comuns. Um exemplo é que os surtos que afectam um PDE devem geralmente resultar numa vigilância reforçada (como a despistagem). </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Espera-se que o tempo total de actividade seja de 20 minutos.</a:t>
            </a:r>
            <a:endParaRPr lang="en-US" b="1"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4</a:t>
            </a:fld>
            <a:endParaRPr lang="en-US" dirty="0"/>
          </a:p>
        </p:txBody>
      </p:sp>
    </p:spTree>
    <p:extLst>
      <p:ext uri="{BB962C8B-B14F-4D97-AF65-F5344CB8AC3E}">
        <p14:creationId xmlns="" xmlns:p14="http://schemas.microsoft.com/office/powerpoint/2010/main" val="41080418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Vamos diferenciar do que acabámos de discutir - uma emergência sustentada no seu POE ou mais provavelmente no seu país versus uma emergência de saúde pública de preocupação internacional.</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Uma ESPPI é definida no RSI (ler slide). Se um país pensa que tem uma situação de saúde pública que cumpre estes critérios, o seu ponto focal nacional do RSI deve informar a OMS no prazo de 24 horas. Nessa altura, a OMS pode convocar uma comissão para discutir a questão e decidir se deve declarar uma ESPPI.</a:t>
            </a:r>
          </a:p>
          <a:p>
            <a:endParaRPr lang="pt-PT" sz="1200" kern="1200" dirty="0" smtClean="0">
              <a:solidFill>
                <a:schemeClr val="tx1"/>
              </a:solidFill>
              <a:latin typeface="+mn-lt"/>
              <a:ea typeface="+mn-ea"/>
              <a:cs typeface="+mn-cs"/>
            </a:endParaRPr>
          </a:p>
          <a:p>
            <a:r>
              <a:rPr lang="pt-PT" sz="1200" kern="1200" dirty="0" smtClean="0">
                <a:solidFill>
                  <a:schemeClr val="tx1"/>
                </a:solidFill>
                <a:latin typeface="+mn-lt"/>
                <a:ea typeface="+mn-ea"/>
                <a:cs typeface="+mn-cs"/>
              </a:rPr>
              <a:t>Só a OMS pode declarar uma ESPPI.</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5</a:t>
            </a:fld>
            <a:endParaRPr lang="en-US" dirty="0"/>
          </a:p>
        </p:txBody>
      </p:sp>
    </p:spTree>
    <p:extLst>
      <p:ext uri="{BB962C8B-B14F-4D97-AF65-F5344CB8AC3E}">
        <p14:creationId xmlns="" xmlns:p14="http://schemas.microsoft.com/office/powerpoint/2010/main" val="1415264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2B78C0-3020-4A62-8BB6-53E6219B4317}" type="slidenum">
              <a:rPr lang="en-US" smtClean="0"/>
              <a:pPr/>
              <a:t>7</a:t>
            </a:fld>
            <a:endParaRPr lang="en-US" dirty="0"/>
          </a:p>
        </p:txBody>
      </p:sp>
    </p:spTree>
    <p:extLst>
      <p:ext uri="{BB962C8B-B14F-4D97-AF65-F5344CB8AC3E}">
        <p14:creationId xmlns="" xmlns:p14="http://schemas.microsoft.com/office/powerpoint/2010/main" val="4059345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8</a:t>
            </a:fld>
            <a:endParaRPr lang="en-US" dirty="0"/>
          </a:p>
        </p:txBody>
      </p:sp>
    </p:spTree>
    <p:extLst>
      <p:ext uri="{BB962C8B-B14F-4D97-AF65-F5344CB8AC3E}">
        <p14:creationId xmlns="" xmlns:p14="http://schemas.microsoft.com/office/powerpoint/2010/main" val="17006441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smtClean="0">
                <a:solidFill>
                  <a:schemeClr val="tx1"/>
                </a:solidFill>
                <a:latin typeface="+mn-lt"/>
                <a:ea typeface="+mn-ea"/>
                <a:cs typeface="+mn-cs"/>
              </a:rPr>
              <a:t>Concentre-se no facto de que o acesso ao POE - particularmente para o pessoal dos aeroportos e dos portos - pode ser o maior desafio durante o aumento do pessoal. Calcule-o com antecedência através do desenvolvimento de um acordo de integração de emergência com o seu POE ou da obtenção de um certo número de pessoas integradas com antecedência.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9</a:t>
            </a:fld>
            <a:endParaRPr lang="en-US" dirty="0"/>
          </a:p>
        </p:txBody>
      </p:sp>
    </p:spTree>
    <p:extLst>
      <p:ext uri="{BB962C8B-B14F-4D97-AF65-F5344CB8AC3E}">
        <p14:creationId xmlns="" xmlns:p14="http://schemas.microsoft.com/office/powerpoint/2010/main" val="2654481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b="1" kern="1200" dirty="0" smtClean="0">
                <a:solidFill>
                  <a:schemeClr val="tx1"/>
                </a:solidFill>
                <a:latin typeface="+mn-lt"/>
                <a:ea typeface="+mn-ea"/>
                <a:cs typeface="+mn-cs"/>
              </a:rPr>
              <a:t>Perguntas e Respostas: </a:t>
            </a:r>
            <a:r>
              <a:rPr lang="pt-PT" sz="1200" kern="1200" dirty="0" smtClean="0">
                <a:solidFill>
                  <a:schemeClr val="tx1"/>
                </a:solidFill>
                <a:latin typeface="+mn-lt"/>
                <a:ea typeface="+mn-ea"/>
                <a:cs typeface="+mn-cs"/>
              </a:rPr>
              <a:t>Pergunte aos participantes o que significa despistagem para eles. É provável que obtenha respostas que envolvam medições de temperatura, mas certifique-se de esclarecer que o rastreio NÃO tem de envolver uma medição de temperatura ou um formulário de avaliação de risco. Pode ser tão simples quanto uma vigilância visual reforçada ou acrescida ou tão complexa quanto as verificações de temperatura e formulários de declaração de saúde.</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10</a:t>
            </a:fld>
            <a:endParaRPr lang="en-US" dirty="0"/>
          </a:p>
        </p:txBody>
      </p:sp>
    </p:spTree>
    <p:extLst>
      <p:ext uri="{BB962C8B-B14F-4D97-AF65-F5344CB8AC3E}">
        <p14:creationId xmlns="" xmlns:p14="http://schemas.microsoft.com/office/powerpoint/2010/main" val="33477715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pPr/>
              <a:t>8/30/2021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pPr/>
              <a:t>8/30/2021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pPr/>
              <a:t>8/30/2021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pPr/>
              <a:t>8/30/2021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pPr/>
              <a:t>8/30/2021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pPr/>
              <a:t>8/30/2021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cstate="print">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pPr/>
              <a:t>8/30/2021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‹nº›</a:t>
            </a:fld>
            <a:endParaRPr lang="en-US" dirty="0"/>
          </a:p>
        </p:txBody>
      </p:sp>
    </p:spTree>
    <p:extLst>
      <p:ext uri="{BB962C8B-B14F-4D97-AF65-F5344CB8AC3E}">
        <p14:creationId xmlns=""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pt-PT" b="1" dirty="0" smtClean="0"/>
              <a:t>Planeamento para  emergências sustentadas, Parte I </a:t>
            </a:r>
            <a:r>
              <a:rPr lang="en-US" b="1" dirty="0" smtClean="0"/>
              <a:t> </a:t>
            </a:r>
            <a:endParaRPr lang="en-US" b="1" dirty="0"/>
          </a:p>
        </p:txBody>
      </p:sp>
      <p:sp>
        <p:nvSpPr>
          <p:cNvPr id="3" name="Subtitle 2"/>
          <p:cNvSpPr>
            <a:spLocks noGrp="1"/>
          </p:cNvSpPr>
          <p:nvPr>
            <p:ph type="subTitle" idx="1"/>
          </p:nvPr>
        </p:nvSpPr>
        <p:spPr>
          <a:xfrm>
            <a:off x="1154954" y="4777379"/>
            <a:ext cx="10402045" cy="1612131"/>
          </a:xfrm>
        </p:spPr>
        <p:txBody>
          <a:bodyPr/>
          <a:lstStyle/>
          <a:p>
            <a:r>
              <a:rPr lang="pt-PT" dirty="0" smtClean="0"/>
              <a:t>PROGRAMA DE FORMAÇÃO DE </a:t>
            </a:r>
            <a:r>
              <a:rPr lang="pt-PT" dirty="0" err="1" smtClean="0"/>
              <a:t>fORMADORES</a:t>
            </a:r>
            <a:endParaRPr lang="pt-PT" dirty="0" smtClean="0"/>
          </a:p>
          <a:p>
            <a:r>
              <a:rPr lang="pt-PT" dirty="0" smtClean="0"/>
              <a:t>[</a:t>
            </a:r>
            <a:r>
              <a:rPr lang="pt-PT" dirty="0" smtClean="0">
                <a:solidFill>
                  <a:srgbClr val="FF0000"/>
                </a:solidFill>
              </a:rPr>
              <a:t>data</a:t>
            </a:r>
            <a:r>
              <a:rPr lang="pt-PT" dirty="0" smtClean="0"/>
              <a:t>]</a:t>
            </a:r>
          </a:p>
          <a:p>
            <a:endParaRPr lang="en-US" dirty="0"/>
          </a:p>
        </p:txBody>
      </p:sp>
    </p:spTree>
    <p:extLst>
      <p:ext uri="{BB962C8B-B14F-4D97-AF65-F5344CB8AC3E}">
        <p14:creationId xmlns="" xmlns:p14="http://schemas.microsoft.com/office/powerpoint/2010/main"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0C408B8-FEF6-7E47-B03C-DADAF77FB701}"/>
              </a:ext>
            </a:extLst>
          </p:cNvPr>
          <p:cNvSpPr>
            <a:spLocks noGrp="1"/>
          </p:cNvSpPr>
          <p:nvPr>
            <p:ph type="title"/>
          </p:nvPr>
        </p:nvSpPr>
        <p:spPr/>
        <p:txBody>
          <a:bodyPr/>
          <a:lstStyle/>
          <a:p>
            <a:r>
              <a:rPr lang="pt-PT" dirty="0" smtClean="0"/>
              <a:t>Uma razão provável para o aumento: despistagem</a:t>
            </a:r>
            <a:endParaRPr lang="en-US" dirty="0"/>
          </a:p>
        </p:txBody>
      </p:sp>
      <p:sp>
        <p:nvSpPr>
          <p:cNvPr id="3" name="Content Placeholder 2">
            <a:extLst>
              <a:ext uri="{FF2B5EF4-FFF2-40B4-BE49-F238E27FC236}">
                <a16:creationId xmlns="" xmlns:a16="http://schemas.microsoft.com/office/drawing/2014/main" id="{7C62AAF1-4B3D-9B4E-B0CF-5A8785DD2514}"/>
              </a:ext>
            </a:extLst>
          </p:cNvPr>
          <p:cNvSpPr>
            <a:spLocks noGrp="1"/>
          </p:cNvSpPr>
          <p:nvPr>
            <p:ph idx="1"/>
          </p:nvPr>
        </p:nvSpPr>
        <p:spPr>
          <a:xfrm>
            <a:off x="315200" y="2386364"/>
            <a:ext cx="8761412" cy="1557498"/>
          </a:xfrm>
        </p:spPr>
        <p:txBody>
          <a:bodyPr/>
          <a:lstStyle/>
          <a:p>
            <a:pPr lvl="0"/>
            <a:r>
              <a:rPr lang="pt-PT" sz="2000" dirty="0" smtClean="0"/>
              <a:t>O que significa para si a despistagem?</a:t>
            </a:r>
          </a:p>
          <a:p>
            <a:pPr lvl="1"/>
            <a:r>
              <a:rPr lang="pt-PT" dirty="0" smtClean="0"/>
              <a:t>Que elementos envolve?</a:t>
            </a:r>
          </a:p>
          <a:p>
            <a:pPr lvl="1"/>
            <a:r>
              <a:rPr lang="pt-PT" dirty="0" smtClean="0"/>
              <a:t>Esses elementos permanecem sempre os mesmos?</a:t>
            </a:r>
            <a:endParaRPr lang="en-US" dirty="0"/>
          </a:p>
        </p:txBody>
      </p:sp>
      <p:sp>
        <p:nvSpPr>
          <p:cNvPr id="4" name="Slide Number Placeholder 3">
            <a:extLst>
              <a:ext uri="{FF2B5EF4-FFF2-40B4-BE49-F238E27FC236}">
                <a16:creationId xmlns="" xmlns:a16="http://schemas.microsoft.com/office/drawing/2014/main" id="{012E5E3C-5539-3C41-B284-A978FA0F5F50}"/>
              </a:ext>
            </a:extLst>
          </p:cNvPr>
          <p:cNvSpPr>
            <a:spLocks noGrp="1"/>
          </p:cNvSpPr>
          <p:nvPr>
            <p:ph type="sldNum" sz="quarter" idx="12"/>
          </p:nvPr>
        </p:nvSpPr>
        <p:spPr/>
        <p:txBody>
          <a:bodyPr/>
          <a:lstStyle/>
          <a:p>
            <a:fld id="{D57F1E4F-1CFF-5643-939E-217C01CDF565}" type="slidenum">
              <a:rPr lang="en-US" smtClean="0"/>
              <a:pPr/>
              <a:t>10</a:t>
            </a:fld>
            <a:endParaRPr lang="en-US" dirty="0"/>
          </a:p>
        </p:txBody>
      </p:sp>
      <p:grpSp>
        <p:nvGrpSpPr>
          <p:cNvPr id="9" name="Group 8">
            <a:extLst>
              <a:ext uri="{FF2B5EF4-FFF2-40B4-BE49-F238E27FC236}">
                <a16:creationId xmlns="" xmlns:a16="http://schemas.microsoft.com/office/drawing/2014/main" id="{218A572E-5E37-AC49-A0D3-498FEB20A20A}"/>
              </a:ext>
            </a:extLst>
          </p:cNvPr>
          <p:cNvGrpSpPr/>
          <p:nvPr/>
        </p:nvGrpSpPr>
        <p:grpSpPr>
          <a:xfrm>
            <a:off x="6550703" y="1965923"/>
            <a:ext cx="2052247" cy="2459066"/>
            <a:chOff x="9546155" y="2347652"/>
            <a:chExt cx="1612770" cy="2076920"/>
          </a:xfrm>
        </p:grpSpPr>
        <p:pic>
          <p:nvPicPr>
            <p:cNvPr id="6" name="Picture 5">
              <a:extLst>
                <a:ext uri="{FF2B5EF4-FFF2-40B4-BE49-F238E27FC236}">
                  <a16:creationId xmlns="" xmlns:a16="http://schemas.microsoft.com/office/drawing/2014/main" id="{74848963-23CF-7E40-AD39-EA3A8CAEEDC5}"/>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546155" y="2347652"/>
              <a:ext cx="1612770" cy="1592458"/>
            </a:xfrm>
            <a:prstGeom prst="rect">
              <a:avLst/>
            </a:prstGeom>
          </p:spPr>
        </p:pic>
        <p:sp>
          <p:nvSpPr>
            <p:cNvPr id="8" name="TextBox 7">
              <a:extLst>
                <a:ext uri="{FF2B5EF4-FFF2-40B4-BE49-F238E27FC236}">
                  <a16:creationId xmlns="" xmlns:a16="http://schemas.microsoft.com/office/drawing/2014/main" id="{7000F687-349D-BA4B-A9C5-56C9A975598F}"/>
                </a:ext>
              </a:extLst>
            </p:cNvPr>
            <p:cNvSpPr txBox="1"/>
            <p:nvPr/>
          </p:nvSpPr>
          <p:spPr>
            <a:xfrm>
              <a:off x="9661915" y="4034651"/>
              <a:ext cx="1497010" cy="389921"/>
            </a:xfrm>
            <a:prstGeom prst="rect">
              <a:avLst/>
            </a:prstGeom>
            <a:noFill/>
          </p:spPr>
          <p:txBody>
            <a:bodyPr wrap="square" rtlCol="0">
              <a:spAutoFit/>
            </a:bodyPr>
            <a:lstStyle/>
            <a:p>
              <a:r>
                <a:rPr lang="pt-PT" sz="1200" dirty="0" smtClean="0"/>
                <a:t>Formulários de despistagem</a:t>
              </a:r>
              <a:endParaRPr lang="pt-PT" sz="1200" dirty="0"/>
            </a:p>
          </p:txBody>
        </p:sp>
      </p:grpSp>
      <p:sp>
        <p:nvSpPr>
          <p:cNvPr id="11" name="Content Placeholder 2">
            <a:extLst>
              <a:ext uri="{FF2B5EF4-FFF2-40B4-BE49-F238E27FC236}">
                <a16:creationId xmlns="" xmlns:a16="http://schemas.microsoft.com/office/drawing/2014/main" id="{0E5FB158-9E61-8F4D-881B-DB4B3495CACB}"/>
              </a:ext>
            </a:extLst>
          </p:cNvPr>
          <p:cNvSpPr txBox="1">
            <a:spLocks/>
          </p:cNvSpPr>
          <p:nvPr/>
        </p:nvSpPr>
        <p:spPr>
          <a:xfrm>
            <a:off x="315200" y="4042379"/>
            <a:ext cx="6049146" cy="217263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pt-PT" sz="2000" dirty="0" smtClean="0"/>
              <a:t>Quem toma a decisão de começar (e parar) a despistagem?</a:t>
            </a:r>
          </a:p>
          <a:p>
            <a:pPr lvl="1"/>
            <a:r>
              <a:rPr lang="pt-PT" dirty="0" smtClean="0"/>
              <a:t>Que critérios são utilizados para tomar a decisão?</a:t>
            </a:r>
          </a:p>
          <a:p>
            <a:pPr lvl="1"/>
            <a:r>
              <a:rPr lang="pt-PT" dirty="0" smtClean="0"/>
              <a:t>Dica: há respostas diferentes dependendo da situação</a:t>
            </a:r>
            <a:endParaRPr lang="en-US" dirty="0"/>
          </a:p>
          <a:p>
            <a:pPr lvl="1"/>
            <a:endParaRPr lang="en-US" dirty="0"/>
          </a:p>
          <a:p>
            <a:endParaRPr lang="en-US" dirty="0"/>
          </a:p>
        </p:txBody>
      </p:sp>
      <p:grpSp>
        <p:nvGrpSpPr>
          <p:cNvPr id="17" name="Group 16">
            <a:extLst>
              <a:ext uri="{FF2B5EF4-FFF2-40B4-BE49-F238E27FC236}">
                <a16:creationId xmlns="" xmlns:a16="http://schemas.microsoft.com/office/drawing/2014/main" id="{D7EC2F36-B0E9-E449-93CA-B8B4A83DBD00}"/>
              </a:ext>
            </a:extLst>
          </p:cNvPr>
          <p:cNvGrpSpPr/>
          <p:nvPr/>
        </p:nvGrpSpPr>
        <p:grpSpPr>
          <a:xfrm>
            <a:off x="9230514" y="3165113"/>
            <a:ext cx="2244051" cy="3236982"/>
            <a:chOff x="9892977" y="3588702"/>
            <a:chExt cx="2244051" cy="3236982"/>
          </a:xfrm>
        </p:grpSpPr>
        <p:pic>
          <p:nvPicPr>
            <p:cNvPr id="7" name="Picture 6">
              <a:extLst>
                <a:ext uri="{FF2B5EF4-FFF2-40B4-BE49-F238E27FC236}">
                  <a16:creationId xmlns="" xmlns:a16="http://schemas.microsoft.com/office/drawing/2014/main" id="{DFC13F6A-47D3-3446-9E17-72229855150F}"/>
                </a:ext>
              </a:extLst>
            </p:cNvPr>
            <p:cNvPicPr>
              <a:picLocks noChangeAspect="1"/>
            </p:cNvPicPr>
            <p:nvPr/>
          </p:nvPicPr>
          <p:blipFill rotWithShape="1">
            <a:blip r:embed="rId4" cstate="print">
              <a:extLst>
                <a:ext uri="{28A0092B-C50C-407E-A947-70E740481C1C}">
                  <a14:useLocalDpi xmlns="" xmlns:a14="http://schemas.microsoft.com/office/drawing/2010/main" val="0"/>
                </a:ext>
              </a:extLst>
            </a:blip>
            <a:srcRect/>
            <a:stretch/>
          </p:blipFill>
          <p:spPr>
            <a:xfrm>
              <a:off x="9916365" y="3588702"/>
              <a:ext cx="631441" cy="1220828"/>
            </a:xfrm>
            <a:prstGeom prst="rect">
              <a:avLst/>
            </a:prstGeom>
          </p:spPr>
        </p:pic>
        <p:pic>
          <p:nvPicPr>
            <p:cNvPr id="12" name="Picture 11">
              <a:extLst>
                <a:ext uri="{FF2B5EF4-FFF2-40B4-BE49-F238E27FC236}">
                  <a16:creationId xmlns="" xmlns:a16="http://schemas.microsoft.com/office/drawing/2014/main" id="{290C83AC-0E71-FF40-9A64-B83848FA830E}"/>
                </a:ext>
              </a:extLst>
            </p:cNvPr>
            <p:cNvPicPr>
              <a:picLocks noChangeAspect="1"/>
            </p:cNvPicPr>
            <p:nvPr/>
          </p:nvPicPr>
          <p:blipFill rotWithShape="1">
            <a:blip r:embed="rId5" cstate="print">
              <a:extLst>
                <a:ext uri="{28A0092B-C50C-407E-A947-70E740481C1C}">
                  <a14:useLocalDpi xmlns="" xmlns:a14="http://schemas.microsoft.com/office/drawing/2010/main" val="0"/>
                </a:ext>
              </a:extLst>
            </a:blip>
            <a:srcRect/>
            <a:stretch/>
          </p:blipFill>
          <p:spPr>
            <a:xfrm>
              <a:off x="10559079" y="3636030"/>
              <a:ext cx="1263319" cy="1126171"/>
            </a:xfrm>
            <a:prstGeom prst="rect">
              <a:avLst/>
            </a:prstGeom>
          </p:spPr>
        </p:pic>
        <p:pic>
          <p:nvPicPr>
            <p:cNvPr id="14" name="Picture 13">
              <a:extLst>
                <a:ext uri="{FF2B5EF4-FFF2-40B4-BE49-F238E27FC236}">
                  <a16:creationId xmlns="" xmlns:a16="http://schemas.microsoft.com/office/drawing/2014/main" id="{711EECC1-9B59-5947-8E19-6CE151253E8E}"/>
                </a:ext>
              </a:extLst>
            </p:cNvPr>
            <p:cNvPicPr>
              <a:picLocks noChangeAspect="1"/>
            </p:cNvPicPr>
            <p:nvPr/>
          </p:nvPicPr>
          <p:blipFill rotWithShape="1">
            <a:blip r:embed="rId6" cstate="print">
              <a:extLst>
                <a:ext uri="{28A0092B-C50C-407E-A947-70E740481C1C}">
                  <a14:useLocalDpi xmlns="" xmlns:a14="http://schemas.microsoft.com/office/drawing/2010/main" val="0"/>
                </a:ext>
              </a:extLst>
            </a:blip>
            <a:srcRect/>
            <a:stretch/>
          </p:blipFill>
          <p:spPr>
            <a:xfrm>
              <a:off x="9892977" y="5076829"/>
              <a:ext cx="836760" cy="1403370"/>
            </a:xfrm>
            <a:prstGeom prst="rect">
              <a:avLst/>
            </a:prstGeom>
          </p:spPr>
        </p:pic>
        <p:pic>
          <p:nvPicPr>
            <p:cNvPr id="15" name="Picture 14">
              <a:extLst>
                <a:ext uri="{FF2B5EF4-FFF2-40B4-BE49-F238E27FC236}">
                  <a16:creationId xmlns="" xmlns:a16="http://schemas.microsoft.com/office/drawing/2014/main" id="{228FC6B1-871F-5E4B-8B32-9D4855F54DB7}"/>
                </a:ext>
              </a:extLst>
            </p:cNvPr>
            <p:cNvPicPr>
              <a:picLocks noChangeAspect="1"/>
            </p:cNvPicPr>
            <p:nvPr/>
          </p:nvPicPr>
          <p:blipFill rotWithShape="1">
            <a:blip r:embed="rId7" cstate="print">
              <a:extLst>
                <a:ext uri="{28A0092B-C50C-407E-A947-70E740481C1C}">
                  <a14:useLocalDpi xmlns="" xmlns:a14="http://schemas.microsoft.com/office/drawing/2010/main" val="0"/>
                </a:ext>
              </a:extLst>
            </a:blip>
            <a:srcRect/>
            <a:stretch/>
          </p:blipFill>
          <p:spPr>
            <a:xfrm>
              <a:off x="10843997" y="5081440"/>
              <a:ext cx="775911" cy="1398759"/>
            </a:xfrm>
            <a:prstGeom prst="rect">
              <a:avLst/>
            </a:prstGeom>
          </p:spPr>
        </p:pic>
        <p:sp>
          <p:nvSpPr>
            <p:cNvPr id="16" name="TextBox 15">
              <a:extLst>
                <a:ext uri="{FF2B5EF4-FFF2-40B4-BE49-F238E27FC236}">
                  <a16:creationId xmlns="" xmlns:a16="http://schemas.microsoft.com/office/drawing/2014/main" id="{8A7AEEB3-99E8-8248-823A-02AF605F5DF7}"/>
                </a:ext>
              </a:extLst>
            </p:cNvPr>
            <p:cNvSpPr txBox="1"/>
            <p:nvPr/>
          </p:nvSpPr>
          <p:spPr>
            <a:xfrm>
              <a:off x="10232085" y="6548685"/>
              <a:ext cx="1904943" cy="276999"/>
            </a:xfrm>
            <a:prstGeom prst="rect">
              <a:avLst/>
            </a:prstGeom>
            <a:noFill/>
          </p:spPr>
          <p:txBody>
            <a:bodyPr wrap="square" rtlCol="0">
              <a:spAutoFit/>
            </a:bodyPr>
            <a:lstStyle/>
            <a:p>
              <a:r>
                <a:rPr lang="pt-PT" sz="1200" dirty="0" smtClean="0"/>
                <a:t>Vigilância visual</a:t>
              </a:r>
              <a:endParaRPr lang="pt-PT" sz="1200" dirty="0"/>
            </a:p>
          </p:txBody>
        </p:sp>
      </p:grpSp>
      <p:grpSp>
        <p:nvGrpSpPr>
          <p:cNvPr id="22" name="Group 21">
            <a:extLst>
              <a:ext uri="{FF2B5EF4-FFF2-40B4-BE49-F238E27FC236}">
                <a16:creationId xmlns="" xmlns:a16="http://schemas.microsoft.com/office/drawing/2014/main" id="{CE51F39A-80C6-1641-85FD-819EC555CED5}"/>
              </a:ext>
            </a:extLst>
          </p:cNvPr>
          <p:cNvGrpSpPr/>
          <p:nvPr/>
        </p:nvGrpSpPr>
        <p:grpSpPr>
          <a:xfrm>
            <a:off x="6550703" y="4414975"/>
            <a:ext cx="2467361" cy="2077036"/>
            <a:chOff x="821290" y="4668224"/>
            <a:chExt cx="2467361" cy="2077036"/>
          </a:xfrm>
        </p:grpSpPr>
        <p:pic>
          <p:nvPicPr>
            <p:cNvPr id="20" name="Picture 19">
              <a:extLst>
                <a:ext uri="{FF2B5EF4-FFF2-40B4-BE49-F238E27FC236}">
                  <a16:creationId xmlns="" xmlns:a16="http://schemas.microsoft.com/office/drawing/2014/main" id="{AA169FC3-C2EE-AA48-9183-3B4527744190}"/>
                </a:ext>
              </a:extLst>
            </p:cNvPr>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1154953" y="4668224"/>
              <a:ext cx="1800037" cy="1800037"/>
            </a:xfrm>
            <a:prstGeom prst="rect">
              <a:avLst/>
            </a:prstGeom>
          </p:spPr>
        </p:pic>
        <p:sp>
          <p:nvSpPr>
            <p:cNvPr id="21" name="TextBox 20">
              <a:extLst>
                <a:ext uri="{FF2B5EF4-FFF2-40B4-BE49-F238E27FC236}">
                  <a16:creationId xmlns="" xmlns:a16="http://schemas.microsoft.com/office/drawing/2014/main" id="{A9B68BB9-C15E-214A-9B7B-D1E10CC2738A}"/>
                </a:ext>
              </a:extLst>
            </p:cNvPr>
            <p:cNvSpPr txBox="1"/>
            <p:nvPr/>
          </p:nvSpPr>
          <p:spPr>
            <a:xfrm>
              <a:off x="821290" y="6468261"/>
              <a:ext cx="2467361" cy="276999"/>
            </a:xfrm>
            <a:prstGeom prst="rect">
              <a:avLst/>
            </a:prstGeom>
            <a:noFill/>
          </p:spPr>
          <p:txBody>
            <a:bodyPr wrap="square" rtlCol="0">
              <a:spAutoFit/>
            </a:bodyPr>
            <a:lstStyle/>
            <a:p>
              <a:r>
                <a:rPr lang="pt-PT" sz="1200" dirty="0" smtClean="0"/>
                <a:t>Despistagem da temperatura</a:t>
              </a:r>
              <a:endParaRPr lang="pt-PT" sz="1200" dirty="0"/>
            </a:p>
          </p:txBody>
        </p:sp>
      </p:grpSp>
    </p:spTree>
    <p:extLst>
      <p:ext uri="{BB962C8B-B14F-4D97-AF65-F5344CB8AC3E}">
        <p14:creationId xmlns="" xmlns:p14="http://schemas.microsoft.com/office/powerpoint/2010/main" val="1048474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4B241A2-7692-3644-B162-7C2FC36477DD}"/>
              </a:ext>
            </a:extLst>
          </p:cNvPr>
          <p:cNvSpPr>
            <a:spLocks noGrp="1"/>
          </p:cNvSpPr>
          <p:nvPr>
            <p:ph type="title"/>
          </p:nvPr>
        </p:nvSpPr>
        <p:spPr/>
        <p:txBody>
          <a:bodyPr/>
          <a:lstStyle/>
          <a:p>
            <a:r>
              <a:rPr lang="pt-PT" dirty="0" smtClean="0"/>
              <a:t>Despistagem à entrada </a:t>
            </a:r>
            <a:r>
              <a:rPr lang="pt-PT" i="1" dirty="0" smtClean="0"/>
              <a:t>versus</a:t>
            </a:r>
            <a:r>
              <a:rPr lang="pt-PT" dirty="0" smtClean="0"/>
              <a:t> à saída</a:t>
            </a:r>
            <a:endParaRPr lang="en-US" dirty="0"/>
          </a:p>
        </p:txBody>
      </p:sp>
      <p:sp>
        <p:nvSpPr>
          <p:cNvPr id="3" name="Content Placeholder 2">
            <a:extLst>
              <a:ext uri="{FF2B5EF4-FFF2-40B4-BE49-F238E27FC236}">
                <a16:creationId xmlns="" xmlns:a16="http://schemas.microsoft.com/office/drawing/2014/main" id="{4C45B5CD-E10F-F44A-B11A-45684D9D19F9}"/>
              </a:ext>
            </a:extLst>
          </p:cNvPr>
          <p:cNvSpPr>
            <a:spLocks noGrp="1"/>
          </p:cNvSpPr>
          <p:nvPr>
            <p:ph idx="1"/>
          </p:nvPr>
        </p:nvSpPr>
        <p:spPr>
          <a:xfrm>
            <a:off x="1154955" y="2603500"/>
            <a:ext cx="9687216" cy="624805"/>
          </a:xfrm>
        </p:spPr>
        <p:txBody>
          <a:bodyPr>
            <a:normAutofit fontScale="92500"/>
          </a:bodyPr>
          <a:lstStyle/>
          <a:p>
            <a:r>
              <a:rPr lang="pt-PT" sz="2000" dirty="0" smtClean="0"/>
              <a:t>Quem pode partilhar a diferença entre a despistagem à entrada e à saída?</a:t>
            </a:r>
            <a:endParaRPr lang="en-US" dirty="0"/>
          </a:p>
        </p:txBody>
      </p:sp>
      <p:sp>
        <p:nvSpPr>
          <p:cNvPr id="4" name="Slide Number Placeholder 3">
            <a:extLst>
              <a:ext uri="{FF2B5EF4-FFF2-40B4-BE49-F238E27FC236}">
                <a16:creationId xmlns="" xmlns:a16="http://schemas.microsoft.com/office/drawing/2014/main" id="{09760F4A-F4FE-DE49-BFF0-F5AF66BAF296}"/>
              </a:ext>
            </a:extLst>
          </p:cNvPr>
          <p:cNvSpPr>
            <a:spLocks noGrp="1"/>
          </p:cNvSpPr>
          <p:nvPr>
            <p:ph type="sldNum" sz="quarter" idx="12"/>
          </p:nvPr>
        </p:nvSpPr>
        <p:spPr/>
        <p:txBody>
          <a:bodyPr/>
          <a:lstStyle/>
          <a:p>
            <a:fld id="{D57F1E4F-1CFF-5643-939E-217C01CDF565}" type="slidenum">
              <a:rPr lang="en-US" smtClean="0"/>
              <a:pPr/>
              <a:t>11</a:t>
            </a:fld>
            <a:endParaRPr lang="en-US" dirty="0"/>
          </a:p>
        </p:txBody>
      </p:sp>
      <p:sp>
        <p:nvSpPr>
          <p:cNvPr id="5" name="Content Placeholder 2">
            <a:extLst>
              <a:ext uri="{FF2B5EF4-FFF2-40B4-BE49-F238E27FC236}">
                <a16:creationId xmlns="" xmlns:a16="http://schemas.microsoft.com/office/drawing/2014/main" id="{14BFD246-D820-AC4B-B976-5698BB3A8166}"/>
              </a:ext>
            </a:extLst>
          </p:cNvPr>
          <p:cNvSpPr txBox="1">
            <a:spLocks/>
          </p:cNvSpPr>
          <p:nvPr/>
        </p:nvSpPr>
        <p:spPr>
          <a:xfrm>
            <a:off x="1154953" y="3228305"/>
            <a:ext cx="10340360" cy="154896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pt-PT" sz="2000" dirty="0" smtClean="0"/>
              <a:t>Despistagem à entrada</a:t>
            </a:r>
          </a:p>
          <a:p>
            <a:pPr lvl="1"/>
            <a:r>
              <a:rPr lang="pt-PT" dirty="0" smtClean="0"/>
              <a:t>Ocorre quando há uma preocupação de uma doença de </a:t>
            </a:r>
            <a:r>
              <a:rPr lang="pt-PT" u="sng" dirty="0" smtClean="0"/>
              <a:t>fora para dentro do país</a:t>
            </a:r>
            <a:endParaRPr lang="pt-PT" dirty="0" smtClean="0"/>
          </a:p>
          <a:p>
            <a:pPr lvl="1"/>
            <a:r>
              <a:rPr lang="pt-PT" dirty="0" smtClean="0"/>
              <a:t>Não recomendada pela OMS devido à quantidade de recursos envolvidos em relação ao benefício para a saúde pública</a:t>
            </a:r>
            <a:endParaRPr lang="en-US" sz="1600" dirty="0"/>
          </a:p>
        </p:txBody>
      </p:sp>
      <p:sp>
        <p:nvSpPr>
          <p:cNvPr id="6" name="Content Placeholder 2">
            <a:extLst>
              <a:ext uri="{FF2B5EF4-FFF2-40B4-BE49-F238E27FC236}">
                <a16:creationId xmlns="" xmlns:a16="http://schemas.microsoft.com/office/drawing/2014/main" id="{F52AB3D1-D07C-5343-87B7-1068FAC5435A}"/>
              </a:ext>
            </a:extLst>
          </p:cNvPr>
          <p:cNvSpPr txBox="1">
            <a:spLocks/>
          </p:cNvSpPr>
          <p:nvPr/>
        </p:nvSpPr>
        <p:spPr>
          <a:xfrm>
            <a:off x="1154952" y="4907513"/>
            <a:ext cx="10340361" cy="154896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pt-PT" sz="2000" dirty="0" smtClean="0"/>
              <a:t>Despistagem à saída</a:t>
            </a:r>
          </a:p>
          <a:p>
            <a:pPr lvl="1"/>
            <a:r>
              <a:rPr lang="pt-PT" dirty="0" smtClean="0"/>
              <a:t>Ocorre quando há uma preocupação de uma doença indo de dentro para fora do país </a:t>
            </a:r>
          </a:p>
          <a:p>
            <a:pPr lvl="1"/>
            <a:r>
              <a:rPr lang="pt-PT" dirty="0" smtClean="0"/>
              <a:t>Foi recomendada pela OMS durante ESPPI anteriores (por exemplo: Ébola) para concentrar os recursos de despistagem na área com a doença</a:t>
            </a:r>
            <a:endParaRPr lang="en-US" sz="1600" dirty="0"/>
          </a:p>
        </p:txBody>
      </p:sp>
    </p:spTree>
    <p:extLst>
      <p:ext uri="{BB962C8B-B14F-4D97-AF65-F5344CB8AC3E}">
        <p14:creationId xmlns="" xmlns:p14="http://schemas.microsoft.com/office/powerpoint/2010/main" val="3625620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DB5BFDA-0862-BE4D-A698-2A2CC216FD0D}"/>
              </a:ext>
            </a:extLst>
          </p:cNvPr>
          <p:cNvSpPr>
            <a:spLocks noGrp="1"/>
          </p:cNvSpPr>
          <p:nvPr>
            <p:ph type="title"/>
          </p:nvPr>
        </p:nvSpPr>
        <p:spPr/>
        <p:txBody>
          <a:bodyPr/>
          <a:lstStyle/>
          <a:p>
            <a:r>
              <a:rPr lang="pt-PT" dirty="0" smtClean="0"/>
              <a:t>Uma consideração adicional de despistagem...</a:t>
            </a:r>
            <a:endParaRPr lang="en-US" dirty="0"/>
          </a:p>
        </p:txBody>
      </p:sp>
      <p:sp>
        <p:nvSpPr>
          <p:cNvPr id="3" name="Content Placeholder 2">
            <a:extLst>
              <a:ext uri="{FF2B5EF4-FFF2-40B4-BE49-F238E27FC236}">
                <a16:creationId xmlns="" xmlns:a16="http://schemas.microsoft.com/office/drawing/2014/main" id="{648C6804-0BB5-954E-AAB7-187CA03B0A40}"/>
              </a:ext>
            </a:extLst>
          </p:cNvPr>
          <p:cNvSpPr>
            <a:spLocks noGrp="1"/>
          </p:cNvSpPr>
          <p:nvPr>
            <p:ph idx="1"/>
          </p:nvPr>
        </p:nvSpPr>
        <p:spPr>
          <a:xfrm>
            <a:off x="676205" y="2336388"/>
            <a:ext cx="10692012" cy="2458034"/>
          </a:xfrm>
        </p:spPr>
        <p:txBody>
          <a:bodyPr>
            <a:normAutofit fontScale="92500" lnSpcReduction="20000"/>
          </a:bodyPr>
          <a:lstStyle/>
          <a:p>
            <a:pPr lvl="0"/>
            <a:r>
              <a:rPr lang="pt-PT" sz="2000" dirty="0" smtClean="0"/>
              <a:t>A despistagem à entrada e/ou saída pode ser diferente nos aeroportos vs. portos vs. fronteiras terrestres</a:t>
            </a:r>
          </a:p>
          <a:p>
            <a:pPr lvl="0"/>
            <a:r>
              <a:rPr lang="pt-PT" sz="2000" dirty="0" smtClean="0"/>
              <a:t>Isto pode dever-se a diferentes recursos (pessoal, turnos e equipamento) e diferentes volumes (número) de passageiros e tipos de passageiros num PDE em relação a outros</a:t>
            </a:r>
          </a:p>
          <a:p>
            <a:pPr lvl="0"/>
            <a:r>
              <a:rPr lang="pt-PT" sz="2000" dirty="0" smtClean="0"/>
              <a:t>Ouça as orientações da [</a:t>
            </a:r>
            <a:r>
              <a:rPr lang="pt-PT" sz="2000" dirty="0" smtClean="0">
                <a:solidFill>
                  <a:srgbClr val="FF0000"/>
                </a:solidFill>
              </a:rPr>
              <a:t>agência de saúde de PDE</a:t>
            </a:r>
            <a:r>
              <a:rPr lang="pt-PT" sz="2000" dirty="0" smtClean="0"/>
              <a:t>] ou do Ministério da Saúde antes de considerar despistagem </a:t>
            </a:r>
          </a:p>
          <a:p>
            <a:r>
              <a:rPr lang="en-US" sz="2000" dirty="0" smtClean="0"/>
              <a:t> </a:t>
            </a:r>
            <a:endParaRPr lang="en-US" sz="2000" dirty="0"/>
          </a:p>
          <a:p>
            <a:endParaRPr lang="en-US" dirty="0"/>
          </a:p>
        </p:txBody>
      </p:sp>
      <p:sp>
        <p:nvSpPr>
          <p:cNvPr id="4" name="Slide Number Placeholder 3">
            <a:extLst>
              <a:ext uri="{FF2B5EF4-FFF2-40B4-BE49-F238E27FC236}">
                <a16:creationId xmlns="" xmlns:a16="http://schemas.microsoft.com/office/drawing/2014/main" id="{CF7D95B6-C448-1944-8639-2FE901CB0394}"/>
              </a:ext>
            </a:extLst>
          </p:cNvPr>
          <p:cNvSpPr>
            <a:spLocks noGrp="1"/>
          </p:cNvSpPr>
          <p:nvPr>
            <p:ph type="sldNum" sz="quarter" idx="12"/>
          </p:nvPr>
        </p:nvSpPr>
        <p:spPr/>
        <p:txBody>
          <a:bodyPr/>
          <a:lstStyle/>
          <a:p>
            <a:fld id="{D57F1E4F-1CFF-5643-939E-217C01CDF565}" type="slidenum">
              <a:rPr lang="en-US" smtClean="0"/>
              <a:pPr/>
              <a:t>12</a:t>
            </a:fld>
            <a:endParaRPr lang="en-US" dirty="0"/>
          </a:p>
        </p:txBody>
      </p:sp>
      <p:pic>
        <p:nvPicPr>
          <p:cNvPr id="5" name="Picture 4">
            <a:extLst>
              <a:ext uri="{FF2B5EF4-FFF2-40B4-BE49-F238E27FC236}">
                <a16:creationId xmlns="" xmlns:a16="http://schemas.microsoft.com/office/drawing/2014/main" id="{6A7F89FD-322E-494D-A023-BC6259BF1EC7}"/>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706688" y="4563734"/>
            <a:ext cx="3997073" cy="1998537"/>
          </a:xfrm>
          <a:prstGeom prst="rect">
            <a:avLst/>
          </a:prstGeom>
        </p:spPr>
      </p:pic>
      <p:pic>
        <p:nvPicPr>
          <p:cNvPr id="6" name="Picture 5">
            <a:extLst>
              <a:ext uri="{FF2B5EF4-FFF2-40B4-BE49-F238E27FC236}">
                <a16:creationId xmlns="" xmlns:a16="http://schemas.microsoft.com/office/drawing/2014/main" id="{9B3F5312-B855-E949-9898-0C097B49CF5B}"/>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76204" y="4563734"/>
            <a:ext cx="3179861" cy="2020751"/>
          </a:xfrm>
          <a:prstGeom prst="rect">
            <a:avLst/>
          </a:prstGeom>
        </p:spPr>
      </p:pic>
      <p:pic>
        <p:nvPicPr>
          <p:cNvPr id="7" name="Picture 6">
            <a:extLst>
              <a:ext uri="{FF2B5EF4-FFF2-40B4-BE49-F238E27FC236}">
                <a16:creationId xmlns="" xmlns:a16="http://schemas.microsoft.com/office/drawing/2014/main" id="{22A57F8F-B54B-9A4E-88D2-106A95A96324}"/>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4871645" y="4552627"/>
            <a:ext cx="2020750" cy="2020750"/>
          </a:xfrm>
          <a:prstGeom prst="rect">
            <a:avLst/>
          </a:prstGeom>
        </p:spPr>
      </p:pic>
    </p:spTree>
    <p:extLst>
      <p:ext uri="{BB962C8B-B14F-4D97-AF65-F5344CB8AC3E}">
        <p14:creationId xmlns="" xmlns:p14="http://schemas.microsoft.com/office/powerpoint/2010/main" val="11456059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6C7B027-3EF9-8346-99C8-C89BE9CD0E29}"/>
              </a:ext>
            </a:extLst>
          </p:cNvPr>
          <p:cNvSpPr>
            <a:spLocks noGrp="1"/>
          </p:cNvSpPr>
          <p:nvPr>
            <p:ph type="title"/>
          </p:nvPr>
        </p:nvSpPr>
        <p:spPr>
          <a:xfrm>
            <a:off x="5764192" y="1063416"/>
            <a:ext cx="5675139" cy="706964"/>
          </a:xfrm>
        </p:spPr>
        <p:txBody>
          <a:bodyPr/>
          <a:lstStyle/>
          <a:p>
            <a:r>
              <a:rPr lang="pt-PT" dirty="0" smtClean="0"/>
              <a:t>Exemplo de PON de Despistagem à Saída</a:t>
            </a:r>
            <a:endParaRPr lang="en-US" dirty="0"/>
          </a:p>
        </p:txBody>
      </p:sp>
      <p:sp>
        <p:nvSpPr>
          <p:cNvPr id="4" name="Slide Number Placeholder 3">
            <a:extLst>
              <a:ext uri="{FF2B5EF4-FFF2-40B4-BE49-F238E27FC236}">
                <a16:creationId xmlns="" xmlns:a16="http://schemas.microsoft.com/office/drawing/2014/main" id="{F12953FF-C722-384A-AFE0-59139F1086A6}"/>
              </a:ext>
            </a:extLst>
          </p:cNvPr>
          <p:cNvSpPr>
            <a:spLocks noGrp="1"/>
          </p:cNvSpPr>
          <p:nvPr>
            <p:ph type="sldNum" sz="quarter" idx="12"/>
          </p:nvPr>
        </p:nvSpPr>
        <p:spPr/>
        <p:txBody>
          <a:bodyPr/>
          <a:lstStyle/>
          <a:p>
            <a:fld id="{D57F1E4F-1CFF-5643-939E-217C01CDF565}" type="slidenum">
              <a:rPr lang="en-US" smtClean="0"/>
              <a:pPr/>
              <a:t>13</a:t>
            </a:fld>
            <a:endParaRPr lang="en-US" dirty="0"/>
          </a:p>
        </p:txBody>
      </p:sp>
      <p:pic>
        <p:nvPicPr>
          <p:cNvPr id="9" name="Picture 8"/>
          <p:cNvPicPr>
            <a:picLocks noChangeAspect="1"/>
          </p:cNvPicPr>
          <p:nvPr/>
        </p:nvPicPr>
        <p:blipFill rotWithShape="1">
          <a:blip r:embed="rId3" cstate="print"/>
          <a:srcRect t="16654"/>
          <a:stretch/>
        </p:blipFill>
        <p:spPr>
          <a:xfrm>
            <a:off x="190122" y="165011"/>
            <a:ext cx="6636192" cy="6448726"/>
          </a:xfrm>
          <a:prstGeom prst="rect">
            <a:avLst/>
          </a:prstGeom>
        </p:spPr>
      </p:pic>
      <p:sp>
        <p:nvSpPr>
          <p:cNvPr id="13" name="TextBox 12"/>
          <p:cNvSpPr txBox="1"/>
          <p:nvPr/>
        </p:nvSpPr>
        <p:spPr>
          <a:xfrm>
            <a:off x="6826314" y="2311731"/>
            <a:ext cx="4977818" cy="1938992"/>
          </a:xfrm>
          <a:prstGeom prst="rect">
            <a:avLst/>
          </a:prstGeom>
          <a:noFill/>
        </p:spPr>
        <p:txBody>
          <a:bodyPr wrap="square" rtlCol="0">
            <a:spAutoFit/>
          </a:bodyPr>
          <a:lstStyle/>
          <a:p>
            <a:r>
              <a:rPr lang="pt-PT" sz="2000" b="1" dirty="0" smtClean="0"/>
              <a:t>Objectivo:</a:t>
            </a:r>
            <a:r>
              <a:rPr lang="pt-PT" sz="2000" dirty="0" smtClean="0"/>
              <a:t> Fornecer passos básicos na despistagem de passageiros à saída no aeroporto, a serem adaptados às necessidades específicas da doença </a:t>
            </a:r>
          </a:p>
          <a:p>
            <a:r>
              <a:rPr lang="pt-PT" sz="2000" b="1" dirty="0" smtClean="0"/>
              <a:t>Público:</a:t>
            </a:r>
            <a:r>
              <a:rPr lang="pt-PT" sz="2000" dirty="0" smtClean="0"/>
              <a:t> Agentes de despistagem da saúde no aeroporto</a:t>
            </a:r>
            <a:endParaRPr lang="en-US" b="1" dirty="0"/>
          </a:p>
        </p:txBody>
      </p:sp>
      <p:sp>
        <p:nvSpPr>
          <p:cNvPr id="14" name="TextBox 13"/>
          <p:cNvSpPr txBox="1"/>
          <p:nvPr/>
        </p:nvSpPr>
        <p:spPr>
          <a:xfrm>
            <a:off x="4442234" y="4828373"/>
            <a:ext cx="7749766" cy="2031325"/>
          </a:xfrm>
          <a:prstGeom prst="rect">
            <a:avLst/>
          </a:prstGeom>
          <a:noFill/>
        </p:spPr>
        <p:txBody>
          <a:bodyPr wrap="square" rtlCol="0">
            <a:spAutoFit/>
          </a:bodyPr>
          <a:lstStyle/>
          <a:p>
            <a:r>
              <a:rPr lang="en-US" baseline="30000" dirty="0" smtClean="0"/>
              <a:t>1 </a:t>
            </a:r>
            <a:r>
              <a:rPr lang="pt-PT" dirty="0" smtClean="0"/>
              <a:t>Avaliações iniciais e adicionais conforme recomendação do MS podem incluir:</a:t>
            </a:r>
          </a:p>
          <a:p>
            <a:pPr lvl="0">
              <a:buFont typeface="Arial" pitchFamily="34" charset="0"/>
              <a:buChar char="•"/>
            </a:pPr>
            <a:r>
              <a:rPr lang="pt-PT" baseline="-25000" dirty="0" smtClean="0"/>
              <a:t> </a:t>
            </a:r>
            <a:r>
              <a:rPr lang="pt-PT" dirty="0" smtClean="0"/>
              <a:t>Observação visual</a:t>
            </a:r>
          </a:p>
          <a:p>
            <a:pPr lvl="0">
              <a:buFont typeface="Arial" pitchFamily="34" charset="0"/>
              <a:buChar char="•"/>
            </a:pPr>
            <a:r>
              <a:rPr lang="pt-PT" dirty="0" smtClean="0"/>
              <a:t>Verificação de documento sanitário (por exemplo: cartão amarelo, Formulário de Declaração da Saúde)</a:t>
            </a:r>
          </a:p>
          <a:p>
            <a:pPr lvl="0">
              <a:buFont typeface="Arial" pitchFamily="34" charset="0"/>
              <a:buChar char="•"/>
            </a:pPr>
            <a:r>
              <a:rPr lang="pt-PT" dirty="0" smtClean="0"/>
              <a:t>Medição da temperatura (quando indicado)</a:t>
            </a:r>
          </a:p>
          <a:p>
            <a:pPr>
              <a:buFont typeface="Arial" pitchFamily="34" charset="0"/>
              <a:buChar char="•"/>
            </a:pPr>
            <a:r>
              <a:rPr lang="pt-PT" dirty="0" smtClean="0"/>
              <a:t>Histórico de viagem</a:t>
            </a:r>
            <a:endParaRPr lang="en-US" dirty="0"/>
          </a:p>
        </p:txBody>
      </p:sp>
    </p:spTree>
    <p:extLst>
      <p:ext uri="{BB962C8B-B14F-4D97-AF65-F5344CB8AC3E}">
        <p14:creationId xmlns="" xmlns:p14="http://schemas.microsoft.com/office/powerpoint/2010/main" val="39673978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Trabalho de grupo</a:t>
            </a:r>
            <a:endParaRPr lang="en-US" dirty="0"/>
          </a:p>
        </p:txBody>
      </p:sp>
      <p:sp>
        <p:nvSpPr>
          <p:cNvPr id="3" name="Content Placeholder 2"/>
          <p:cNvSpPr>
            <a:spLocks noGrp="1"/>
          </p:cNvSpPr>
          <p:nvPr>
            <p:ph idx="1"/>
          </p:nvPr>
        </p:nvSpPr>
        <p:spPr>
          <a:xfrm>
            <a:off x="1154954" y="2603500"/>
            <a:ext cx="9197585" cy="4086058"/>
          </a:xfrm>
        </p:spPr>
        <p:txBody>
          <a:bodyPr>
            <a:normAutofit fontScale="92500" lnSpcReduction="20000"/>
          </a:bodyPr>
          <a:lstStyle/>
          <a:p>
            <a:pPr lvl="0"/>
            <a:r>
              <a:rPr lang="pt-PT" sz="2400" dirty="0" smtClean="0"/>
              <a:t>Agora vamos separar-nos em grupos de 4-5. Por favor, discutam o seguinte: </a:t>
            </a:r>
          </a:p>
          <a:p>
            <a:pPr lvl="1"/>
            <a:r>
              <a:rPr lang="pt-PT" sz="2200" dirty="0" smtClean="0"/>
              <a:t>Como é que o pessoal de emergência deve ser preparado para as suas funções, e com que materiais?</a:t>
            </a:r>
          </a:p>
          <a:p>
            <a:pPr lvl="1"/>
            <a:r>
              <a:rPr lang="pt-PT" sz="2200" dirty="0" smtClean="0"/>
              <a:t>Quem deve ser ou quem é actualmente o responsável pelo recrutamento de pessoal de emergência? </a:t>
            </a:r>
          </a:p>
          <a:p>
            <a:pPr lvl="1"/>
            <a:r>
              <a:rPr lang="pt-PT" sz="2200" dirty="0" smtClean="0"/>
              <a:t>Que demandas viram o pessoal de emergência satisfazer no vosso PDE?</a:t>
            </a:r>
          </a:p>
          <a:p>
            <a:pPr lvl="1"/>
            <a:r>
              <a:rPr lang="pt-PT" sz="2200" dirty="0" smtClean="0"/>
              <a:t>O que foi positivo e negativo sobre a forma como o pessoal de emergência foi utilizado?</a:t>
            </a:r>
          </a:p>
          <a:p>
            <a:pPr lvl="0"/>
            <a:r>
              <a:rPr lang="pt-PT" sz="2400" dirty="0" smtClean="0"/>
              <a:t>Terá 20 minutos para discutir e cinco minutos para apresentar as suas reflexões ao resto do grupo.</a:t>
            </a:r>
            <a:endParaRPr lang="pt-PT" sz="2400" dirty="0"/>
          </a:p>
        </p:txBody>
      </p:sp>
      <p:sp>
        <p:nvSpPr>
          <p:cNvPr id="4" name="Slide Number Placeholder 3"/>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2800" b="0" i="0" u="none" strike="noStrike" kern="1200" cap="none" spc="0" normalizeH="0" baseline="0" noProof="0" smtClean="0">
                <a:ln>
                  <a:noFill/>
                </a:ln>
                <a:solidFill>
                  <a:prstClr val="white"/>
                </a:solidFill>
                <a:effectLst/>
                <a:uLnTx/>
                <a:uFillTx/>
                <a:latin typeface="Century Gothic" panose="020B050202020202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14</a:t>
            </a:fld>
            <a:endParaRPr kumimoji="0" lang="en-US" sz="2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Tree>
    <p:extLst>
      <p:ext uri="{BB962C8B-B14F-4D97-AF65-F5344CB8AC3E}">
        <p14:creationId xmlns="" xmlns:p14="http://schemas.microsoft.com/office/powerpoint/2010/main" val="36501614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8449" y="1039929"/>
            <a:ext cx="8761413" cy="706964"/>
          </a:xfrm>
        </p:spPr>
        <p:txBody>
          <a:bodyPr/>
          <a:lstStyle/>
          <a:p>
            <a:r>
              <a:rPr lang="pt-PT" smtClean="0"/>
              <a:t>Objectivos de aprendizagem</a:t>
            </a:r>
            <a:endParaRPr lang="en-US" dirty="0"/>
          </a:p>
        </p:txBody>
      </p:sp>
      <p:sp>
        <p:nvSpPr>
          <p:cNvPr id="3" name="Content Placeholder 2"/>
          <p:cNvSpPr>
            <a:spLocks noGrp="1"/>
          </p:cNvSpPr>
          <p:nvPr>
            <p:ph idx="1"/>
          </p:nvPr>
        </p:nvSpPr>
        <p:spPr>
          <a:xfrm>
            <a:off x="647700" y="2599871"/>
            <a:ext cx="10896599" cy="3962400"/>
          </a:xfrm>
        </p:spPr>
        <p:txBody>
          <a:bodyPr>
            <a:normAutofit/>
          </a:bodyPr>
          <a:lstStyle/>
          <a:p>
            <a:pPr lvl="0"/>
            <a:r>
              <a:rPr lang="pt-PT" sz="2400" dirty="0" smtClean="0"/>
              <a:t>Discutir as medidas de planeamento necessárias para uma emergência de saúde pública prolongada, a incluir:</a:t>
            </a:r>
          </a:p>
          <a:p>
            <a:pPr lvl="1"/>
            <a:r>
              <a:rPr lang="pt-PT" sz="2200" dirty="0" smtClean="0"/>
              <a:t>Determinar o que é uma emergência de saúde pública a longo prazo</a:t>
            </a:r>
          </a:p>
          <a:p>
            <a:pPr lvl="1"/>
            <a:r>
              <a:rPr lang="pt-PT" sz="2200" dirty="0" smtClean="0"/>
              <a:t>Definir uma Emergência de Saúde Pública de Preocupação Internacional</a:t>
            </a:r>
          </a:p>
          <a:p>
            <a:pPr lvl="1"/>
            <a:r>
              <a:rPr lang="pt-PT" sz="2200" dirty="0" smtClean="0"/>
              <a:t>Discutir as necessidades e procedimentos do pessoal de emergência</a:t>
            </a:r>
          </a:p>
          <a:p>
            <a:pPr lvl="1"/>
            <a:r>
              <a:rPr lang="pt-PT" sz="2200" dirty="0" smtClean="0"/>
              <a:t>Compreender as considerações de despistagem: Despistagem à entrada e saída</a:t>
            </a:r>
            <a:endParaRPr lang="en-US" dirty="0"/>
          </a:p>
          <a:p>
            <a:pPr lvl="1"/>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 xmlns:p14="http://schemas.microsoft.com/office/powerpoint/2010/main" val="56430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55050D6-A310-2242-8F47-16097ACEF273}"/>
              </a:ext>
            </a:extLst>
          </p:cNvPr>
          <p:cNvSpPr>
            <a:spLocks noGrp="1"/>
          </p:cNvSpPr>
          <p:nvPr>
            <p:ph type="title"/>
          </p:nvPr>
        </p:nvSpPr>
        <p:spPr/>
        <p:txBody>
          <a:bodyPr/>
          <a:lstStyle/>
          <a:p>
            <a:r>
              <a:rPr lang="pt-PT" dirty="0" smtClean="0"/>
              <a:t>O que é uma emergência de saúde pública sustentada</a:t>
            </a:r>
            <a:r>
              <a:rPr lang="en-US" dirty="0" smtClean="0"/>
              <a:t>?</a:t>
            </a:r>
            <a:endParaRPr lang="en-US" dirty="0"/>
          </a:p>
        </p:txBody>
      </p:sp>
      <p:sp>
        <p:nvSpPr>
          <p:cNvPr id="3" name="Content Placeholder 2">
            <a:extLst>
              <a:ext uri="{FF2B5EF4-FFF2-40B4-BE49-F238E27FC236}">
                <a16:creationId xmlns="" xmlns:a16="http://schemas.microsoft.com/office/drawing/2014/main" id="{734F5272-1646-CB46-8F62-B82708F6C089}"/>
              </a:ext>
            </a:extLst>
          </p:cNvPr>
          <p:cNvSpPr>
            <a:spLocks noGrp="1"/>
          </p:cNvSpPr>
          <p:nvPr>
            <p:ph idx="1"/>
          </p:nvPr>
        </p:nvSpPr>
        <p:spPr>
          <a:xfrm>
            <a:off x="689734" y="2603500"/>
            <a:ext cx="9133888" cy="3416300"/>
          </a:xfrm>
        </p:spPr>
        <p:txBody>
          <a:bodyPr>
            <a:normAutofit fontScale="92500" lnSpcReduction="20000"/>
          </a:bodyPr>
          <a:lstStyle/>
          <a:p>
            <a:pPr lvl="0"/>
            <a:r>
              <a:rPr lang="pt-PT" sz="2400" dirty="0" smtClean="0"/>
              <a:t>Para além de um evento geral de saúde pública</a:t>
            </a:r>
          </a:p>
          <a:p>
            <a:pPr lvl="1"/>
            <a:r>
              <a:rPr lang="pt-PT" sz="2200" dirty="0" smtClean="0"/>
              <a:t>Evento de saúde pública: “Manifestação de uma doença ou uma ocorrência que crie o risco de doença” – </a:t>
            </a:r>
            <a:r>
              <a:rPr lang="pt-PT" sz="2200" i="1" dirty="0" smtClean="0"/>
              <a:t>RSI</a:t>
            </a:r>
            <a:r>
              <a:rPr lang="pt-PT" sz="2200" dirty="0" smtClean="0"/>
              <a:t> (OMS, 2005, p. 7)</a:t>
            </a:r>
          </a:p>
          <a:p>
            <a:pPr lvl="1"/>
            <a:r>
              <a:rPr lang="pt-PT" sz="2200" dirty="0" smtClean="0"/>
              <a:t>Mais do que apenas um caso da doença</a:t>
            </a:r>
          </a:p>
          <a:p>
            <a:pPr lvl="0"/>
            <a:r>
              <a:rPr lang="pt-PT" sz="2400" dirty="0" smtClean="0"/>
              <a:t>Requer mais </a:t>
            </a:r>
            <a:r>
              <a:rPr lang="pt-PT" sz="2400" b="1" dirty="0" smtClean="0"/>
              <a:t>recursos</a:t>
            </a:r>
            <a:r>
              <a:rPr lang="pt-PT" sz="2400" dirty="0" smtClean="0"/>
              <a:t> do que um evento de saúde pública de rotina</a:t>
            </a:r>
          </a:p>
          <a:p>
            <a:pPr lvl="1"/>
            <a:r>
              <a:rPr lang="pt-PT" sz="2200" dirty="0" smtClean="0"/>
              <a:t>Pessoal </a:t>
            </a:r>
          </a:p>
          <a:p>
            <a:pPr lvl="1"/>
            <a:r>
              <a:rPr lang="pt-PT" sz="2200" dirty="0" smtClean="0"/>
              <a:t>Tempo </a:t>
            </a:r>
          </a:p>
          <a:p>
            <a:pPr lvl="1"/>
            <a:r>
              <a:rPr lang="pt-PT" sz="2200" dirty="0" smtClean="0"/>
              <a:t>Materiais, suprimentos e equipamento (EPI, formulários, etc.)</a:t>
            </a:r>
            <a:endParaRPr lang="en-US" dirty="0"/>
          </a:p>
        </p:txBody>
      </p:sp>
      <p:sp>
        <p:nvSpPr>
          <p:cNvPr id="4" name="Slide Number Placeholder 3">
            <a:extLst>
              <a:ext uri="{FF2B5EF4-FFF2-40B4-BE49-F238E27FC236}">
                <a16:creationId xmlns="" xmlns:a16="http://schemas.microsoft.com/office/drawing/2014/main" id="{650AACD1-1200-1449-9938-A3607262CC47}"/>
              </a:ext>
            </a:extLst>
          </p:cNvPr>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8" name="Picture 7">
            <a:extLst>
              <a:ext uri="{FF2B5EF4-FFF2-40B4-BE49-F238E27FC236}">
                <a16:creationId xmlns="" xmlns:a16="http://schemas.microsoft.com/office/drawing/2014/main" id="{2241370C-C387-0246-8B5B-9E661574E811}"/>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0196220" y="4596046"/>
            <a:ext cx="1707870" cy="1716540"/>
          </a:xfrm>
          <a:prstGeom prst="rect">
            <a:avLst/>
          </a:prstGeom>
        </p:spPr>
      </p:pic>
    </p:spTree>
    <p:extLst>
      <p:ext uri="{BB962C8B-B14F-4D97-AF65-F5344CB8AC3E}">
        <p14:creationId xmlns="" xmlns:p14="http://schemas.microsoft.com/office/powerpoint/2010/main" val="24226919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11A5D4D-9F66-5142-946F-5C1AEC0D63EC}"/>
              </a:ext>
            </a:extLst>
          </p:cNvPr>
          <p:cNvSpPr>
            <a:spLocks noGrp="1"/>
          </p:cNvSpPr>
          <p:nvPr>
            <p:ph type="title"/>
          </p:nvPr>
        </p:nvSpPr>
        <p:spPr/>
        <p:txBody>
          <a:bodyPr/>
          <a:lstStyle/>
          <a:p>
            <a:r>
              <a:rPr lang="pt-PT" dirty="0" smtClean="0"/>
              <a:t>Vamos reflectir em pares…</a:t>
            </a:r>
            <a:endParaRPr lang="en-US" dirty="0"/>
          </a:p>
        </p:txBody>
      </p:sp>
      <p:sp>
        <p:nvSpPr>
          <p:cNvPr id="4" name="Slide Number Placeholder 3">
            <a:extLst>
              <a:ext uri="{FF2B5EF4-FFF2-40B4-BE49-F238E27FC236}">
                <a16:creationId xmlns="" xmlns:a16="http://schemas.microsoft.com/office/drawing/2014/main" id="{742D146B-63B6-5E43-8553-89FBDFF06631}"/>
              </a:ext>
            </a:extLst>
          </p:cNvPr>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Content Placeholder 4">
            <a:extLst>
              <a:ext uri="{FF2B5EF4-FFF2-40B4-BE49-F238E27FC236}">
                <a16:creationId xmlns="" xmlns:a16="http://schemas.microsoft.com/office/drawing/2014/main" id="{9BBE1DC7-3C36-FA45-8974-CA435D119B51}"/>
              </a:ext>
            </a:extLst>
          </p:cNvPr>
          <p:cNvPicPr>
            <a:picLocks noGrp="1" noChangeAspect="1"/>
          </p:cNvPicPr>
          <p:nvPr>
            <p:ph idx="1"/>
          </p:nvPr>
        </p:nvPicPr>
        <p:blipFill>
          <a:blip r:embed="rId3" cstate="print">
            <a:extLst>
              <a:ext uri="{28A0092B-C50C-407E-A947-70E740481C1C}">
                <a14:useLocalDpi xmlns="" xmlns:a14="http://schemas.microsoft.com/office/drawing/2010/main" val="0"/>
              </a:ext>
            </a:extLst>
          </a:blip>
          <a:stretch>
            <a:fillRect/>
          </a:stretch>
        </p:blipFill>
        <p:spPr>
          <a:xfrm>
            <a:off x="635969" y="2468032"/>
            <a:ext cx="2608143" cy="3416300"/>
          </a:xfrm>
        </p:spPr>
      </p:pic>
      <p:sp>
        <p:nvSpPr>
          <p:cNvPr id="6" name="Content Placeholder 2">
            <a:extLst>
              <a:ext uri="{FF2B5EF4-FFF2-40B4-BE49-F238E27FC236}">
                <a16:creationId xmlns="" xmlns:a16="http://schemas.microsoft.com/office/drawing/2014/main" id="{7D359BBB-26D7-2B47-9B08-8ACCAC93164A}"/>
              </a:ext>
            </a:extLst>
          </p:cNvPr>
          <p:cNvSpPr txBox="1">
            <a:spLocks/>
          </p:cNvSpPr>
          <p:nvPr/>
        </p:nvSpPr>
        <p:spPr>
          <a:xfrm>
            <a:off x="3484605" y="2347784"/>
            <a:ext cx="8204887" cy="3672016"/>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marL="0" indent="0">
              <a:buNone/>
            </a:pPr>
            <a:endParaRPr lang="en-US" sz="2400" dirty="0"/>
          </a:p>
          <a:p>
            <a:r>
              <a:rPr lang="pt-PT" sz="2400" dirty="0" smtClean="0"/>
              <a:t>Quais são alguns exemplos de “emergências de saúde pública sustentadas”?</a:t>
            </a:r>
          </a:p>
          <a:p>
            <a:r>
              <a:rPr lang="pt-PT" sz="2400" dirty="0" smtClean="0"/>
              <a:t>Porquê?</a:t>
            </a:r>
          </a:p>
          <a:p>
            <a:r>
              <a:rPr lang="pt-PT" sz="2400" dirty="0" smtClean="0"/>
              <a:t>Discutir em pequenos grupos e prepara-se para partilhar brevemente os resultados da sua discussão com o grupo</a:t>
            </a:r>
            <a:endParaRPr lang="en-US" sz="2400" dirty="0"/>
          </a:p>
        </p:txBody>
      </p:sp>
    </p:spTree>
    <p:extLst>
      <p:ext uri="{BB962C8B-B14F-4D97-AF65-F5344CB8AC3E}">
        <p14:creationId xmlns="" xmlns:p14="http://schemas.microsoft.com/office/powerpoint/2010/main" val="3525105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E550AF3-0A75-D14D-B6DE-CCF86E8CE095}"/>
              </a:ext>
            </a:extLst>
          </p:cNvPr>
          <p:cNvSpPr>
            <a:spLocks noGrp="1"/>
          </p:cNvSpPr>
          <p:nvPr>
            <p:ph type="title"/>
          </p:nvPr>
        </p:nvSpPr>
        <p:spPr>
          <a:xfrm>
            <a:off x="594567" y="786134"/>
            <a:ext cx="10436106" cy="706964"/>
          </a:xfrm>
        </p:spPr>
        <p:txBody>
          <a:bodyPr/>
          <a:lstStyle/>
          <a:p>
            <a:r>
              <a:rPr lang="pt-PT" sz="3200" dirty="0" smtClean="0"/>
              <a:t>Emergência de Saúde Pública de Preocupação Internacional (ESPPI)</a:t>
            </a:r>
            <a:endParaRPr lang="en-US" sz="3200" dirty="0"/>
          </a:p>
        </p:txBody>
      </p:sp>
      <p:sp>
        <p:nvSpPr>
          <p:cNvPr id="3" name="Content Placeholder 2">
            <a:extLst>
              <a:ext uri="{FF2B5EF4-FFF2-40B4-BE49-F238E27FC236}">
                <a16:creationId xmlns="" xmlns:a16="http://schemas.microsoft.com/office/drawing/2014/main" id="{E7A57B83-11C0-8640-9EDA-D54B1E26FD94}"/>
              </a:ext>
            </a:extLst>
          </p:cNvPr>
          <p:cNvSpPr>
            <a:spLocks noGrp="1"/>
          </p:cNvSpPr>
          <p:nvPr>
            <p:ph idx="1"/>
          </p:nvPr>
        </p:nvSpPr>
        <p:spPr>
          <a:xfrm>
            <a:off x="594566" y="2603500"/>
            <a:ext cx="11216433" cy="1790700"/>
          </a:xfrm>
        </p:spPr>
        <p:txBody>
          <a:bodyPr>
            <a:normAutofit lnSpcReduction="10000"/>
          </a:bodyPr>
          <a:lstStyle/>
          <a:p>
            <a:pPr lvl="0"/>
            <a:r>
              <a:rPr lang="pt-PT" sz="2000" dirty="0" smtClean="0"/>
              <a:t>“Um evento extraordinário que é determinado como:</a:t>
            </a:r>
          </a:p>
          <a:p>
            <a:pPr lvl="1"/>
            <a:r>
              <a:rPr lang="pt-PT" dirty="0" smtClean="0"/>
              <a:t>Representando um risco de saúde pública para outros Estados através de propagação internacional da doença e</a:t>
            </a:r>
          </a:p>
          <a:p>
            <a:pPr lvl="1"/>
            <a:r>
              <a:rPr lang="pt-PT" dirty="0" smtClean="0"/>
              <a:t>Potencialmente requer uma resposta internacional coordenada</a:t>
            </a:r>
            <a:r>
              <a:rPr lang="pt-PT" sz="1800" dirty="0" smtClean="0"/>
              <a:t>”</a:t>
            </a:r>
          </a:p>
          <a:p>
            <a:pPr>
              <a:buNone/>
            </a:pPr>
            <a:r>
              <a:rPr lang="en-US" sz="2000" dirty="0" smtClean="0"/>
              <a:t>                            						-</a:t>
            </a:r>
            <a:r>
              <a:rPr lang="pt-PT" sz="2000" i="1" dirty="0" smtClean="0"/>
              <a:t>RSI </a:t>
            </a:r>
            <a:r>
              <a:rPr lang="pt-PT" sz="2000" dirty="0" smtClean="0"/>
              <a:t>(OMS</a:t>
            </a:r>
            <a:r>
              <a:rPr lang="pt-PT" sz="2000" i="1" dirty="0" smtClean="0"/>
              <a:t>, </a:t>
            </a:r>
            <a:r>
              <a:rPr lang="pt-PT" sz="2000" dirty="0" smtClean="0"/>
              <a:t>2005), p. 9</a:t>
            </a:r>
            <a:endParaRPr lang="en-US" sz="1800" dirty="0"/>
          </a:p>
        </p:txBody>
      </p:sp>
      <p:sp>
        <p:nvSpPr>
          <p:cNvPr id="4" name="Slide Number Placeholder 3">
            <a:extLst>
              <a:ext uri="{FF2B5EF4-FFF2-40B4-BE49-F238E27FC236}">
                <a16:creationId xmlns="" xmlns:a16="http://schemas.microsoft.com/office/drawing/2014/main" id="{5494D7CC-C9A1-BE4C-BFDB-5154866087C2}"/>
              </a:ext>
            </a:extLst>
          </p:cNvPr>
          <p:cNvSpPr>
            <a:spLocks noGrp="1"/>
          </p:cNvSpPr>
          <p:nvPr>
            <p:ph type="sldNum" sz="quarter" idx="12"/>
          </p:nvPr>
        </p:nvSpPr>
        <p:spPr/>
        <p:txBody>
          <a:bodyPr/>
          <a:lstStyle/>
          <a:p>
            <a:fld id="{D57F1E4F-1CFF-5643-939E-217C01CDF565}" type="slidenum">
              <a:rPr lang="en-US" smtClean="0"/>
              <a:pPr/>
              <a:t>5</a:t>
            </a:fld>
            <a:endParaRPr lang="en-US" dirty="0"/>
          </a:p>
        </p:txBody>
      </p:sp>
      <p:sp>
        <p:nvSpPr>
          <p:cNvPr id="5" name="Content Placeholder 2">
            <a:extLst>
              <a:ext uri="{FF2B5EF4-FFF2-40B4-BE49-F238E27FC236}">
                <a16:creationId xmlns="" xmlns:a16="http://schemas.microsoft.com/office/drawing/2014/main" id="{5CC1D0BA-1B83-2E44-9120-F8A0B7EB24CF}"/>
              </a:ext>
            </a:extLst>
          </p:cNvPr>
          <p:cNvSpPr txBox="1">
            <a:spLocks/>
          </p:cNvSpPr>
          <p:nvPr/>
        </p:nvSpPr>
        <p:spPr>
          <a:xfrm>
            <a:off x="594566" y="4635727"/>
            <a:ext cx="11216433" cy="17907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pt-PT" sz="2000" b="1" dirty="0" smtClean="0"/>
              <a:t>Só a OMS pode fazer a declaração de uma ESPPI</a:t>
            </a:r>
            <a:endParaRPr lang="en-US" sz="1800" b="1" dirty="0"/>
          </a:p>
        </p:txBody>
      </p:sp>
      <p:sp>
        <p:nvSpPr>
          <p:cNvPr id="6" name="TextBox 5">
            <a:extLst>
              <a:ext uri="{FF2B5EF4-FFF2-40B4-BE49-F238E27FC236}">
                <a16:creationId xmlns="" xmlns:a16="http://schemas.microsoft.com/office/drawing/2014/main" id="{6A691944-C5D7-204C-B331-11DBE0830EAF}"/>
              </a:ext>
            </a:extLst>
          </p:cNvPr>
          <p:cNvSpPr txBox="1"/>
          <p:nvPr/>
        </p:nvSpPr>
        <p:spPr>
          <a:xfrm rot="988544">
            <a:off x="9041171" y="4016070"/>
            <a:ext cx="2774414" cy="646331"/>
          </a:xfrm>
          <a:prstGeom prst="rect">
            <a:avLst/>
          </a:prstGeom>
          <a:noFill/>
        </p:spPr>
        <p:txBody>
          <a:bodyPr wrap="square" rtlCol="0">
            <a:spAutoFit/>
          </a:bodyPr>
          <a:lstStyle/>
          <a:p>
            <a:r>
              <a:rPr lang="pt-PT" b="1" dirty="0" smtClean="0">
                <a:solidFill>
                  <a:srgbClr val="7030A0"/>
                </a:solidFill>
              </a:rPr>
              <a:t>“Gripe Suína” H1N1 (2009)</a:t>
            </a:r>
            <a:endParaRPr lang="pt-PT" b="1" dirty="0">
              <a:solidFill>
                <a:srgbClr val="7030A0"/>
              </a:solidFill>
            </a:endParaRPr>
          </a:p>
        </p:txBody>
      </p:sp>
      <p:sp>
        <p:nvSpPr>
          <p:cNvPr id="7" name="TextBox 6">
            <a:extLst>
              <a:ext uri="{FF2B5EF4-FFF2-40B4-BE49-F238E27FC236}">
                <a16:creationId xmlns="" xmlns:a16="http://schemas.microsoft.com/office/drawing/2014/main" id="{C4295D8A-9EFE-FC40-A7BF-5C9A8232F9C2}"/>
              </a:ext>
            </a:extLst>
          </p:cNvPr>
          <p:cNvSpPr txBox="1"/>
          <p:nvPr/>
        </p:nvSpPr>
        <p:spPr>
          <a:xfrm rot="21062638">
            <a:off x="405172" y="5568080"/>
            <a:ext cx="2774414" cy="646331"/>
          </a:xfrm>
          <a:prstGeom prst="rect">
            <a:avLst/>
          </a:prstGeom>
          <a:noFill/>
        </p:spPr>
        <p:txBody>
          <a:bodyPr wrap="square" rtlCol="0">
            <a:spAutoFit/>
          </a:bodyPr>
          <a:lstStyle/>
          <a:p>
            <a:r>
              <a:rPr lang="pt-PT" b="1" dirty="0" smtClean="0">
                <a:solidFill>
                  <a:srgbClr val="FF0000"/>
                </a:solidFill>
              </a:rPr>
              <a:t>Ébola (2014 ande 2019)</a:t>
            </a:r>
            <a:endParaRPr lang="pt-PT" b="1" dirty="0">
              <a:solidFill>
                <a:srgbClr val="FF0000"/>
              </a:solidFill>
            </a:endParaRPr>
          </a:p>
        </p:txBody>
      </p:sp>
      <p:sp>
        <p:nvSpPr>
          <p:cNvPr id="8" name="TextBox 7">
            <a:extLst>
              <a:ext uri="{FF2B5EF4-FFF2-40B4-BE49-F238E27FC236}">
                <a16:creationId xmlns="" xmlns:a16="http://schemas.microsoft.com/office/drawing/2014/main" id="{B9240943-2FFD-834B-B06D-0EC8864664C7}"/>
              </a:ext>
            </a:extLst>
          </p:cNvPr>
          <p:cNvSpPr txBox="1"/>
          <p:nvPr/>
        </p:nvSpPr>
        <p:spPr>
          <a:xfrm rot="21128560">
            <a:off x="6726948" y="4996025"/>
            <a:ext cx="3313868" cy="646331"/>
          </a:xfrm>
          <a:prstGeom prst="rect">
            <a:avLst/>
          </a:prstGeom>
          <a:noFill/>
        </p:spPr>
        <p:txBody>
          <a:bodyPr wrap="square" rtlCol="0">
            <a:spAutoFit/>
          </a:bodyPr>
          <a:lstStyle/>
          <a:p>
            <a:r>
              <a:rPr lang="pt-PT" b="1" dirty="0" smtClean="0">
                <a:solidFill>
                  <a:srgbClr val="00B050"/>
                </a:solidFill>
              </a:rPr>
              <a:t>Reemergência da poliomielite </a:t>
            </a:r>
            <a:r>
              <a:rPr lang="en-US" b="1" dirty="0" smtClean="0">
                <a:solidFill>
                  <a:srgbClr val="00B050"/>
                </a:solidFill>
              </a:rPr>
              <a:t>(2014</a:t>
            </a:r>
            <a:r>
              <a:rPr lang="en-US" b="1" dirty="0">
                <a:solidFill>
                  <a:srgbClr val="00B050"/>
                </a:solidFill>
              </a:rPr>
              <a:t>)</a:t>
            </a:r>
          </a:p>
        </p:txBody>
      </p:sp>
      <p:sp>
        <p:nvSpPr>
          <p:cNvPr id="9" name="TextBox 8">
            <a:extLst>
              <a:ext uri="{FF2B5EF4-FFF2-40B4-BE49-F238E27FC236}">
                <a16:creationId xmlns="" xmlns:a16="http://schemas.microsoft.com/office/drawing/2014/main" id="{9D88D04C-387D-6E45-B0D8-AC84E0D64A68}"/>
              </a:ext>
            </a:extLst>
          </p:cNvPr>
          <p:cNvSpPr txBox="1"/>
          <p:nvPr/>
        </p:nvSpPr>
        <p:spPr>
          <a:xfrm rot="21391622">
            <a:off x="6104883" y="6019190"/>
            <a:ext cx="2508737" cy="369332"/>
          </a:xfrm>
          <a:prstGeom prst="rect">
            <a:avLst/>
          </a:prstGeom>
          <a:noFill/>
        </p:spPr>
        <p:txBody>
          <a:bodyPr wrap="square" rtlCol="0">
            <a:spAutoFit/>
          </a:bodyPr>
          <a:lstStyle/>
          <a:p>
            <a:r>
              <a:rPr lang="en-US" b="1" dirty="0">
                <a:solidFill>
                  <a:schemeClr val="tx2">
                    <a:lumMod val="60000"/>
                    <a:lumOff val="40000"/>
                  </a:schemeClr>
                </a:solidFill>
              </a:rPr>
              <a:t>COVID-19</a:t>
            </a:r>
          </a:p>
        </p:txBody>
      </p:sp>
      <p:sp>
        <p:nvSpPr>
          <p:cNvPr id="10" name="TextBox 8">
            <a:extLst>
              <a:ext uri="{FF2B5EF4-FFF2-40B4-BE49-F238E27FC236}">
                <a16:creationId xmlns="" xmlns:a16="http://schemas.microsoft.com/office/drawing/2014/main" id="{16623E08-1C66-4EB4-965A-AB98709ABFBC}"/>
              </a:ext>
            </a:extLst>
          </p:cNvPr>
          <p:cNvSpPr txBox="1"/>
          <p:nvPr/>
        </p:nvSpPr>
        <p:spPr>
          <a:xfrm rot="988544">
            <a:off x="3842959" y="5972430"/>
            <a:ext cx="2515895" cy="369332"/>
          </a:xfrm>
          <a:prstGeom prst="rect">
            <a:avLst/>
          </a:prstGeom>
          <a:noFill/>
        </p:spPr>
        <p:txBody>
          <a:bodyPr wrap="square" rtlCol="0">
            <a:spAutoFit/>
          </a:bodyPr>
          <a:lstStyle/>
          <a:p>
            <a:r>
              <a:rPr lang="en-US" b="1" dirty="0">
                <a:solidFill>
                  <a:srgbClr val="002060"/>
                </a:solidFill>
              </a:rPr>
              <a:t>Zika (2016)</a:t>
            </a:r>
          </a:p>
        </p:txBody>
      </p:sp>
    </p:spTree>
    <p:extLst>
      <p:ext uri="{BB962C8B-B14F-4D97-AF65-F5344CB8AC3E}">
        <p14:creationId xmlns="" xmlns:p14="http://schemas.microsoft.com/office/powerpoint/2010/main" val="27987827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43265CC-1C14-064C-B6A3-181527E36418}"/>
              </a:ext>
            </a:extLst>
          </p:cNvPr>
          <p:cNvSpPr>
            <a:spLocks noGrp="1"/>
          </p:cNvSpPr>
          <p:nvPr>
            <p:ph type="title"/>
          </p:nvPr>
        </p:nvSpPr>
        <p:spPr>
          <a:xfrm>
            <a:off x="697753" y="563825"/>
            <a:ext cx="8761413" cy="1303865"/>
          </a:xfrm>
        </p:spPr>
        <p:txBody>
          <a:bodyPr/>
          <a:lstStyle/>
          <a:p>
            <a:r>
              <a:rPr lang="pt-PT" dirty="0" smtClean="0"/>
              <a:t>Recursos para uma emergência de saúde pública sustentada: Pessoal e tempo</a:t>
            </a:r>
            <a:endParaRPr lang="en-US" dirty="0"/>
          </a:p>
        </p:txBody>
      </p:sp>
      <p:sp>
        <p:nvSpPr>
          <p:cNvPr id="3" name="Content Placeholder 2">
            <a:extLst>
              <a:ext uri="{FF2B5EF4-FFF2-40B4-BE49-F238E27FC236}">
                <a16:creationId xmlns="" xmlns:a16="http://schemas.microsoft.com/office/drawing/2014/main" id="{550DE8FC-E2AC-9E4C-B1B0-3665C9C9F487}"/>
              </a:ext>
            </a:extLst>
          </p:cNvPr>
          <p:cNvSpPr>
            <a:spLocks noGrp="1"/>
          </p:cNvSpPr>
          <p:nvPr>
            <p:ph idx="1"/>
          </p:nvPr>
        </p:nvSpPr>
        <p:spPr>
          <a:xfrm>
            <a:off x="558800" y="2603500"/>
            <a:ext cx="10631939" cy="3416300"/>
          </a:xfrm>
        </p:spPr>
        <p:txBody>
          <a:bodyPr/>
          <a:lstStyle/>
          <a:p>
            <a:pPr lvl="0"/>
            <a:r>
              <a:rPr lang="pt-PT" sz="2000" dirty="0" smtClean="0"/>
              <a:t>Para uma emergência de saúde pública prolongada, poderá ser necessário pessoal adicional para implementar </a:t>
            </a:r>
            <a:r>
              <a:rPr lang="pt-PT" sz="2000" b="1" dirty="0" smtClean="0"/>
              <a:t>tarefas reforçadas</a:t>
            </a:r>
            <a:r>
              <a:rPr lang="pt-PT" sz="2000" dirty="0" smtClean="0"/>
              <a:t> durante um longo período de tempo</a:t>
            </a:r>
          </a:p>
          <a:p>
            <a:pPr lvl="1"/>
            <a:r>
              <a:rPr lang="pt-PT" dirty="0" smtClean="0"/>
              <a:t>Vigilância intensificada</a:t>
            </a:r>
          </a:p>
          <a:p>
            <a:pPr lvl="1"/>
            <a:r>
              <a:rPr lang="pt-PT" dirty="0" smtClean="0"/>
              <a:t>Medição da temperatura</a:t>
            </a:r>
          </a:p>
          <a:p>
            <a:pPr lvl="1"/>
            <a:r>
              <a:rPr lang="pt-PT" dirty="0" smtClean="0"/>
              <a:t>Formulários de avaliação do risco</a:t>
            </a:r>
          </a:p>
          <a:p>
            <a:pPr lvl="1"/>
            <a:r>
              <a:rPr lang="pt-PT" dirty="0" smtClean="0"/>
              <a:t>Perguntas adicionais</a:t>
            </a:r>
          </a:p>
          <a:p>
            <a:r>
              <a:rPr lang="pt-PT" sz="2000" dirty="0" smtClean="0"/>
              <a:t>As soluções? </a:t>
            </a:r>
            <a:r>
              <a:rPr lang="pt-PT" sz="2000" b="1" dirty="0" smtClean="0"/>
              <a:t>Pessoal de emergência</a:t>
            </a:r>
            <a:endParaRPr lang="en-US" sz="2000" dirty="0"/>
          </a:p>
          <a:p>
            <a:endParaRPr lang="en-US" dirty="0"/>
          </a:p>
        </p:txBody>
      </p:sp>
      <p:sp>
        <p:nvSpPr>
          <p:cNvPr id="4" name="Slide Number Placeholder 3">
            <a:extLst>
              <a:ext uri="{FF2B5EF4-FFF2-40B4-BE49-F238E27FC236}">
                <a16:creationId xmlns="" xmlns:a16="http://schemas.microsoft.com/office/drawing/2014/main" id="{AB8EA7A7-5217-E64B-A25E-0E91FDD27659}"/>
              </a:ext>
            </a:extLst>
          </p:cNvPr>
          <p:cNvSpPr>
            <a:spLocks noGrp="1"/>
          </p:cNvSpPr>
          <p:nvPr>
            <p:ph type="sldNum" sz="quarter" idx="12"/>
          </p:nvPr>
        </p:nvSpPr>
        <p:spPr/>
        <p:txBody>
          <a:bodyPr/>
          <a:lstStyle/>
          <a:p>
            <a:fld id="{D57F1E4F-1CFF-5643-939E-217C01CDF565}" type="slidenum">
              <a:rPr lang="en-US" smtClean="0"/>
              <a:pPr/>
              <a:t>6</a:t>
            </a:fld>
            <a:endParaRPr lang="en-US" dirty="0"/>
          </a:p>
        </p:txBody>
      </p:sp>
      <p:pic>
        <p:nvPicPr>
          <p:cNvPr id="6" name="Picture 5">
            <a:extLst>
              <a:ext uri="{FF2B5EF4-FFF2-40B4-BE49-F238E27FC236}">
                <a16:creationId xmlns="" xmlns:a16="http://schemas.microsoft.com/office/drawing/2014/main" id="{64AE7355-22AD-074D-A112-645BEA6DC3FC}"/>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7751296" y="3822258"/>
            <a:ext cx="2601244" cy="2614449"/>
          </a:xfrm>
          <a:prstGeom prst="rect">
            <a:avLst/>
          </a:prstGeom>
        </p:spPr>
      </p:pic>
      <p:cxnSp>
        <p:nvCxnSpPr>
          <p:cNvPr id="8" name="Straight Arrow Connector 7">
            <a:extLst>
              <a:ext uri="{FF2B5EF4-FFF2-40B4-BE49-F238E27FC236}">
                <a16:creationId xmlns="" xmlns:a16="http://schemas.microsoft.com/office/drawing/2014/main" id="{106E911F-25DA-F742-8AA6-E323E2522559}"/>
              </a:ext>
            </a:extLst>
          </p:cNvPr>
          <p:cNvCxnSpPr>
            <a:cxnSpLocks/>
          </p:cNvCxnSpPr>
          <p:nvPr/>
        </p:nvCxnSpPr>
        <p:spPr>
          <a:xfrm>
            <a:off x="4093029" y="3265714"/>
            <a:ext cx="3457544" cy="121101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220802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A911D57-8909-2846-938C-03D37757D842}"/>
              </a:ext>
            </a:extLst>
          </p:cNvPr>
          <p:cNvSpPr>
            <a:spLocks noGrp="1"/>
          </p:cNvSpPr>
          <p:nvPr>
            <p:ph type="title"/>
          </p:nvPr>
        </p:nvSpPr>
        <p:spPr/>
        <p:txBody>
          <a:bodyPr/>
          <a:lstStyle/>
          <a:p>
            <a:pPr lvl="0"/>
            <a:r>
              <a:rPr lang="pt-PT" dirty="0" smtClean="0"/>
              <a:t>Pessoal de emergência</a:t>
            </a:r>
            <a:endParaRPr lang="pt-PT" dirty="0"/>
          </a:p>
        </p:txBody>
      </p:sp>
      <p:sp>
        <p:nvSpPr>
          <p:cNvPr id="3" name="Content Placeholder 2">
            <a:extLst>
              <a:ext uri="{FF2B5EF4-FFF2-40B4-BE49-F238E27FC236}">
                <a16:creationId xmlns="" xmlns:a16="http://schemas.microsoft.com/office/drawing/2014/main" id="{33FE9E0E-A8B7-BE41-96D4-B100B27F0A21}"/>
              </a:ext>
            </a:extLst>
          </p:cNvPr>
          <p:cNvSpPr>
            <a:spLocks noGrp="1"/>
          </p:cNvSpPr>
          <p:nvPr>
            <p:ph idx="1"/>
          </p:nvPr>
        </p:nvSpPr>
        <p:spPr>
          <a:xfrm>
            <a:off x="440267" y="2552700"/>
            <a:ext cx="7823200" cy="4051300"/>
          </a:xfrm>
        </p:spPr>
        <p:txBody>
          <a:bodyPr>
            <a:normAutofit/>
          </a:bodyPr>
          <a:lstStyle/>
          <a:p>
            <a:pPr lvl="0"/>
            <a:r>
              <a:rPr lang="pt-PT" sz="2000" dirty="0" smtClean="0"/>
              <a:t>Um processo de </a:t>
            </a:r>
            <a:r>
              <a:rPr lang="pt-PT" sz="2000" b="1" dirty="0" smtClean="0"/>
              <a:t>ter temporariamente </a:t>
            </a:r>
            <a:r>
              <a:rPr lang="pt-PT" sz="2000" dirty="0" smtClean="0"/>
              <a:t>pessoal adicional no PDE para desempenhar as funções que lhe são atribuídas:</a:t>
            </a:r>
          </a:p>
          <a:p>
            <a:pPr lvl="1"/>
            <a:r>
              <a:rPr lang="pt-PT" dirty="0" smtClean="0"/>
              <a:t>Despistagem visual</a:t>
            </a:r>
          </a:p>
          <a:p>
            <a:pPr lvl="1"/>
            <a:r>
              <a:rPr lang="pt-PT" dirty="0" smtClean="0"/>
              <a:t>Supervisão do preenchimento do formulário de avaliação de risco</a:t>
            </a:r>
          </a:p>
          <a:p>
            <a:pPr lvl="1"/>
            <a:r>
              <a:rPr lang="pt-PT" dirty="0" smtClean="0"/>
              <a:t>Avaliação da temperatura</a:t>
            </a:r>
          </a:p>
          <a:p>
            <a:pPr lvl="1"/>
            <a:r>
              <a:rPr lang="pt-PT" dirty="0" smtClean="0"/>
              <a:t>Segurança e aplicação da despistagem </a:t>
            </a:r>
          </a:p>
          <a:p>
            <a:pPr lvl="1"/>
            <a:r>
              <a:rPr lang="pt-PT" dirty="0" smtClean="0"/>
              <a:t>Avaliação da saúde pública</a:t>
            </a:r>
          </a:p>
          <a:p>
            <a:r>
              <a:rPr lang="pt-PT" sz="2000" dirty="0" smtClean="0"/>
              <a:t>Ajuda o pessoal do PDE a manter programações normais durante emergências prolongadas onde de outra forma NÃO seriam capazes de realizar todo o trabalho</a:t>
            </a:r>
            <a:endParaRPr lang="en-US" dirty="0" smtClean="0"/>
          </a:p>
          <a:p>
            <a:endParaRPr lang="en-US" dirty="0"/>
          </a:p>
        </p:txBody>
      </p:sp>
      <p:sp>
        <p:nvSpPr>
          <p:cNvPr id="4" name="Slide Number Placeholder 3">
            <a:extLst>
              <a:ext uri="{FF2B5EF4-FFF2-40B4-BE49-F238E27FC236}">
                <a16:creationId xmlns="" xmlns:a16="http://schemas.microsoft.com/office/drawing/2014/main" id="{309F8D74-C5BD-F74A-A945-93C5E6DE62AC}"/>
              </a:ext>
            </a:extLst>
          </p:cNvPr>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6" name="Picture 5">
            <a:extLst>
              <a:ext uri="{FF2B5EF4-FFF2-40B4-BE49-F238E27FC236}">
                <a16:creationId xmlns="" xmlns:a16="http://schemas.microsoft.com/office/drawing/2014/main" id="{37F1B412-A8AA-3E4F-BAF8-D0CED1AB54A6}"/>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140483" y="2748748"/>
            <a:ext cx="3994150" cy="3224486"/>
          </a:xfrm>
          <a:prstGeom prst="rect">
            <a:avLst/>
          </a:prstGeom>
        </p:spPr>
      </p:pic>
    </p:spTree>
    <p:extLst>
      <p:ext uri="{BB962C8B-B14F-4D97-AF65-F5344CB8AC3E}">
        <p14:creationId xmlns="" xmlns:p14="http://schemas.microsoft.com/office/powerpoint/2010/main" val="25082689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5D7D634-8F7C-0A4A-B498-24FC86FE2DEE}"/>
              </a:ext>
            </a:extLst>
          </p:cNvPr>
          <p:cNvSpPr>
            <a:spLocks noGrp="1"/>
          </p:cNvSpPr>
          <p:nvPr>
            <p:ph type="title"/>
          </p:nvPr>
        </p:nvSpPr>
        <p:spPr/>
        <p:txBody>
          <a:bodyPr/>
          <a:lstStyle/>
          <a:p>
            <a:r>
              <a:rPr lang="pt-PT" dirty="0" smtClean="0"/>
              <a:t>Boas práticas no aumento do pessoal</a:t>
            </a:r>
            <a:endParaRPr lang="en-US" dirty="0"/>
          </a:p>
        </p:txBody>
      </p:sp>
      <p:sp>
        <p:nvSpPr>
          <p:cNvPr id="3" name="Content Placeholder 2">
            <a:extLst>
              <a:ext uri="{FF2B5EF4-FFF2-40B4-BE49-F238E27FC236}">
                <a16:creationId xmlns="" xmlns:a16="http://schemas.microsoft.com/office/drawing/2014/main" id="{0A20A1AE-C523-3842-BF3F-F79A9CFA2828}"/>
              </a:ext>
            </a:extLst>
          </p:cNvPr>
          <p:cNvSpPr>
            <a:spLocks noGrp="1"/>
          </p:cNvSpPr>
          <p:nvPr>
            <p:ph idx="1"/>
          </p:nvPr>
        </p:nvSpPr>
        <p:spPr>
          <a:xfrm>
            <a:off x="569340" y="2306619"/>
            <a:ext cx="11053320" cy="746536"/>
          </a:xfrm>
        </p:spPr>
        <p:txBody>
          <a:bodyPr>
            <a:normAutofit fontScale="92500"/>
          </a:bodyPr>
          <a:lstStyle/>
          <a:p>
            <a:r>
              <a:rPr lang="pt-PT" sz="2400" dirty="0" smtClean="0"/>
              <a:t>Prever situações em que precisaria de pessoal adicional. Que categoria?</a:t>
            </a:r>
            <a:endParaRPr lang="en-US" dirty="0"/>
          </a:p>
        </p:txBody>
      </p:sp>
      <p:sp>
        <p:nvSpPr>
          <p:cNvPr id="4" name="Slide Number Placeholder 3">
            <a:extLst>
              <a:ext uri="{FF2B5EF4-FFF2-40B4-BE49-F238E27FC236}">
                <a16:creationId xmlns="" xmlns:a16="http://schemas.microsoft.com/office/drawing/2014/main" id="{42C21F8B-E49D-A94F-838E-310762914FC4}"/>
              </a:ext>
            </a:extLst>
          </p:cNvPr>
          <p:cNvSpPr>
            <a:spLocks noGrp="1"/>
          </p:cNvSpPr>
          <p:nvPr>
            <p:ph type="sldNum" sz="quarter" idx="12"/>
          </p:nvPr>
        </p:nvSpPr>
        <p:spPr/>
        <p:txBody>
          <a:bodyPr/>
          <a:lstStyle/>
          <a:p>
            <a:fld id="{D57F1E4F-1CFF-5643-939E-217C01CDF565}" type="slidenum">
              <a:rPr lang="en-US" smtClean="0"/>
              <a:pPr/>
              <a:t>8</a:t>
            </a:fld>
            <a:endParaRPr lang="en-US" dirty="0"/>
          </a:p>
        </p:txBody>
      </p:sp>
      <p:grpSp>
        <p:nvGrpSpPr>
          <p:cNvPr id="15" name="Group 14">
            <a:extLst>
              <a:ext uri="{FF2B5EF4-FFF2-40B4-BE49-F238E27FC236}">
                <a16:creationId xmlns="" xmlns:a16="http://schemas.microsoft.com/office/drawing/2014/main" id="{926B038B-79B0-6448-88C2-07374CF8D4B3}"/>
              </a:ext>
            </a:extLst>
          </p:cNvPr>
          <p:cNvGrpSpPr/>
          <p:nvPr/>
        </p:nvGrpSpPr>
        <p:grpSpPr>
          <a:xfrm>
            <a:off x="227224" y="2946389"/>
            <a:ext cx="2258008" cy="2540485"/>
            <a:chOff x="3230058" y="2901618"/>
            <a:chExt cx="2258008" cy="2540485"/>
          </a:xfrm>
        </p:grpSpPr>
        <p:sp>
          <p:nvSpPr>
            <p:cNvPr id="10" name="TextBox 9">
              <a:extLst>
                <a:ext uri="{FF2B5EF4-FFF2-40B4-BE49-F238E27FC236}">
                  <a16:creationId xmlns="" xmlns:a16="http://schemas.microsoft.com/office/drawing/2014/main" id="{2841096A-B3BF-5D48-8FF3-1D5EDDEAAD78}"/>
                </a:ext>
              </a:extLst>
            </p:cNvPr>
            <p:cNvSpPr txBox="1"/>
            <p:nvPr/>
          </p:nvSpPr>
          <p:spPr>
            <a:xfrm>
              <a:off x="3230058" y="4364885"/>
              <a:ext cx="2258008" cy="1077218"/>
            </a:xfrm>
            <a:prstGeom prst="rect">
              <a:avLst/>
            </a:prstGeom>
            <a:noFill/>
          </p:spPr>
          <p:txBody>
            <a:bodyPr wrap="square" rtlCol="0">
              <a:spAutoFit/>
            </a:bodyPr>
            <a:lstStyle/>
            <a:p>
              <a:pPr algn="ctr"/>
              <a:r>
                <a:rPr lang="pt-PT" sz="1600" dirty="0" smtClean="0"/>
                <a:t>Segurança: ajuda a manter a segurança das áreas de despistagem</a:t>
              </a:r>
              <a:endParaRPr lang="en-US" sz="1600" dirty="0"/>
            </a:p>
          </p:txBody>
        </p:sp>
        <p:pic>
          <p:nvPicPr>
            <p:cNvPr id="14" name="Picture 13">
              <a:extLst>
                <a:ext uri="{FF2B5EF4-FFF2-40B4-BE49-F238E27FC236}">
                  <a16:creationId xmlns="" xmlns:a16="http://schemas.microsoft.com/office/drawing/2014/main" id="{C5BD4BEF-C7DA-7247-AC87-B31641171222}"/>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635745" y="2901618"/>
              <a:ext cx="1446634" cy="1446634"/>
            </a:xfrm>
            <a:prstGeom prst="rect">
              <a:avLst/>
            </a:prstGeom>
          </p:spPr>
        </p:pic>
      </p:grpSp>
      <p:grpSp>
        <p:nvGrpSpPr>
          <p:cNvPr id="19" name="Group 18">
            <a:extLst>
              <a:ext uri="{FF2B5EF4-FFF2-40B4-BE49-F238E27FC236}">
                <a16:creationId xmlns="" xmlns:a16="http://schemas.microsoft.com/office/drawing/2014/main" id="{C1649855-A81D-434C-A375-72FC62D63407}"/>
              </a:ext>
            </a:extLst>
          </p:cNvPr>
          <p:cNvGrpSpPr/>
          <p:nvPr/>
        </p:nvGrpSpPr>
        <p:grpSpPr>
          <a:xfrm>
            <a:off x="5343008" y="2923835"/>
            <a:ext cx="3177904" cy="2791382"/>
            <a:chOff x="8626245" y="2615669"/>
            <a:chExt cx="3177904" cy="2791382"/>
          </a:xfrm>
        </p:grpSpPr>
        <p:sp>
          <p:nvSpPr>
            <p:cNvPr id="8" name="TextBox 7">
              <a:extLst>
                <a:ext uri="{FF2B5EF4-FFF2-40B4-BE49-F238E27FC236}">
                  <a16:creationId xmlns="" xmlns:a16="http://schemas.microsoft.com/office/drawing/2014/main" id="{ED6335B7-604D-BE4A-9D73-47FA2B296C13}"/>
                </a:ext>
              </a:extLst>
            </p:cNvPr>
            <p:cNvSpPr txBox="1"/>
            <p:nvPr/>
          </p:nvSpPr>
          <p:spPr>
            <a:xfrm>
              <a:off x="8626245" y="4329833"/>
              <a:ext cx="3177904" cy="1077218"/>
            </a:xfrm>
            <a:prstGeom prst="rect">
              <a:avLst/>
            </a:prstGeom>
            <a:noFill/>
          </p:spPr>
          <p:txBody>
            <a:bodyPr wrap="square" rtlCol="0">
              <a:spAutoFit/>
            </a:bodyPr>
            <a:lstStyle/>
            <a:p>
              <a:pPr algn="ctr"/>
              <a:r>
                <a:rPr lang="pt-PT" sz="1600" dirty="0" smtClean="0"/>
                <a:t>Combate ao incêndio e resgate: pode assistir com avaliações limitadas de saúde pública</a:t>
              </a:r>
              <a:endParaRPr lang="en-US" sz="1600" dirty="0"/>
            </a:p>
          </p:txBody>
        </p:sp>
        <p:pic>
          <p:nvPicPr>
            <p:cNvPr id="17" name="Picture 16">
              <a:extLst>
                <a:ext uri="{FF2B5EF4-FFF2-40B4-BE49-F238E27FC236}">
                  <a16:creationId xmlns="" xmlns:a16="http://schemas.microsoft.com/office/drawing/2014/main" id="{AA8B3B60-E0C2-154B-8E63-8375E1600C7B}"/>
                </a:ext>
              </a:extLst>
            </p:cNvPr>
            <p:cNvPicPr>
              <a:picLocks noChangeAspect="1"/>
            </p:cNvPicPr>
            <p:nvPr/>
          </p:nvPicPr>
          <p:blipFill rotWithShape="1">
            <a:blip r:embed="rId4" cstate="print">
              <a:extLst>
                <a:ext uri="{28A0092B-C50C-407E-A947-70E740481C1C}">
                  <a14:useLocalDpi xmlns="" xmlns:a14="http://schemas.microsoft.com/office/drawing/2010/main" val="0"/>
                </a:ext>
              </a:extLst>
            </a:blip>
            <a:srcRect l="-3089"/>
            <a:stretch/>
          </p:blipFill>
          <p:spPr>
            <a:xfrm>
              <a:off x="9081334" y="2615669"/>
              <a:ext cx="1757476" cy="1696333"/>
            </a:xfrm>
            <a:prstGeom prst="rect">
              <a:avLst/>
            </a:prstGeom>
          </p:spPr>
        </p:pic>
      </p:grpSp>
      <p:grpSp>
        <p:nvGrpSpPr>
          <p:cNvPr id="22" name="Group 21">
            <a:extLst>
              <a:ext uri="{FF2B5EF4-FFF2-40B4-BE49-F238E27FC236}">
                <a16:creationId xmlns="" xmlns:a16="http://schemas.microsoft.com/office/drawing/2014/main" id="{92ABE601-9A43-0347-A520-CA88F5D718C1}"/>
              </a:ext>
            </a:extLst>
          </p:cNvPr>
          <p:cNvGrpSpPr/>
          <p:nvPr/>
        </p:nvGrpSpPr>
        <p:grpSpPr>
          <a:xfrm>
            <a:off x="2379542" y="3679142"/>
            <a:ext cx="2886493" cy="3179065"/>
            <a:chOff x="3802778" y="2362094"/>
            <a:chExt cx="2886493" cy="3179065"/>
          </a:xfrm>
        </p:grpSpPr>
        <p:sp>
          <p:nvSpPr>
            <p:cNvPr id="7" name="TextBox 6">
              <a:extLst>
                <a:ext uri="{FF2B5EF4-FFF2-40B4-BE49-F238E27FC236}">
                  <a16:creationId xmlns="" xmlns:a16="http://schemas.microsoft.com/office/drawing/2014/main" id="{C2999235-A231-B748-9EBD-6258654BC58A}"/>
                </a:ext>
              </a:extLst>
            </p:cNvPr>
            <p:cNvSpPr txBox="1"/>
            <p:nvPr/>
          </p:nvSpPr>
          <p:spPr>
            <a:xfrm>
              <a:off x="3802778" y="4217720"/>
              <a:ext cx="2886493" cy="1323439"/>
            </a:xfrm>
            <a:prstGeom prst="rect">
              <a:avLst/>
            </a:prstGeom>
            <a:noFill/>
          </p:spPr>
          <p:txBody>
            <a:bodyPr wrap="square" rtlCol="0">
              <a:spAutoFit/>
            </a:bodyPr>
            <a:lstStyle/>
            <a:p>
              <a:pPr algn="ctr"/>
              <a:r>
                <a:rPr lang="pt-PT" sz="1600" dirty="0" smtClean="0"/>
                <a:t>Imigração: Pode assistir com a despistagem visual e verificação de registos de vacina (quando relevante)</a:t>
              </a:r>
              <a:endParaRPr lang="en-US" sz="1600" dirty="0"/>
            </a:p>
          </p:txBody>
        </p:sp>
        <p:pic>
          <p:nvPicPr>
            <p:cNvPr id="21" name="Picture 20">
              <a:extLst>
                <a:ext uri="{FF2B5EF4-FFF2-40B4-BE49-F238E27FC236}">
                  <a16:creationId xmlns="" xmlns:a16="http://schemas.microsoft.com/office/drawing/2014/main" id="{1ABD5065-4682-FF45-B4CC-5D9E7658410B}"/>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4015189" y="2362094"/>
              <a:ext cx="2104961" cy="1855626"/>
            </a:xfrm>
            <a:prstGeom prst="rect">
              <a:avLst/>
            </a:prstGeom>
          </p:spPr>
        </p:pic>
      </p:grpSp>
      <p:grpSp>
        <p:nvGrpSpPr>
          <p:cNvPr id="25" name="Group 24">
            <a:extLst>
              <a:ext uri="{FF2B5EF4-FFF2-40B4-BE49-F238E27FC236}">
                <a16:creationId xmlns="" xmlns:a16="http://schemas.microsoft.com/office/drawing/2014/main" id="{4DE1EC8B-A392-5D41-87D9-D5F8E754F461}"/>
              </a:ext>
            </a:extLst>
          </p:cNvPr>
          <p:cNvGrpSpPr/>
          <p:nvPr/>
        </p:nvGrpSpPr>
        <p:grpSpPr>
          <a:xfrm>
            <a:off x="9137810" y="3459732"/>
            <a:ext cx="2591551" cy="3413863"/>
            <a:chOff x="9137810" y="3546865"/>
            <a:chExt cx="2591551" cy="3413863"/>
          </a:xfrm>
        </p:grpSpPr>
        <p:sp>
          <p:nvSpPr>
            <p:cNvPr id="11" name="TextBox 10">
              <a:extLst>
                <a:ext uri="{FF2B5EF4-FFF2-40B4-BE49-F238E27FC236}">
                  <a16:creationId xmlns="" xmlns:a16="http://schemas.microsoft.com/office/drawing/2014/main" id="{8808E9C2-F59C-C142-BF6C-C468EDBD29FC}"/>
                </a:ext>
              </a:extLst>
            </p:cNvPr>
            <p:cNvSpPr txBox="1"/>
            <p:nvPr/>
          </p:nvSpPr>
          <p:spPr>
            <a:xfrm rot="10800000" flipV="1">
              <a:off x="9137810" y="5360290"/>
              <a:ext cx="2591551" cy="1600438"/>
            </a:xfrm>
            <a:prstGeom prst="rect">
              <a:avLst/>
            </a:prstGeom>
            <a:noFill/>
          </p:spPr>
          <p:txBody>
            <a:bodyPr wrap="square" rtlCol="0">
              <a:spAutoFit/>
            </a:bodyPr>
            <a:lstStyle/>
            <a:p>
              <a:pPr algn="ctr"/>
              <a:r>
                <a:rPr lang="pt-PT" sz="1400" dirty="0" smtClean="0"/>
                <a:t>Pessoal médico de aeroporto ou hospital local: pode assistir na despistagem secundária/funções de despistagem da [agência de saúde de PDE]</a:t>
              </a:r>
              <a:endParaRPr lang="en-US" sz="1400" dirty="0"/>
            </a:p>
          </p:txBody>
        </p:sp>
        <p:pic>
          <p:nvPicPr>
            <p:cNvPr id="24" name="Picture 23">
              <a:extLst>
                <a:ext uri="{FF2B5EF4-FFF2-40B4-BE49-F238E27FC236}">
                  <a16:creationId xmlns="" xmlns:a16="http://schemas.microsoft.com/office/drawing/2014/main" id="{1E4AFD0A-6AF1-2941-814A-FD82979CFF45}"/>
                </a:ext>
              </a:extLst>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9527901" y="3546865"/>
              <a:ext cx="1649277" cy="1804048"/>
            </a:xfrm>
            <a:prstGeom prst="rect">
              <a:avLst/>
            </a:prstGeom>
          </p:spPr>
        </p:pic>
      </p:grpSp>
    </p:spTree>
    <p:extLst>
      <p:ext uri="{BB962C8B-B14F-4D97-AF65-F5344CB8AC3E}">
        <p14:creationId xmlns="" xmlns:p14="http://schemas.microsoft.com/office/powerpoint/2010/main" val="4165648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37BF132-BCFC-3E49-9D77-3938A8E1C793}"/>
              </a:ext>
            </a:extLst>
          </p:cNvPr>
          <p:cNvSpPr>
            <a:spLocks noGrp="1"/>
          </p:cNvSpPr>
          <p:nvPr>
            <p:ph type="title"/>
          </p:nvPr>
        </p:nvSpPr>
        <p:spPr>
          <a:xfrm>
            <a:off x="1154953" y="973668"/>
            <a:ext cx="9482181" cy="706964"/>
          </a:xfrm>
        </p:spPr>
        <p:txBody>
          <a:bodyPr/>
          <a:lstStyle/>
          <a:p>
            <a:r>
              <a:rPr lang="pt-PT" dirty="0" smtClean="0"/>
              <a:t>Boas práticas no aumento do pessoal (2)</a:t>
            </a:r>
            <a:endParaRPr lang="en-US" dirty="0"/>
          </a:p>
        </p:txBody>
      </p:sp>
      <p:sp>
        <p:nvSpPr>
          <p:cNvPr id="4" name="Slide Number Placeholder 3">
            <a:extLst>
              <a:ext uri="{FF2B5EF4-FFF2-40B4-BE49-F238E27FC236}">
                <a16:creationId xmlns="" xmlns:a16="http://schemas.microsoft.com/office/drawing/2014/main" id="{BD3FFB97-525C-F84A-8905-C35DA474C234}"/>
              </a:ext>
            </a:extLst>
          </p:cNvPr>
          <p:cNvSpPr>
            <a:spLocks noGrp="1"/>
          </p:cNvSpPr>
          <p:nvPr>
            <p:ph type="sldNum" sz="quarter" idx="12"/>
          </p:nvPr>
        </p:nvSpPr>
        <p:spPr/>
        <p:txBody>
          <a:bodyPr/>
          <a:lstStyle/>
          <a:p>
            <a:fld id="{D57F1E4F-1CFF-5643-939E-217C01CDF565}" type="slidenum">
              <a:rPr lang="en-US" smtClean="0"/>
              <a:pPr/>
              <a:t>9</a:t>
            </a:fld>
            <a:endParaRPr lang="en-US" dirty="0"/>
          </a:p>
        </p:txBody>
      </p:sp>
      <p:sp>
        <p:nvSpPr>
          <p:cNvPr id="5" name="Content Placeholder 2">
            <a:extLst>
              <a:ext uri="{FF2B5EF4-FFF2-40B4-BE49-F238E27FC236}">
                <a16:creationId xmlns="" xmlns:a16="http://schemas.microsoft.com/office/drawing/2014/main" id="{DC5555E1-99AB-4F42-A8B1-F6BA1D1FEF05}"/>
              </a:ext>
            </a:extLst>
          </p:cNvPr>
          <p:cNvSpPr txBox="1">
            <a:spLocks/>
          </p:cNvSpPr>
          <p:nvPr/>
        </p:nvSpPr>
        <p:spPr>
          <a:xfrm>
            <a:off x="503089" y="2405137"/>
            <a:ext cx="8551334" cy="39497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pt-PT" sz="2000" dirty="0" smtClean="0"/>
              <a:t>Desenvolver um “plano” de agências e/ou pessoal a que recorreria em caso de necessidade - faça-o </a:t>
            </a:r>
            <a:r>
              <a:rPr lang="pt-PT" sz="2000" b="1" dirty="0" smtClean="0"/>
              <a:t>antes de a emergência ocorrer</a:t>
            </a:r>
            <a:r>
              <a:rPr lang="pt-PT" sz="2000" dirty="0" smtClean="0"/>
              <a:t> </a:t>
            </a:r>
          </a:p>
          <a:p>
            <a:pPr lvl="1"/>
            <a:r>
              <a:rPr lang="pt-PT" dirty="0" smtClean="0"/>
              <a:t>Considere agências que:</a:t>
            </a:r>
          </a:p>
          <a:p>
            <a:pPr lvl="2"/>
            <a:r>
              <a:rPr lang="pt-PT" dirty="0" smtClean="0"/>
              <a:t>São locais</a:t>
            </a:r>
          </a:p>
          <a:p>
            <a:pPr lvl="2"/>
            <a:r>
              <a:rPr lang="pt-PT" dirty="0" smtClean="0"/>
              <a:t>Com quem já trabalhou anteriormente OU saiba que estão preparadas para a tarefa</a:t>
            </a:r>
          </a:p>
          <a:p>
            <a:pPr lvl="1"/>
            <a:r>
              <a:rPr lang="pt-PT" dirty="0" smtClean="0"/>
              <a:t>Antecipadamente, determine:</a:t>
            </a:r>
          </a:p>
          <a:p>
            <a:pPr lvl="2"/>
            <a:r>
              <a:rPr lang="pt-PT" dirty="0" smtClean="0"/>
              <a:t>Se a agência estaria interessada em ajudar e como (considere os supervisores para esta tarefa – não é da sua responsabilidade)</a:t>
            </a:r>
          </a:p>
          <a:p>
            <a:pPr lvl="2"/>
            <a:r>
              <a:rPr lang="pt-PT" b="1" dirty="0" smtClean="0"/>
              <a:t>Como garantir-lhes acesso às áreas seguras do PDE rapidamente – isto </a:t>
            </a:r>
            <a:r>
              <a:rPr lang="pt-PT" b="1" u="sng" dirty="0" smtClean="0"/>
              <a:t>pode</a:t>
            </a:r>
            <a:r>
              <a:rPr lang="pt-PT" b="1" dirty="0" smtClean="0"/>
              <a:t> ser da sua responsabilidade!</a:t>
            </a:r>
            <a:endParaRPr lang="en-US" dirty="0"/>
          </a:p>
        </p:txBody>
      </p:sp>
      <p:pic>
        <p:nvPicPr>
          <p:cNvPr id="6" name="Picture 5">
            <a:extLst>
              <a:ext uri="{FF2B5EF4-FFF2-40B4-BE49-F238E27FC236}">
                <a16:creationId xmlns="" xmlns:a16="http://schemas.microsoft.com/office/drawing/2014/main" id="{0D727307-D2C4-BD4F-BA96-41DEC016E9DD}"/>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214080" y="3429000"/>
            <a:ext cx="2596233" cy="1627931"/>
          </a:xfrm>
          <a:prstGeom prst="rect">
            <a:avLst/>
          </a:prstGeom>
        </p:spPr>
      </p:pic>
    </p:spTree>
    <p:extLst>
      <p:ext uri="{BB962C8B-B14F-4D97-AF65-F5344CB8AC3E}">
        <p14:creationId xmlns="" xmlns:p14="http://schemas.microsoft.com/office/powerpoint/2010/main" val="165069577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1984</TotalTime>
  <Words>1859</Words>
  <Application>Microsoft Office PowerPoint</Application>
  <PresentationFormat>Personalizados</PresentationFormat>
  <Paragraphs>158</Paragraphs>
  <Slides>14</Slides>
  <Notes>13</Notes>
  <HiddenSlides>0</HiddenSlides>
  <MMClips>0</MMClips>
  <ScaleCrop>false</ScaleCrop>
  <HeadingPairs>
    <vt:vector size="4" baseType="variant">
      <vt:variant>
        <vt:lpstr>Tema</vt:lpstr>
      </vt:variant>
      <vt:variant>
        <vt:i4>1</vt:i4>
      </vt:variant>
      <vt:variant>
        <vt:lpstr>Títulos dos diapositivos</vt:lpstr>
      </vt:variant>
      <vt:variant>
        <vt:i4>14</vt:i4>
      </vt:variant>
    </vt:vector>
  </HeadingPairs>
  <TitlesOfParts>
    <vt:vector size="15" baseType="lpstr">
      <vt:lpstr>Ion Boardroom</vt:lpstr>
      <vt:lpstr>Planeamento para  emergências sustentadas, Parte I  </vt:lpstr>
      <vt:lpstr>Objectivos de aprendizagem</vt:lpstr>
      <vt:lpstr>O que é uma emergência de saúde pública sustentada?</vt:lpstr>
      <vt:lpstr>Vamos reflectir em pares…</vt:lpstr>
      <vt:lpstr>Emergência de Saúde Pública de Preocupação Internacional (ESPPI)</vt:lpstr>
      <vt:lpstr>Recursos para uma emergência de saúde pública sustentada: Pessoal e tempo</vt:lpstr>
      <vt:lpstr>Pessoal de emergência</vt:lpstr>
      <vt:lpstr>Boas práticas no aumento do pessoal</vt:lpstr>
      <vt:lpstr>Boas práticas no aumento do pessoal (2)</vt:lpstr>
      <vt:lpstr>Uma razão provável para o aumento: despistagem</vt:lpstr>
      <vt:lpstr>Despistagem à entrada versus à saída</vt:lpstr>
      <vt:lpstr>Uma consideração adicional de despistagem...</vt:lpstr>
      <vt:lpstr>Exemplo de PON de Despistagem à Saída</vt:lpstr>
      <vt:lpstr>Trabalho de grupo</vt:lpstr>
    </vt:vector>
  </TitlesOfParts>
  <Company>Centers for Disease Control and Prevention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Hewlett-Packard Company</cp:lastModifiedBy>
  <cp:revision>127</cp:revision>
  <dcterms:created xsi:type="dcterms:W3CDTF">2018-05-15T08:59:29Z</dcterms:created>
  <dcterms:modified xsi:type="dcterms:W3CDTF">2021-08-30T08:45:49Z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2021-04-26T20:53:41Z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a5e7d727-b086-49e7-b991-d20c635b5d45</vt:lpwstr>
  </property>
  <property fmtid="{D5CDD505-2E9C-101B-9397-08002B2CF9AE}" pid="8" name="MSIP_Label_7b94a7b8-f06c-4dfe-bdcc-9b548fd58c31_ContentBits">
    <vt:lpwstr>0</vt:lpwstr>
  </property>
</Properties>
</file>