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22"/>
  </p:notesMasterIdLst>
  <p:sldIdLst>
    <p:sldId id="256" r:id="rId2"/>
    <p:sldId id="258" r:id="rId3"/>
    <p:sldId id="280" r:id="rId4"/>
    <p:sldId id="281" r:id="rId5"/>
    <p:sldId id="282" r:id="rId6"/>
    <p:sldId id="283" r:id="rId7"/>
    <p:sldId id="285" r:id="rId8"/>
    <p:sldId id="284" r:id="rId9"/>
    <p:sldId id="286" r:id="rId10"/>
    <p:sldId id="296" r:id="rId11"/>
    <p:sldId id="287" r:id="rId12"/>
    <p:sldId id="288" r:id="rId13"/>
    <p:sldId id="289" r:id="rId14"/>
    <p:sldId id="290" r:id="rId15"/>
    <p:sldId id="291" r:id="rId16"/>
    <p:sldId id="292" r:id="rId17"/>
    <p:sldId id="297" r:id="rId18"/>
    <p:sldId id="293" r:id="rId19"/>
    <p:sldId id="294" r:id="rId20"/>
    <p:sldId id="29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tes, Emily S. (CDC/DDID/NCEZID/DGMQ)" initials="JES(" lastIdx="7" clrIdx="0">
    <p:extLst>
      <p:ext uri="{19B8F6BF-5375-455C-9EA6-DF929625EA0E}">
        <p15:presenceInfo xmlns="" xmlns:p15="http://schemas.microsoft.com/office/powerpoint/2012/main" userId="S-1-5-21-1207783550-2075000910-922709458-221121" providerId="AD"/>
      </p:ext>
    </p:extLst>
  </p:cmAuthor>
  <p:cmAuthor id="2" name="Cohen, Nicole (Nicky) (CDC/OID/NCEZID)" initials="NC" lastIdx="17" clrIdx="1">
    <p:extLst>
      <p:ext uri="{19B8F6BF-5375-455C-9EA6-DF929625EA0E}">
        <p15:presenceInfo xmlns="" xmlns:p15="http://schemas.microsoft.com/office/powerpoint/2012/main" userId="Cohen, Nicole (Nicky) (CDC/OID/NCEZID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2157" autoAdjust="0"/>
  </p:normalViewPr>
  <p:slideViewPr>
    <p:cSldViewPr snapToGrid="0">
      <p:cViewPr>
        <p:scale>
          <a:sx n="50" d="100"/>
          <a:sy n="50" d="100"/>
        </p:scale>
        <p:origin x="-2856" y="-13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218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66988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Resposta coordenada e Atempada 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implementação de medidas de resposta da saúde pública é um esforço de múltiplas agências. Como tal, as medidas implementadas pelas agências devem ser bem coordenadas para evitar confusão, inconsistências e duplicação de recursos. Deve-se ter em consideração a possibilidade de que as medidas possam ter de ser implantadas e implementadas muito rapidamente.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Medidas Eficazes e Sustentáveis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resposta a um evento suspeito de doença transmissível pode continuar durante um período prolongado. As medidas adoptadas devem ser eficazes e - ao mesmo tempo - sustentáveis até que a situação se dissipe. Com a evolução da situação, as medidas podem ter de ser aumentadas (por exemplo, aumento do pessoal e aumento das medidas de vigilância) ou diminuídas, dependendo do nível de risco. As medidas de saúde pública devem ser proporcionais ao nível de risco.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Inconveniência mínima aos passageiros ou disrupção do comércio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processos e medidas de resposta de saúde pública introduzidos durante um evento de doença transmissível devem ser orientados para conter o evento (por exemplo, minimizar o impacto do evento) e mitigar os riscos para os passageiros e pessoal adicional. Deve ter-se o cuidado de minimizar os inconvenientes para todos os passageiros e de evitar restrições injustificadas às viagens e ao comércio, tal como se afirma no Regulamento Sanitário Internacional da Organização Mundial da Saúde (RSI, 2005).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Retorno rápido à normalidade a medida que o evento diminui 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À medida que a resposta a um evento diminui, o regresso das operações da agência a um estado estável é uma prioridade. Para respostas alargadas, poderá ser necessário desenvolver critérios para inversão da escalada. Podem também ser necessários processos adicionais associados para reduzir as medidas de emergência, a fim de assegurar que o regresso às operações de rotina seja proporcional à redução do risco sanitário.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253181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Perguntas e Respostas: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Pergunte a opinião dos participantes sobre quando activariam o PRESP. Obtenha respostas e em seguida prossiga com este slide.</a:t>
            </a:r>
          </a:p>
          <a:p>
            <a:endParaRPr lang="en-US" b="0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96125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99250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41613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Perguntas e Respostas: </a:t>
            </a:r>
            <a:r>
              <a:rPr lang="pt-PT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Pergunte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aos participantes se o seu PDE tem um COE e como comunicam com o mesmo (aguarde as respostas). Depois pergunte-lhes se alguma vez comunicaram com um COE nacional ou um COE regional para orientação.</a:t>
            </a: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78353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292359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40005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631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Antes de começarmos, quero trazer de volta um quadro que usamos anteriormente na formação: a diferença entre um PON e um PRESP. Hoje vamos olhar quase exclusivamente para o PRESP.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3750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1085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30952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buFont typeface="Calibri" pitchFamily="34" charset="0"/>
              <a:buChar char="₋"/>
            </a:pP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Necessidade de consideração para desenvolver um PRESP.</a:t>
            </a:r>
          </a:p>
          <a:p>
            <a:pPr lvl="0">
              <a:buFont typeface="Calibri" pitchFamily="34" charset="0"/>
              <a:buChar char="₋"/>
            </a:pP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Necessidade de considerar o ambiente operacional do PDE e isso depende do tipo de PDE (aeroporto, porto, fronteira terrestre)</a:t>
            </a:r>
          </a:p>
          <a:p>
            <a:pPr lvl="0">
              <a:buFont typeface="Calibri" pitchFamily="34" charset="0"/>
              <a:buChar char="₋"/>
            </a:pP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Necessidade de ser multissectorial</a:t>
            </a:r>
          </a:p>
          <a:p>
            <a:pPr lvl="0">
              <a:buFont typeface="Calibri" pitchFamily="34" charset="0"/>
              <a:buChar char="₋"/>
            </a:pP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Pode levar muitos meses porque envolve reunião e revisões</a:t>
            </a: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4911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Modelo de PRESP: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Peça aos participantes para utilizarem a introdução do modelo de PRESP que se encontra nas suas pastas para os slides seguintes.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54830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Isso necessitará de colaboração multissectorial.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6659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28760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9CA243E-48ED-4522-BCD4-1E8A45931CA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B6FC-6A88-441F-B529-9952FBB657B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602FF-BD80-4BA5-873D-2EAF4D4CE58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5035-6AB5-421A-B299-BAC8D7BCA4E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D6A6-0E88-43CC-B46E-8EB9E349A1CF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8625-D862-4C4B-BD2E-0ACE90C1071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2766-10DF-44BF-BBB5-72CD556555D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844-C5ED-45E6-B218-100506E2EC0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3C1F-BAB6-4805-8025-EA4F02F258F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9A5DE-364D-4624-8CC9-0BBEDE162FE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E625-E89C-4561-A0AB-B52AFC24769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A6193-0BE1-4296-9705-6CE0AEEF927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C89E-B455-4712-BD92-9B785A4FF93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73C8-8C52-430B-88D6-A59A36E66BE4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8FE6-E6A2-431F-9B26-37DED4DAB79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DAC56-18AE-4DAC-80C5-DED352E8375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C2382-08B2-4094-805F-11701A546E3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DAF2F0-3E05-4C94-8783-29CF2CCA92E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pPr lvl="0"/>
            <a:r>
              <a:rPr lang="pt-PT" b="1" dirty="0" smtClean="0"/>
              <a:t>Planeamento de emergências sustentadas, Parte II 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79"/>
            <a:ext cx="9998466" cy="1612131"/>
          </a:xfrm>
        </p:spPr>
        <p:txBody>
          <a:bodyPr/>
          <a:lstStyle/>
          <a:p>
            <a:pPr lvl="0"/>
            <a:r>
              <a:rPr lang="pt-PT" dirty="0" smtClean="0"/>
              <a:t>VISÃO GERAL E UTILIZAÇÃO DE UM PLANO DE RESPOSTA À EMERGÊNCIA DE SAÚDE PÚBLICA (PRESP)</a:t>
            </a:r>
          </a:p>
          <a:p>
            <a:pPr lvl="0"/>
            <a:r>
              <a:rPr lang="pt-PT" dirty="0" smtClean="0"/>
              <a:t>Programa de Formação de Formadores</a:t>
            </a:r>
            <a:endParaRPr lang="pt-PT" dirty="0" smtClean="0"/>
          </a:p>
          <a:p>
            <a:pPr lvl="0"/>
            <a:r>
              <a:rPr lang="en-US" dirty="0" smtClean="0"/>
              <a:t> </a:t>
            </a:r>
            <a:r>
              <a:rPr lang="pt-PT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lang="pt-PT" dirty="0" smtClean="0"/>
              <a:t>]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9378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B6B14E-09CD-485D-A5DE-881CE02FF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3" y="973668"/>
            <a:ext cx="9977335" cy="706964"/>
          </a:xfrm>
        </p:spPr>
        <p:txBody>
          <a:bodyPr/>
          <a:lstStyle/>
          <a:p>
            <a:r>
              <a:rPr lang="en-US" dirty="0"/>
              <a:t>2: </a:t>
            </a:r>
            <a:r>
              <a:rPr lang="pt-PT" dirty="0" smtClean="0"/>
              <a:t>Contexto e objectivo: Por que é que precisa de um PRESP? (continuação)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29DFD3A-A1D9-4A9B-A3A0-171F03C1C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482" y="2603500"/>
            <a:ext cx="10926500" cy="3416300"/>
          </a:xfrm>
        </p:spPr>
        <p:txBody>
          <a:bodyPr>
            <a:normAutofit/>
          </a:bodyPr>
          <a:lstStyle/>
          <a:p>
            <a:pPr lvl="0"/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pt-PT" sz="2400" b="1" dirty="0" smtClean="0"/>
              <a:t>Exemplo de objectivo</a:t>
            </a:r>
            <a:endParaRPr lang="pt-PT" sz="2400" dirty="0" smtClean="0"/>
          </a:p>
          <a:p>
            <a:pPr lvl="1"/>
            <a:r>
              <a:rPr lang="pt-PT" sz="2200" dirty="0" smtClean="0"/>
              <a:t>O objectivo deste plano é definir o quadro para prevenir a introdução, transmissão, ou propagação de doenças transmissíveis suspeitas através de um PDE. </a:t>
            </a:r>
          </a:p>
          <a:p>
            <a:pPr lvl="1"/>
            <a:r>
              <a:rPr lang="pt-PT" sz="2200" dirty="0" smtClean="0"/>
              <a:t>Este plano destina-se a descrever a coordenação entre agências e as medidas adoptadas durante a resposta a uma doença transmissível suspeita ou confirmada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7248EC9-36B7-4868-990E-F3CF8D4E0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7251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6AD5D4-DB18-9247-BFFD-2964532A2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</a:t>
            </a:r>
            <a:r>
              <a:rPr lang="en-US" dirty="0"/>
              <a:t>: </a:t>
            </a:r>
            <a:r>
              <a:rPr lang="pt-PT" dirty="0" smtClean="0"/>
              <a:t>Autoridades legais e relações com outros planos</a:t>
            </a:r>
            <a:br>
              <a:rPr lang="pt-PT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D0F3448-A0D7-6E4B-BF50-A3BF1E87C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950" y="2603500"/>
            <a:ext cx="11125199" cy="3416300"/>
          </a:xfrm>
        </p:spPr>
        <p:txBody>
          <a:bodyPr>
            <a:normAutofit/>
          </a:bodyPr>
          <a:lstStyle/>
          <a:p>
            <a:pPr lvl="0"/>
            <a:r>
              <a:rPr lang="pt-PT" sz="2000" b="1" dirty="0" smtClean="0"/>
              <a:t>Exemplo de texto de autoridades legais:</a:t>
            </a:r>
            <a:endParaRPr lang="pt-PT" sz="2000" dirty="0" smtClean="0"/>
          </a:p>
          <a:p>
            <a:pPr lvl="1"/>
            <a:r>
              <a:rPr lang="pt-PT" dirty="0" smtClean="0"/>
              <a:t>Este plano foi desenvolvido em conformidade com os artigos relevantes do Regulamento Sanitário Internacional (RSI) de 2005 e as directrizes da Organização da Aviação Civil Internacional (ICAO) (Anexos 6, 9, 11, e 14 e </a:t>
            </a:r>
            <a:r>
              <a:rPr lang="pt-PT" dirty="0" err="1" smtClean="0"/>
              <a:t>PANS-ATM</a:t>
            </a:r>
            <a:r>
              <a:rPr lang="pt-PT" dirty="0" smtClean="0"/>
              <a:t> </a:t>
            </a:r>
            <a:r>
              <a:rPr lang="pt-PT" dirty="0" err="1" smtClean="0"/>
              <a:t>Doc</a:t>
            </a:r>
            <a:r>
              <a:rPr lang="pt-PT" dirty="0" smtClean="0"/>
              <a:t> 4444).</a:t>
            </a:r>
          </a:p>
          <a:p>
            <a:pPr lvl="1"/>
            <a:r>
              <a:rPr lang="pt-PT" i="1" dirty="0" smtClean="0">
                <a:solidFill>
                  <a:srgbClr val="FF0000"/>
                </a:solidFill>
              </a:rPr>
              <a:t>Incluir quaisquer leis, regulamentos e políticas nacionais/locais que regem as respostas a emergências de saúde pública no PDE. Incluir quaisquer leis sobre isolamento e quarentena.</a:t>
            </a:r>
            <a:r>
              <a:rPr lang="pt-PT" dirty="0" smtClean="0">
                <a:solidFill>
                  <a:srgbClr val="FF0000"/>
                </a:solidFill>
              </a:rPr>
              <a:t> </a:t>
            </a:r>
          </a:p>
          <a:p>
            <a:pPr lvl="0"/>
            <a:r>
              <a:rPr lang="pt-PT" sz="2000" b="1" dirty="0" smtClean="0"/>
              <a:t>Relação com outros planos: </a:t>
            </a:r>
            <a:endParaRPr lang="pt-PT" sz="2000" dirty="0" smtClean="0"/>
          </a:p>
          <a:p>
            <a:pPr lvl="1"/>
            <a:r>
              <a:rPr lang="pt-PT" i="1" dirty="0" smtClean="0">
                <a:solidFill>
                  <a:srgbClr val="FF0000"/>
                </a:solidFill>
              </a:rPr>
              <a:t>Inserir informação sobre outros planos de emergência, de saúde pública ou não, com os quais o plano esteja alinhado. Exemplos incluem planos nacionais de aviação, planos nacionais de saúde pública ou um plano de emergência de aeródromo/aeroporto</a:t>
            </a:r>
            <a:r>
              <a:rPr lang="en-US" sz="1600" i="1" dirty="0" smtClean="0">
                <a:solidFill>
                  <a:srgbClr val="C00000"/>
                </a:solidFill>
              </a:rPr>
              <a:t>.</a:t>
            </a:r>
            <a:endParaRPr lang="en-US" sz="1600" dirty="0">
              <a:solidFill>
                <a:srgbClr val="C00000"/>
              </a:solidFill>
            </a:endParaRP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4452D75-BF13-464E-AD0D-207E2E280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4" name="Rectangle 11">
            <a:extLst>
              <a:ext uri="{FF2B5EF4-FFF2-40B4-BE49-F238E27FC236}">
                <a16:creationId xmlns="" xmlns:a16="http://schemas.microsoft.com/office/drawing/2014/main" id="{48533BB9-4555-7B49-A071-B1B0E91B5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7CF21792-F0B0-8D45-AA19-7451877FD81E}"/>
              </a:ext>
            </a:extLst>
          </p:cNvPr>
          <p:cNvSpPr/>
          <p:nvPr/>
        </p:nvSpPr>
        <p:spPr>
          <a:xfrm>
            <a:off x="685800" y="8830310"/>
            <a:ext cx="6385560" cy="3638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4356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FD814A4-BB94-7043-8D64-4967B034B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4: </a:t>
            </a:r>
            <a:r>
              <a:rPr lang="pt-PT" dirty="0" smtClean="0"/>
              <a:t>Principais considerações (exemplos)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86C54A2-BE38-9348-BD2C-69008CFB5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z="2400" dirty="0" smtClean="0"/>
              <a:t>Resposta coordenada e atempada</a:t>
            </a:r>
          </a:p>
          <a:p>
            <a:pPr lvl="0"/>
            <a:r>
              <a:rPr lang="pt-PT" sz="2400" dirty="0" smtClean="0"/>
              <a:t>Medidas eficazes e sustentáveis</a:t>
            </a:r>
          </a:p>
          <a:p>
            <a:pPr lvl="0"/>
            <a:r>
              <a:rPr lang="pt-PT" sz="2400" dirty="0" smtClean="0"/>
              <a:t>Inconveniência mínima aos passageiros ou disrupção do comércio</a:t>
            </a:r>
          </a:p>
          <a:p>
            <a:r>
              <a:rPr lang="pt-PT" sz="2400" dirty="0" smtClean="0"/>
              <a:t>Retorno rápido à normalidade à medida que o evento diminui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8827175-015F-2645-B807-4ADDC0984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83616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FB5B1E-B124-C54E-80DB-F1618716E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5: </a:t>
            </a:r>
            <a:r>
              <a:rPr lang="pt-PT" dirty="0" smtClean="0"/>
              <a:t>Activação/desactivação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0280D71-E59D-964A-8CAA-4EA85BFF2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10035785" cy="558800"/>
          </a:xfrm>
        </p:spPr>
        <p:txBody>
          <a:bodyPr>
            <a:normAutofit fontScale="85000" lnSpcReduction="10000"/>
          </a:bodyPr>
          <a:lstStyle/>
          <a:p>
            <a:r>
              <a:rPr lang="pt-PT" sz="2400" dirty="0" smtClean="0"/>
              <a:t>Quando é que gostaria de “ligar” ou “desligar” as medidas do plano</a:t>
            </a:r>
            <a:r>
              <a:rPr lang="en-US" sz="2200" dirty="0" smtClean="0"/>
              <a:t>?</a:t>
            </a:r>
            <a:endParaRPr lang="en-US" sz="2200" dirty="0"/>
          </a:p>
          <a:p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DFD6F0-1F12-F640-9C50-1B5B79F0A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169FD293-B3F4-5B44-B053-45772823F751}"/>
              </a:ext>
            </a:extLst>
          </p:cNvPr>
          <p:cNvSpPr txBox="1">
            <a:spLocks/>
          </p:cNvSpPr>
          <p:nvPr/>
        </p:nvSpPr>
        <p:spPr>
          <a:xfrm>
            <a:off x="1154952" y="3526368"/>
            <a:ext cx="10541747" cy="55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2000" b="1" dirty="0" smtClean="0"/>
              <a:t>Quem pode dar exemplos de quando quereria activar o seu PRESP?</a:t>
            </a:r>
            <a:endParaRPr lang="pt-PT" sz="2000" dirty="0" smtClean="0"/>
          </a:p>
          <a:p>
            <a:pPr>
              <a:buNone/>
            </a:pP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D1E7E39-FBF2-2145-903F-17F79465F18F}"/>
              </a:ext>
            </a:extLst>
          </p:cNvPr>
          <p:cNvSpPr txBox="1"/>
          <p:nvPr/>
        </p:nvSpPr>
        <p:spPr>
          <a:xfrm>
            <a:off x="819150" y="5163587"/>
            <a:ext cx="240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pt-PT" b="1" dirty="0" smtClean="0">
                <a:solidFill>
                  <a:srgbClr val="00B050"/>
                </a:solidFill>
              </a:rPr>
              <a:t>A OMS declara uma ESPPI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C29C717-0828-2948-AA0A-9E909D46A9FC}"/>
              </a:ext>
            </a:extLst>
          </p:cNvPr>
          <p:cNvSpPr txBox="1"/>
          <p:nvPr/>
        </p:nvSpPr>
        <p:spPr>
          <a:xfrm>
            <a:off x="4286250" y="4424923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pt-PT" b="1" dirty="0" smtClean="0">
                <a:solidFill>
                  <a:srgbClr val="FF0000"/>
                </a:solidFill>
              </a:rPr>
              <a:t>Uma suspeita de doença transmissível num PDE exigindo coordenação e resposta de várias agências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81499D7-4DBF-ED4A-B5D5-F952B71D0060}"/>
              </a:ext>
            </a:extLst>
          </p:cNvPr>
          <p:cNvSpPr txBox="1"/>
          <p:nvPr/>
        </p:nvSpPr>
        <p:spPr>
          <a:xfrm>
            <a:off x="8809490" y="5008036"/>
            <a:ext cx="3086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>
                <a:solidFill>
                  <a:srgbClr val="7030A0"/>
                </a:solidFill>
              </a:rPr>
              <a:t>Um país activando o seu Centro de Operações de Emergência (COE) em resposta a um surto local </a:t>
            </a:r>
            <a:endParaRPr lang="pt-PT" dirty="0" smtClean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0364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8228094-D6E6-4947-83AC-2E1A91967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323" y="619659"/>
            <a:ext cx="9931638" cy="706964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6</a:t>
            </a:r>
            <a:r>
              <a:rPr lang="en-US" sz="3200" dirty="0"/>
              <a:t>: </a:t>
            </a:r>
            <a:r>
              <a:rPr lang="pt-PT" sz="3200" dirty="0" smtClean="0"/>
              <a:t>Como é que a [agência de saúde de PDE] é notificada de uma potencial ameaça para a saúde pública?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27DD040-621B-514F-919F-F25F543A8E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t-PT" sz="2000" dirty="0" smtClean="0"/>
              <a:t>Redes de comunicação</a:t>
            </a:r>
          </a:p>
          <a:p>
            <a:r>
              <a:rPr lang="pt-PT" sz="2000" dirty="0" smtClean="0"/>
              <a:t>O que deve ser notificado (incluindo sinais e sintomas)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944221E-7879-DB49-A857-3F46859D3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7637593-6E2F-B448-9A02-A5DD97F9B6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400372" y="5073174"/>
            <a:ext cx="775911" cy="13987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4AD2AA4-7E5C-3B4A-BB8A-D072E54B76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92425" y="3669804"/>
            <a:ext cx="725856" cy="14033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ADBE837-0F69-A643-A4E3-6836A7525D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8915075" y="2908280"/>
            <a:ext cx="836760" cy="14033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3D11408-E0F7-DD44-8C8E-E7E01EF8F3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121660" y="3763102"/>
            <a:ext cx="1263319" cy="11261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FE9AFC8-2A4D-5540-A5DD-C0194246199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0578897" y="2804015"/>
            <a:ext cx="987782" cy="11296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511E6B29-9DF3-DB4C-8EE3-35E53A9CFE0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735" y="4241324"/>
            <a:ext cx="1737533" cy="101443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684A2089-83EE-1844-AE87-213536595188}"/>
              </a:ext>
            </a:extLst>
          </p:cNvPr>
          <p:cNvGrpSpPr/>
          <p:nvPr/>
        </p:nvGrpSpPr>
        <p:grpSpPr>
          <a:xfrm>
            <a:off x="9148156" y="5097809"/>
            <a:ext cx="1275907" cy="979141"/>
            <a:chOff x="10312904" y="424778"/>
            <a:chExt cx="1275907" cy="979141"/>
          </a:xfrm>
        </p:grpSpPr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03048DFB-F11C-F341-942F-FB4E34838D53}"/>
                </a:ext>
              </a:extLst>
            </p:cNvPr>
            <p:cNvSpPr/>
            <p:nvPr/>
          </p:nvSpPr>
          <p:spPr>
            <a:xfrm>
              <a:off x="10312904" y="424778"/>
              <a:ext cx="1275907" cy="9781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FABDAF7D-E4D3-914A-B80A-C62F0FEA8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4714" y="462094"/>
              <a:ext cx="1052285" cy="941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154701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F749EC-F66F-2F49-A872-DA5CAB01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911016"/>
            <a:ext cx="11334750" cy="706964"/>
          </a:xfrm>
        </p:spPr>
        <p:txBody>
          <a:bodyPr/>
          <a:lstStyle/>
          <a:p>
            <a:pPr lvl="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7</a:t>
            </a:r>
            <a:r>
              <a:rPr lang="en-US" dirty="0"/>
              <a:t>: </a:t>
            </a:r>
            <a:r>
              <a:rPr lang="pt-PT" dirty="0" smtClean="0"/>
              <a:t>Como é que o PDE responde a essa ameaça sanitária?</a:t>
            </a:r>
            <a:br>
              <a:rPr lang="pt-PT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F248C6A-7CA8-0A44-8576-643151A41C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t-PT" sz="2000" dirty="0" smtClean="0"/>
              <a:t>Onde é que o meio de transporte (autocarro, avião, barco) “estaciona” ou “atraca”?</a:t>
            </a:r>
          </a:p>
          <a:p>
            <a:pPr lvl="0"/>
            <a:r>
              <a:rPr lang="pt-PT" sz="2000" dirty="0" smtClean="0"/>
              <a:t>Que agência liderará a resposta à doença?</a:t>
            </a:r>
          </a:p>
          <a:p>
            <a:pPr lvl="0"/>
            <a:r>
              <a:rPr lang="pt-PT" sz="2000" dirty="0" smtClean="0"/>
              <a:t>Qual é a composição da sua equipa de resposta?</a:t>
            </a:r>
          </a:p>
          <a:p>
            <a:pPr lvl="1"/>
            <a:r>
              <a:rPr lang="pt-PT" dirty="0" smtClean="0"/>
              <a:t>Que agência entra no meio de transporte em primeiro lugar?</a:t>
            </a:r>
          </a:p>
          <a:p>
            <a:pPr lvl="1"/>
            <a:r>
              <a:rPr lang="pt-PT" dirty="0" smtClean="0"/>
              <a:t>Quem é que entrevistam/como conduzem as avaliações de saúde?</a:t>
            </a:r>
          </a:p>
          <a:p>
            <a:pPr lvl="1"/>
            <a:r>
              <a:rPr lang="pt-PT" dirty="0" smtClean="0"/>
              <a:t>PON de referência</a:t>
            </a:r>
          </a:p>
          <a:p>
            <a:pPr lvl="1"/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40B88EC-E52B-BF44-A0C7-D1CF3FB8E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6534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0D67EF1-01D2-E44D-8AF3-EB4D79B2B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8: Centro de Operações de Emergência (COE)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0CF3D68-BEF3-484C-BFE4-3958375A2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2603500"/>
            <a:ext cx="8761412" cy="1168400"/>
          </a:xfrm>
        </p:spPr>
        <p:txBody>
          <a:bodyPr>
            <a:normAutofit lnSpcReduction="10000"/>
          </a:bodyPr>
          <a:lstStyle/>
          <a:p>
            <a:pPr lvl="0"/>
            <a:r>
              <a:rPr lang="pt-PT" sz="2000" dirty="0" smtClean="0"/>
              <a:t>O seu PDE tem um COE? </a:t>
            </a:r>
          </a:p>
          <a:p>
            <a:pPr lvl="0"/>
            <a:r>
              <a:rPr lang="pt-PT" sz="2000" dirty="0" smtClean="0"/>
              <a:t>Como é que se comunica com o centro?</a:t>
            </a:r>
          </a:p>
          <a:p>
            <a:r>
              <a:rPr lang="pt-PT" sz="2000" dirty="0" smtClean="0"/>
              <a:t>E com um COE nacional ou um COE regional?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F4CE69D-ABF9-7749-96AF-AE432E0EB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5484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771113-F96D-4C88-B9F4-9F9BBAFE5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261" y="838256"/>
            <a:ext cx="8761413" cy="706964"/>
          </a:xfrm>
        </p:spPr>
        <p:txBody>
          <a:bodyPr/>
          <a:lstStyle/>
          <a:p>
            <a:r>
              <a:rPr lang="en-US" dirty="0"/>
              <a:t>9</a:t>
            </a:r>
            <a:r>
              <a:rPr lang="en-US" dirty="0" smtClean="0"/>
              <a:t>. </a:t>
            </a:r>
            <a:r>
              <a:rPr lang="pt-PT" dirty="0" smtClean="0"/>
              <a:t>Capacidade de emergência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69B6D18-5C85-47C0-AAD1-B3ED3D018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0A647003-1CCA-42F1-8C83-BF29B5363482}"/>
              </a:ext>
            </a:extLst>
          </p:cNvPr>
          <p:cNvSpPr txBox="1">
            <a:spLocks/>
          </p:cNvSpPr>
          <p:nvPr/>
        </p:nvSpPr>
        <p:spPr>
          <a:xfrm>
            <a:off x="553072" y="2574198"/>
            <a:ext cx="6704256" cy="2738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2000" b="1" dirty="0" smtClean="0"/>
              <a:t>Lembra-se da discussão sobre a capacidade de emergência? </a:t>
            </a:r>
            <a:endParaRPr lang="pt-PT" sz="2000" dirty="0" smtClean="0"/>
          </a:p>
          <a:p>
            <a:r>
              <a:rPr lang="pt-PT" sz="2000" i="1" dirty="0" smtClean="0">
                <a:solidFill>
                  <a:srgbClr val="FF0000"/>
                </a:solidFill>
              </a:rPr>
              <a:t>Insira aqui o seu plano de capacidade de emergência </a:t>
            </a:r>
            <a:endParaRPr lang="pt-PT" sz="2000" dirty="0" smtClean="0">
              <a:solidFill>
                <a:srgbClr val="FF0000"/>
              </a:solidFill>
            </a:endParaRPr>
          </a:p>
          <a:p>
            <a:r>
              <a:rPr lang="pt-PT" sz="2000" dirty="0" smtClean="0"/>
              <a:t>Nota: Muitos planos de capacidade de emergência de PDE são elaborados em consulta com a liderança nacional da [</a:t>
            </a:r>
            <a:r>
              <a:rPr lang="pt-PT" sz="2000" dirty="0" smtClean="0">
                <a:solidFill>
                  <a:srgbClr val="FF0000"/>
                </a:solidFill>
              </a:rPr>
              <a:t>agência de saúde de PDE</a:t>
            </a:r>
            <a:r>
              <a:rPr lang="pt-PT" sz="2000" dirty="0" smtClean="0"/>
              <a:t>]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395B51B-01D9-4D3F-B4C4-AF1427A6C7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577" y="2806621"/>
            <a:ext cx="3994150" cy="32244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488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26590E3-1B81-0D4D-B917-FB3E4C631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10: Medidas de Resposta da Saúde Pública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90E90BF-6A98-0C44-8DAD-4661B0E3E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t-PT" sz="2000" dirty="0" smtClean="0"/>
              <a:t>Notificações de alerta sanitário </a:t>
            </a:r>
          </a:p>
          <a:p>
            <a:pPr lvl="0"/>
            <a:r>
              <a:rPr lang="pt-PT" sz="2000" dirty="0" smtClean="0"/>
              <a:t>Formulários de declaração/despistagem de saúde  </a:t>
            </a:r>
          </a:p>
          <a:p>
            <a:pPr lvl="0"/>
            <a:r>
              <a:rPr lang="pt-PT" sz="2000" dirty="0" smtClean="0"/>
              <a:t>Formulários de localização de passageiro</a:t>
            </a:r>
          </a:p>
          <a:p>
            <a:pPr lvl="0"/>
            <a:r>
              <a:rPr lang="pt-PT" sz="2000" dirty="0" smtClean="0"/>
              <a:t>Medidas de despistagem</a:t>
            </a:r>
          </a:p>
          <a:p>
            <a:r>
              <a:rPr lang="pt-PT" sz="2000" dirty="0" smtClean="0"/>
              <a:t>Isolamento e quarentena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BF9D70A-DB71-5C4D-97CA-CCFCA7714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3EC6CC6-6766-7E44-A04C-98F9902C18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6" y="2603500"/>
            <a:ext cx="3177383" cy="26779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0802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E937AD-2D1D-564D-9A6A-275C5EE9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679572"/>
            <a:ext cx="8761413" cy="1003988"/>
          </a:xfrm>
        </p:spPr>
        <p:txBody>
          <a:bodyPr/>
          <a:lstStyle/>
          <a:p>
            <a:r>
              <a:rPr lang="pt-PT" dirty="0" smtClean="0"/>
              <a:t>11: Papéis e responsabilidades: A parte mais importante do plano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2DEF8C4-97D2-B64C-B150-5EA609DF6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818" y="2474026"/>
            <a:ext cx="10838571" cy="3868900"/>
          </a:xfrm>
        </p:spPr>
        <p:txBody>
          <a:bodyPr numCol="2">
            <a:normAutofit/>
          </a:bodyPr>
          <a:lstStyle/>
          <a:p>
            <a:pPr lvl="0"/>
            <a:r>
              <a:rPr lang="pt-PT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Agência de saúde de PDE</a:t>
            </a:r>
            <a:r>
              <a:rPr lang="pt-PT" dirty="0" smtClean="0"/>
              <a:t>]</a:t>
            </a:r>
          </a:p>
          <a:p>
            <a:pPr lvl="0"/>
            <a:r>
              <a:rPr lang="pt-PT" dirty="0" smtClean="0"/>
              <a:t>Autoridades portuárias/de aviação</a:t>
            </a:r>
          </a:p>
          <a:p>
            <a:pPr lvl="0"/>
            <a:r>
              <a:rPr lang="pt-PT" dirty="0" smtClean="0"/>
              <a:t>Equipa de gestão de crise</a:t>
            </a:r>
          </a:p>
          <a:p>
            <a:pPr lvl="0"/>
            <a:r>
              <a:rPr lang="pt-PT" dirty="0" smtClean="0"/>
              <a:t>Companhias aéreas/agentes navais</a:t>
            </a:r>
          </a:p>
          <a:p>
            <a:pPr lvl="0"/>
            <a:r>
              <a:rPr lang="pt-PT" dirty="0" smtClean="0"/>
              <a:t>Comandante de avião/navio</a:t>
            </a:r>
          </a:p>
          <a:p>
            <a:r>
              <a:rPr lang="pt-PT" dirty="0" smtClean="0"/>
              <a:t>Agências de segurança (incluindo Alfândegas e Imigração)</a:t>
            </a:r>
            <a:endParaRPr lang="en-US" sz="2000" dirty="0"/>
          </a:p>
          <a:p>
            <a:endParaRPr lang="en-US" sz="2000" dirty="0"/>
          </a:p>
          <a:p>
            <a:endParaRPr lang="en-US" sz="2000" dirty="0" smtClean="0"/>
          </a:p>
          <a:p>
            <a:pPr lvl="0"/>
            <a:r>
              <a:rPr lang="pt-PT" sz="2000" dirty="0" smtClean="0"/>
              <a:t>Polícia</a:t>
            </a:r>
          </a:p>
          <a:p>
            <a:pPr lvl="0"/>
            <a:r>
              <a:rPr lang="pt-PT" sz="2000" dirty="0" smtClean="0"/>
              <a:t>Serviços de emergência médica e ambulância</a:t>
            </a:r>
          </a:p>
          <a:p>
            <a:pPr lvl="0"/>
            <a:r>
              <a:rPr lang="pt-PT" sz="2000" dirty="0" smtClean="0"/>
              <a:t>Ministério da Saúde nacional, incluindo representantes das jurisdições distritais/locais</a:t>
            </a:r>
          </a:p>
          <a:p>
            <a:pPr lvl="0"/>
            <a:r>
              <a:rPr lang="pt-PT" sz="2000" dirty="0" smtClean="0"/>
              <a:t>Hospitais de encaminhamento</a:t>
            </a:r>
          </a:p>
          <a:p>
            <a:pPr lvl="0"/>
            <a:r>
              <a:rPr lang="pt-PT" sz="2000" dirty="0" smtClean="0"/>
              <a:t>Oficial de Informação Pública</a:t>
            </a:r>
          </a:p>
          <a:p>
            <a:pPr>
              <a:buNone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CC806CB-9AFF-0545-BA42-0AAB29E31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845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Objectivos de aprendizagem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4850" y="2603500"/>
            <a:ext cx="10674349" cy="3594100"/>
          </a:xfrm>
        </p:spPr>
        <p:txBody>
          <a:bodyPr>
            <a:normAutofit/>
          </a:bodyPr>
          <a:lstStyle/>
          <a:p>
            <a:pPr lvl="0"/>
            <a:r>
              <a:rPr lang="pt-PT" sz="2400" dirty="0" smtClean="0"/>
              <a:t>Discutir o objectivo de um Plano de Resposta à Emergência de Saúde Pública (PRESP)</a:t>
            </a:r>
          </a:p>
          <a:p>
            <a:pPr lvl="0"/>
            <a:r>
              <a:rPr lang="pt-PT" sz="2400" dirty="0" smtClean="0"/>
              <a:t>Explicar os conteúdos básicos de um PRESP</a:t>
            </a:r>
          </a:p>
          <a:p>
            <a:r>
              <a:rPr lang="pt-PT" sz="2400" dirty="0" smtClean="0"/>
              <a:t>Partilhar exemplos de como um PRESP é utilizado durante surtos prolongados ou emergências de saúde pública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6430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80EDBD5-CAC3-BF4B-879A-4E6FBB01F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261" y="709934"/>
            <a:ext cx="8761413" cy="706964"/>
          </a:xfrm>
        </p:spPr>
        <p:txBody>
          <a:bodyPr/>
          <a:lstStyle/>
          <a:p>
            <a:pPr lvl="0"/>
            <a:r>
              <a:rPr lang="pt-PT" dirty="0" smtClean="0"/>
              <a:t>12: Anexos relevantes 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85890DA-CBBF-2E4F-B2FB-C7AF0564E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9854915" cy="3416300"/>
          </a:xfrm>
        </p:spPr>
        <p:txBody>
          <a:bodyPr/>
          <a:lstStyle/>
          <a:p>
            <a:pPr lvl="0"/>
            <a:r>
              <a:rPr lang="pt-PT" sz="2000" dirty="0" smtClean="0"/>
              <a:t>Lista de contactos de PDE</a:t>
            </a:r>
          </a:p>
          <a:p>
            <a:pPr lvl="0"/>
            <a:r>
              <a:rPr lang="pt-PT" sz="2000" dirty="0" smtClean="0"/>
              <a:t>PON relevantes: protocolos de notificação, resposta às doenças, despistagem, etc.</a:t>
            </a:r>
          </a:p>
          <a:p>
            <a:pPr lvl="0"/>
            <a:r>
              <a:rPr lang="pt-PT" sz="2000" dirty="0" smtClean="0"/>
              <a:t>Plano de prevenção e controlo de infecção</a:t>
            </a:r>
          </a:p>
          <a:p>
            <a:pPr lvl="0"/>
            <a:r>
              <a:rPr lang="pt-PT" sz="2000" dirty="0" smtClean="0"/>
              <a:t>Quaisquer formulários relevantes (formulário de localização de passageiro, formulário de resposta à doença, etc.)</a:t>
            </a: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945032E-DA36-BF43-AFDF-BA984DE45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58988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92329"/>
            <a:ext cx="8761413" cy="706964"/>
          </a:xfrm>
        </p:spPr>
        <p:txBody>
          <a:bodyPr/>
          <a:lstStyle/>
          <a:p>
            <a:r>
              <a:rPr lang="pt-PT" dirty="0" smtClean="0"/>
              <a:t>Uma revisão: Qual é a diferença entre um PON e um PRESP?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18842505"/>
              </p:ext>
            </p:extLst>
          </p:nvPr>
        </p:nvGraphicFramePr>
        <p:xfrm>
          <a:off x="1585913" y="2274887"/>
          <a:ext cx="8766628" cy="3138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3314">
                  <a:extLst>
                    <a:ext uri="{9D8B030D-6E8A-4147-A177-3AD203B41FA5}">
                      <a16:colId xmlns="" xmlns:a16="http://schemas.microsoft.com/office/drawing/2014/main" val="1334804974"/>
                    </a:ext>
                  </a:extLst>
                </a:gridCol>
                <a:gridCol w="4383314">
                  <a:extLst>
                    <a:ext uri="{9D8B030D-6E8A-4147-A177-3AD203B41FA5}">
                      <a16:colId xmlns="" xmlns:a16="http://schemas.microsoft.com/office/drawing/2014/main" val="4088061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PRESP</a:t>
                      </a:r>
                      <a:endParaRPr lang="pt-PT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PON</a:t>
                      </a:r>
                      <a:endParaRPr lang="pt-PT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07122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Um plano multissectorial</a:t>
                      </a:r>
                      <a:endParaRPr lang="pt-PT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Pode ser multissectorial ou para uma agência apenas </a:t>
                      </a:r>
                      <a:endParaRPr lang="pt-PT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26476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Descreve a coordenação entre sectores e medidas de resposta disponíveis para doenças infecciosas </a:t>
                      </a:r>
                      <a:endParaRPr lang="pt-PT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Descreve instruções simples passo-a-passo para implementar uma parte do PRESP ou um processo independente </a:t>
                      </a:r>
                      <a:endParaRPr lang="pt-PT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35251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Ligado a outros planos de emergência</a:t>
                      </a:r>
                      <a:endParaRPr lang="pt-PT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Pode estar ligado ao PRESP (geralmente um anexo) </a:t>
                      </a:r>
                      <a:endParaRPr lang="pt-PT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94834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Longo; geralmente com várias páginas </a:t>
                      </a:r>
                      <a:endParaRPr lang="pt-PT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700" b="1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Curto; geralmente menos de 1 página</a:t>
                      </a:r>
                      <a:endParaRPr lang="pt-PT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1260364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="" xmlns:a16="http://schemas.microsoft.com/office/drawing/2014/main" id="{05EB3128-882A-9543-8E01-8D67A06D39F9}"/>
              </a:ext>
            </a:extLst>
          </p:cNvPr>
          <p:cNvSpPr/>
          <p:nvPr/>
        </p:nvSpPr>
        <p:spPr>
          <a:xfrm>
            <a:off x="977380" y="1879600"/>
            <a:ext cx="4991847" cy="424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8EC20F4-36A5-AE44-B0E1-417713B377DA}"/>
              </a:ext>
            </a:extLst>
          </p:cNvPr>
          <p:cNvSpPr txBox="1"/>
          <p:nvPr/>
        </p:nvSpPr>
        <p:spPr>
          <a:xfrm>
            <a:off x="7213600" y="5638800"/>
            <a:ext cx="3977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Pode ser utilizado durante emergências de rotina mas de certeza durante problemas de saúde pública prolongados</a:t>
            </a:r>
            <a:endParaRPr lang="en-US" b="1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991C03A2-DE6A-8047-A563-3CBA94D62106}"/>
              </a:ext>
            </a:extLst>
          </p:cNvPr>
          <p:cNvCxnSpPr>
            <a:cxnSpLocks/>
            <a:stCxn id="8" idx="1"/>
          </p:cNvCxnSpPr>
          <p:nvPr/>
        </p:nvCxnSpPr>
        <p:spPr>
          <a:xfrm flipH="1" flipV="1">
            <a:off x="5562376" y="5397502"/>
            <a:ext cx="1651224" cy="84146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20759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8E7640-458B-A04F-9CEC-79798778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Visão geral do PRESP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39D93EE-81AC-2F45-BFA9-10BDF22B8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2603500"/>
            <a:ext cx="11029949" cy="3416300"/>
          </a:xfrm>
        </p:spPr>
        <p:txBody>
          <a:bodyPr>
            <a:normAutofit/>
          </a:bodyPr>
          <a:lstStyle/>
          <a:p>
            <a:pPr lvl="0"/>
            <a:r>
              <a:rPr lang="pt-PT" sz="2000" b="1" dirty="0" smtClean="0"/>
              <a:t>Quem:</a:t>
            </a:r>
            <a:r>
              <a:rPr lang="pt-PT" sz="2000" dirty="0" smtClean="0"/>
              <a:t> Multissectorial com PDE e potenciais partes interessadas nacionais</a:t>
            </a:r>
          </a:p>
          <a:p>
            <a:pPr lvl="0"/>
            <a:r>
              <a:rPr lang="pt-PT" sz="2000" b="1" dirty="0" smtClean="0"/>
              <a:t>O quê:</a:t>
            </a:r>
            <a:r>
              <a:rPr lang="pt-PT" sz="2000" dirty="0" smtClean="0"/>
              <a:t> Plano de comunicação multissectorial para uma resposta eficaz e eficiente a uma emergência de saúde pública</a:t>
            </a:r>
          </a:p>
          <a:p>
            <a:pPr lvl="0"/>
            <a:r>
              <a:rPr lang="pt-PT" sz="2000" b="1" dirty="0" smtClean="0"/>
              <a:t>Onde:</a:t>
            </a:r>
            <a:r>
              <a:rPr lang="pt-PT" sz="2000" dirty="0" smtClean="0"/>
              <a:t> Num PDE</a:t>
            </a:r>
          </a:p>
          <a:p>
            <a:pPr lvl="0"/>
            <a:r>
              <a:rPr lang="pt-PT" sz="2000" b="1" dirty="0" smtClean="0"/>
              <a:t>Quando:</a:t>
            </a:r>
            <a:r>
              <a:rPr lang="pt-PT" sz="2000" dirty="0" smtClean="0"/>
              <a:t> Após uma emergência de saúde púbica (especialmente uma que requer coordenação entre muitas agências)</a:t>
            </a:r>
          </a:p>
          <a:p>
            <a:pPr lvl="0"/>
            <a:r>
              <a:rPr lang="pt-PT" sz="2000" b="1" dirty="0" smtClean="0"/>
              <a:t>Porquê:</a:t>
            </a:r>
            <a:r>
              <a:rPr lang="pt-PT" sz="2000" dirty="0" smtClean="0"/>
              <a:t> Para prevenir a introdução ou transmissão de doenças transmissíveis</a:t>
            </a:r>
          </a:p>
          <a:p>
            <a:r>
              <a:rPr lang="pt-PT" sz="2000" b="1" dirty="0" smtClean="0"/>
              <a:t>Como:</a:t>
            </a:r>
            <a:r>
              <a:rPr lang="pt-PT" sz="2000" dirty="0" smtClean="0"/>
              <a:t> Descreve a coordenação inter-agência e resposta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96ADEF8-2E78-494E-8A77-90C0BC5E1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26691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4F4BDD-748F-784F-821C-48AF5F949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Um PRESP é exigido pela OMS e OACI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E32C140-E0E3-4742-884A-DB87AE6F5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2622550"/>
            <a:ext cx="7791450" cy="3416300"/>
          </a:xfrm>
        </p:spPr>
        <p:txBody>
          <a:bodyPr/>
          <a:lstStyle/>
          <a:p>
            <a:pPr lvl="0"/>
            <a:r>
              <a:rPr lang="pt-PT" sz="2000" dirty="0" smtClean="0"/>
              <a:t>A OMS exige que o PDE </a:t>
            </a:r>
            <a:r>
              <a:rPr lang="pt-PT" sz="2000" b="1" dirty="0" smtClean="0"/>
              <a:t>designado</a:t>
            </a:r>
            <a:r>
              <a:rPr lang="pt-PT" sz="2000" dirty="0" smtClean="0"/>
              <a:t> tenha um PRESP (ver RSI Anexo 1 Parte B)</a:t>
            </a:r>
          </a:p>
          <a:p>
            <a:pPr lvl="0"/>
            <a:r>
              <a:rPr lang="pt-PT" sz="2000" dirty="0" smtClean="0"/>
              <a:t>A Organização da Aviação Civil Internacional (OACI) solicita aos países que tenham:</a:t>
            </a:r>
          </a:p>
          <a:p>
            <a:pPr lvl="1"/>
            <a:r>
              <a:rPr lang="pt-PT" dirty="0" smtClean="0"/>
              <a:t>Planos nacionais de aviação para emergências de saúde pública (Anexo 9)</a:t>
            </a:r>
          </a:p>
          <a:p>
            <a:pPr lvl="1"/>
            <a:r>
              <a:rPr lang="pt-PT" dirty="0" smtClean="0"/>
              <a:t>Serviços de tráfego aéreo e aeroportos a estabelecer plano de contingência para ESPPI (Anexos 11 e 14)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8BAC812-E98F-964B-BE0F-14A14B009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45CFB11-9CDE-0849-A466-7BDF9522BF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510" y="2622550"/>
            <a:ext cx="2510539" cy="36325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47142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29F0EF-6545-844F-956F-1FEC51667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Considerações do PRESP…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24EC8D6-1098-3B4E-A16C-1E9372303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5588" y="2358951"/>
            <a:ext cx="9904342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Adaptar ao ambiente operacional do seu PDE - </a:t>
            </a:r>
            <a:r>
              <a:rPr lang="pt-PT" sz="2000" b="1" dirty="0" smtClean="0"/>
              <a:t>nem todos os PDE são iguais!</a:t>
            </a:r>
            <a:endParaRPr lang="pt-PT" sz="2000" dirty="0" smtClean="0"/>
          </a:p>
          <a:p>
            <a:pPr lvl="0"/>
            <a:r>
              <a:rPr lang="pt-PT" sz="2000" dirty="0" smtClean="0"/>
              <a:t>O pessoal de saúde e de outros sectores desempenham papéis na implementação do PRESP</a:t>
            </a:r>
          </a:p>
          <a:p>
            <a:pPr lvl="0"/>
            <a:r>
              <a:rPr lang="pt-PT" sz="2000" dirty="0" smtClean="0"/>
              <a:t>Use a sua equipa central de planeamento (discutida anteriormente) para desenvolver o PRESP</a:t>
            </a:r>
          </a:p>
          <a:p>
            <a:r>
              <a:rPr lang="pt-PT" sz="2000" dirty="0" smtClean="0"/>
              <a:t>A elaboração de um PRESP requer TEMPO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7C4B525-70BB-FB47-B60E-21C93858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8D7C406-19BD-F546-B39C-5778D3D60BD1}"/>
              </a:ext>
            </a:extLst>
          </p:cNvPr>
          <p:cNvSpPr txBox="1"/>
          <p:nvPr/>
        </p:nvSpPr>
        <p:spPr>
          <a:xfrm>
            <a:off x="7149304" y="5443427"/>
            <a:ext cx="4296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Geralmente vários meses a um ano (revisões, anotações, revisões)</a:t>
            </a:r>
            <a:endParaRPr lang="en-US" b="1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AD39DFFB-7F55-0A42-AD0D-48BC0A798335}"/>
              </a:ext>
            </a:extLst>
          </p:cNvPr>
          <p:cNvCxnSpPr>
            <a:cxnSpLocks/>
          </p:cNvCxnSpPr>
          <p:nvPr/>
        </p:nvCxnSpPr>
        <p:spPr>
          <a:xfrm>
            <a:off x="6251944" y="4922874"/>
            <a:ext cx="1028197" cy="5781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23604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CA7FE2-571D-D441-B5F8-0640A5B01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Visão geral das partes principais de um PRESP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95F00F0-899E-414D-8F63-4A60EDD05D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dirty="0" smtClean="0"/>
              <a:t>Use os seus modelos de PRESP nos seus manuais de participantes!</a:t>
            </a:r>
            <a:endParaRPr lang="pt-P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0100DB-ABD0-A74F-A86E-073560A39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63923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0A0974-0342-1A47-B71D-09D6E6212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3" y="973668"/>
            <a:ext cx="9945438" cy="706964"/>
          </a:xfrm>
        </p:spPr>
        <p:txBody>
          <a:bodyPr/>
          <a:lstStyle/>
          <a:p>
            <a:r>
              <a:rPr lang="en-US" dirty="0"/>
              <a:t>1: </a:t>
            </a:r>
            <a:r>
              <a:rPr lang="pt-PT" dirty="0" smtClean="0"/>
              <a:t>Plano de manutenção e distribuição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7B1D551-C24E-664E-A089-E6A42FBEF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t-PT" sz="2000" dirty="0" smtClean="0"/>
              <a:t>Manter um registo de quando o plano foi validado e distribuído</a:t>
            </a:r>
          </a:p>
          <a:p>
            <a:r>
              <a:rPr lang="pt-PT" sz="2000" dirty="0" smtClean="0"/>
              <a:t>Registar revisões e alterações no plano - também pode incluir quando o plano foi testado através de um exercício/simulação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A817405-E388-F948-BB2B-BFF96B8EF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9F292A83-809A-9542-AA0D-E353C4BEB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27831681"/>
              </p:ext>
            </p:extLst>
          </p:nvPr>
        </p:nvGraphicFramePr>
        <p:xfrm>
          <a:off x="1802312" y="4114800"/>
          <a:ext cx="7466694" cy="2073432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3049856">
                  <a:extLst>
                    <a:ext uri="{9D8B030D-6E8A-4147-A177-3AD203B41FA5}">
                      <a16:colId xmlns="" xmlns:a16="http://schemas.microsoft.com/office/drawing/2014/main" val="80630010"/>
                    </a:ext>
                  </a:extLst>
                </a:gridCol>
                <a:gridCol w="2254066">
                  <a:extLst>
                    <a:ext uri="{9D8B030D-6E8A-4147-A177-3AD203B41FA5}">
                      <a16:colId xmlns="" xmlns:a16="http://schemas.microsoft.com/office/drawing/2014/main" val="2729237070"/>
                    </a:ext>
                  </a:extLst>
                </a:gridCol>
                <a:gridCol w="2162772">
                  <a:extLst>
                    <a:ext uri="{9D8B030D-6E8A-4147-A177-3AD203B41FA5}">
                      <a16:colId xmlns="" xmlns:a16="http://schemas.microsoft.com/office/drawing/2014/main" val="1181609272"/>
                    </a:ext>
                  </a:extLst>
                </a:gridCol>
              </a:tblGrid>
              <a:tr h="41114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100" noProof="0" dirty="0" smtClean="0">
                          <a:effectLst/>
                        </a:rPr>
                        <a:t>Secção</a:t>
                      </a:r>
                      <a:endParaRPr lang="pt-PT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100" noProof="0" dirty="0" smtClean="0">
                          <a:effectLst/>
                        </a:rPr>
                        <a:t>Data de revisão</a:t>
                      </a:r>
                      <a:endParaRPr lang="pt-PT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100" noProof="0" dirty="0" smtClean="0">
                          <a:effectLst/>
                        </a:rPr>
                        <a:t>Número de revisão</a:t>
                      </a:r>
                      <a:endParaRPr lang="pt-PT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526223959"/>
                  </a:ext>
                </a:extLst>
              </a:tr>
              <a:tr h="2441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29278787"/>
                  </a:ext>
                </a:extLst>
              </a:tr>
              <a:tr h="2033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42876906"/>
                  </a:ext>
                </a:extLst>
              </a:tr>
              <a:tr h="2024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92884212"/>
                  </a:ext>
                </a:extLst>
              </a:tr>
              <a:tr h="2024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80055747"/>
                  </a:ext>
                </a:extLst>
              </a:tr>
              <a:tr h="2024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03414790"/>
                  </a:ext>
                </a:extLst>
              </a:tr>
              <a:tr h="2024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97031875"/>
                  </a:ext>
                </a:extLst>
              </a:tr>
              <a:tr h="2024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60294804"/>
                  </a:ext>
                </a:extLst>
              </a:tr>
              <a:tr h="2024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32500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2557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09923C5-A464-004F-9F78-1E30D6767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2: </a:t>
            </a:r>
            <a:r>
              <a:rPr lang="pt-PT" dirty="0" smtClean="0"/>
              <a:t>Contexto e objectivo: Por que é que precisa de um PRESP?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FDC0E24-B0C2-C340-BDB1-73CCF519E7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205" y="2696900"/>
            <a:ext cx="10902145" cy="4114800"/>
          </a:xfrm>
        </p:spPr>
        <p:txBody>
          <a:bodyPr>
            <a:normAutofit/>
          </a:bodyPr>
          <a:lstStyle/>
          <a:p>
            <a:r>
              <a:rPr lang="pt-PT" sz="2400" b="1" dirty="0" smtClean="0"/>
              <a:t>Exemplo de contexto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/>
            <a:r>
              <a:rPr lang="pt-PT" sz="1800" dirty="0" smtClean="0"/>
              <a:t>O grande volume de tráfego a passar pelo POE aumenta o potencial de rápida propagação de doenças transmissíveis. </a:t>
            </a:r>
          </a:p>
          <a:p>
            <a:pPr lvl="1"/>
            <a:r>
              <a:rPr lang="pt-PT" sz="1800" dirty="0" smtClean="0"/>
              <a:t>A implementação expedita de medidas de resposta de saúde pública nas fronteiras constitui uma oportunidade para impedir a entrada ou a exportação de doenças transmissíveis. </a:t>
            </a:r>
          </a:p>
          <a:p>
            <a:pPr lvl="1"/>
            <a:r>
              <a:rPr lang="pt-PT" sz="1800" i="1" dirty="0" smtClean="0">
                <a:solidFill>
                  <a:srgbClr val="FF0000"/>
                </a:solidFill>
              </a:rPr>
              <a:t>Inserir informações introdutórias sobre o PDE, tais como número médio de passageiros, carga ou mercadorias</a:t>
            </a:r>
            <a:r>
              <a:rPr lang="en-US" sz="1800" i="1" dirty="0" smtClean="0">
                <a:solidFill>
                  <a:srgbClr val="C00000"/>
                </a:solidFill>
              </a:rPr>
              <a:t>. </a:t>
            </a:r>
            <a:endParaRPr lang="en-US" b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2B0F672-E06C-674B-BBF6-C0E949C4B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025183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1751</TotalTime>
  <Words>1353</Words>
  <Application>Microsoft Office PowerPoint</Application>
  <PresentationFormat>Personalizados</PresentationFormat>
  <Paragraphs>196</Paragraphs>
  <Slides>20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1" baseType="lpstr">
      <vt:lpstr>Ion Boardroom</vt:lpstr>
      <vt:lpstr>Planeamento de emergências sustentadas, Parte II </vt:lpstr>
      <vt:lpstr>Objectivos de aprendizagem</vt:lpstr>
      <vt:lpstr>Uma revisão: Qual é a diferença entre um PON e um PRESP?</vt:lpstr>
      <vt:lpstr>Visão geral do PRESP</vt:lpstr>
      <vt:lpstr>Um PRESP é exigido pela OMS e OACI</vt:lpstr>
      <vt:lpstr>Considerações do PRESP… </vt:lpstr>
      <vt:lpstr>Visão geral das partes principais de um PRESP</vt:lpstr>
      <vt:lpstr>1: Plano de manutenção e distribuição</vt:lpstr>
      <vt:lpstr>2: Contexto e objectivo: Por que é que precisa de um PRESP?</vt:lpstr>
      <vt:lpstr>2: Contexto e objectivo: Por que é que precisa de um PRESP? (continuação)</vt:lpstr>
      <vt:lpstr> 3: Autoridades legais e relações com outros planos </vt:lpstr>
      <vt:lpstr>4: Principais considerações (exemplos)</vt:lpstr>
      <vt:lpstr>5: Activação/desactivação</vt:lpstr>
      <vt:lpstr> 6: Como é que a [agência de saúde de PDE] é notificada de uma potencial ameaça para a saúde pública?</vt:lpstr>
      <vt:lpstr> 7: Como é que o PDE responde a essa ameaça sanitária? </vt:lpstr>
      <vt:lpstr>8: Centro de Operações de Emergência (COE)</vt:lpstr>
      <vt:lpstr>9. Capacidade de emergência</vt:lpstr>
      <vt:lpstr>10: Medidas de Resposta da Saúde Pública</vt:lpstr>
      <vt:lpstr>11: Papéis e responsabilidades: A parte mais importante do plano</vt:lpstr>
      <vt:lpstr>12: Anexos relevantes 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109</cp:revision>
  <dcterms:created xsi:type="dcterms:W3CDTF">2018-05-15T08:59:29Z</dcterms:created>
  <dcterms:modified xsi:type="dcterms:W3CDTF">2021-08-30T08:47:29Z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2021-04-26T20:50:11Z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434e8455-b150-45f0-b18e-ddcf273de84a</vt:lpwstr>
  </property>
  <property fmtid="{D5CDD505-2E9C-101B-9397-08002B2CF9AE}" pid="8" name="MSIP_Label_7b94a7b8-f06c-4dfe-bdcc-9b548fd58c31_ContentBits">
    <vt:lpwstr>0</vt:lpwstr>
  </property>
</Properties>
</file>