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metadata" ContentType="application/binary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embeddedFontLst>
    <p:embeddedFont>
      <p:font typeface="Century Gothic" pitchFamily="34" charset="0"/>
      <p:regular r:id="rId23"/>
      <p:bold r:id="rId24"/>
      <p:italic r:id="rId25"/>
      <p:boldItalic r:id="rId26"/>
    </p:embeddedFon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Work Sans" charset="0"/>
      <p:regular r:id="rId31"/>
      <p:bold r:id="rId32"/>
      <p:italic r:id="rId33"/>
      <p:boldItalic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5" roundtripDataSignature="AMtx7mhB2l9aQ2y8F1WXeNTDzQxrbEHLl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711790F1-BFB4-4B5B-B20D-CC93E04C9BD0}">
  <a:tblStyle styleId="{711790F1-BFB4-4B5B-B20D-CC93E04C9BD0}" styleName="Table_0">
    <a:wholeTbl>
      <a:tcTxStyle b="off" i="off">
        <a:font>
          <a:latin typeface="Century Gothic"/>
          <a:ea typeface="Century Gothic"/>
          <a:cs typeface="Century Gothic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1F7E7"/>
          </a:solidFill>
        </a:fill>
      </a:tcStyle>
    </a:wholeTbl>
    <a:band1H>
      <a:tcTxStyle/>
      <a:tcStyle>
        <a:tcBdr/>
        <a:fill>
          <a:solidFill>
            <a:srgbClr val="E2EFCC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E2EFCC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B449DB03-F42A-4E46-9310-9B42C8074022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2745" autoAdjust="0"/>
  </p:normalViewPr>
  <p:slideViewPr>
    <p:cSldViewPr>
      <p:cViewPr varScale="1">
        <p:scale>
          <a:sx n="85" d="100"/>
          <a:sy n="85" d="100"/>
        </p:scale>
        <p:origin x="-1544" y="-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6" name="Google Shape;25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Começaremos a nossa primeira palestra específica sobre PDE falando sobre portos comerciais. Estas breves apresentações centrar-se-ão apenas nas considerações únicas a esse tipo de PDE. </a:t>
            </a:r>
            <a:endParaRPr dirty="0"/>
          </a:p>
        </p:txBody>
      </p:sp>
      <p:sp>
        <p:nvSpPr>
          <p:cNvPr id="257" name="Google Shape;25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6" name="Google Shape;336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Os certificados sanitários dos navios são concebidos para identificar, avaliar e registar qualquer risco de saúde pública, e as consequentes medidas de controlo que devem ser adoptadas enquanto os navios se encontram no porto. A autoridade competente (por exemplo: Serviços Portuários de Saúde) deve avaliar o risco em termos da situação epidemiológica e da gravidade do risco, o que é detalhado no artigo 27º do RSI. O artigo 27º do RSI prevê que se houver sinais e sintomas de doença ou enfermidade e provas factuais de um risco para a saúde pública (incluindo fontes de infecção e contaminação) a bordo de um navio numa viagem internacional, a autoridade competente deve considerar o navio como afectado e pode: </a:t>
            </a:r>
          </a:p>
          <a:p>
            <a:endParaRPr lang="pt-PT" sz="12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Font typeface="+mj-lt"/>
              <a:buAutoNum type="alphaLcParenR"/>
            </a:pP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Desinfectar, descontaminar ou desinfestar (de ratos e insectos) o transporte, conforme o caso, ou fazer com que essas medidas sejam levadas a cabo sob a sua supervisão. </a:t>
            </a:r>
          </a:p>
          <a:p>
            <a:pPr lvl="0">
              <a:buFont typeface="+mj-lt"/>
              <a:buAutoNum type="alphaLcParenR"/>
            </a:pP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Decidir em cada caso a técnica utilizada para assegurar um nível adequado de controlo do risco para a saúde pública. </a:t>
            </a:r>
          </a:p>
          <a:p>
            <a:pPr lvl="0">
              <a:buFont typeface="+mj-lt"/>
              <a:buNone/>
            </a:pPr>
            <a:endParaRPr lang="pt-PT" sz="12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 artigo 39º do RSI aborda os certificados sanitários dos navios, que são válidos por um período máximo de 6 meses. A autoridade competente pode emitir um certificado de isenção de controlo sanitário de navios se estiver certa de que o navio está livre de infecções, incluindo vectores e reservatórios. No Anexo 3 do RSI encontra-se um exemplo de um certificado sanitário do navio. </a:t>
            </a:r>
            <a:endParaRPr dirty="0"/>
          </a:p>
        </p:txBody>
      </p:sp>
      <p:sp>
        <p:nvSpPr>
          <p:cNvPr id="337" name="Google Shape;337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5" name="Google Shape;345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Portanto, agora que falamos sobre o que torna o PDE portuário único, falemos sobre o que os torna semelhantes a outros PDE.</a:t>
            </a:r>
            <a:endParaRPr dirty="0"/>
          </a:p>
        </p:txBody>
      </p:sp>
      <p:sp>
        <p:nvSpPr>
          <p:cNvPr id="346" name="Google Shape;346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4" name="Google Shape;354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PT" sz="1200" b="0" i="1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Discutir as informações no slide.</a:t>
            </a: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/>
          </a:p>
        </p:txBody>
      </p:sp>
      <p:sp>
        <p:nvSpPr>
          <p:cNvPr id="355" name="Google Shape;355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4" name="Google Shape;36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365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2" name="Google Shape;372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" name="Google Shape;373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4" name="Google Shape;384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" name="Google Shape;385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ge1cfff4813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2" name="Google Shape;392;ge1cfff4813_0_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ge1cfff4813_0_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0" name="Google Shape;400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1" name="Google Shape;401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e1cfff4813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8" name="Google Shape;408;ge1cfff4813_0_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9" name="Google Shape;409;ge1cfff4813_0_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e1cfff4813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6" name="Google Shape;416;ge1cfff4813_0_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7" name="Google Shape;417;ge1cfff4813_0_3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3" name="Google Shape;26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Vamos começar a sessão de hoje sobre portos com um quebra-gelo. Os primeiros cinco dias desta formação abrangeram alguns aspectos semelhantes a todos os tipos de PDE - aeroportos, portos, e fronteiras terrestres. Mas durante a próxima hora só vamos pensar nos portos. </a:t>
            </a:r>
          </a:p>
          <a:p>
            <a:endParaRPr lang="pt-PT" sz="12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r>
              <a:rPr lang="pt-PT" sz="1200" b="0" i="1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Pedir a alguém para trazer o flipchart para o meio da sala (e pedir a um co-facilitador que seja responsável por anotar as respostas).</a:t>
            </a: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endParaRPr lang="pt-PT" sz="12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r>
              <a:rPr lang="pt-PT" sz="1200" b="0" i="1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Pedir a alguém que configure um cronómetro para 3 minutos e o inicie.</a:t>
            </a: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endParaRPr lang="pt-PT" sz="12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Levante o braço para descrever o que é exclusivo dos portos no que diz respeito às respostas relativas à saúde pública. Tomaremos nota no flipchart. </a:t>
            </a:r>
            <a:r>
              <a:rPr lang="pt-PT" sz="1200" b="0" i="1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(Respostas esperadas: aumento do tempo de notificação antes da chegada, certificados sanitários do navio, mais tripulantes do que passageiros, prática livre, etc.)</a:t>
            </a: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endParaRPr lang="pt-PT" sz="12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r>
              <a:rPr lang="pt-PT" sz="1200" b="0" i="1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Quando acabar o tempo, reveja as respostas e aborde-as conforme for apropriado, mas mencione que alguns destes exemplos serão cobertos durante a sessão de hoje. </a:t>
            </a:r>
            <a:endParaRPr lang="pt-PT" sz="12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4" name="Google Shape;26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4" name="Google Shape;42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1" name="Google Shape;27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Aqui está uma lista dos objectivos para a nossa breve sessão. Vamos rever algumas diferenças entre a resposta a eventos de saúde pública a bordo de navios versus outros meios de transporte, e depois vamos entrar no básico das inspecções de navios. </a:t>
            </a:r>
          </a:p>
          <a:p>
            <a:endParaRPr lang="pt-PT" sz="12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Por último, faremos uma introdução ao processo de provisão de certificados sanitários de navios. </a:t>
            </a:r>
            <a:endParaRPr lang="pt-PT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9" name="Google Shape;27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Portanto, comecemos por alguns aspectos que tornam as respostas portuárias únicas. </a:t>
            </a:r>
            <a:endParaRPr lang="pt-PT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8" name="Google Shape;288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principal diferença entre as respostas de saúde pública portuária e as dos aeroportos ou fronteiras terrestres prende-se à notificação. Mesmo as viagens de avião mais longas duram apenas 15-20 horas, e a maioria das viagens marítimas são muito mais longas do que isso. Se um navio estiver a chegar à sua jurisdição com um viajante doente, poderá receber uma notificação por rádio ou telefone com bastante antecedência em relação à chegada. </a:t>
            </a:r>
          </a:p>
          <a:p>
            <a:endParaRPr lang="pt-PT" sz="12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r>
              <a:rPr lang="pt-PT" sz="1200" b="0" i="1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Pergunte aos representantes dos portos na sala como recebem rotineiramente notificações de eventos de saúde pública e com que antecedência recebem as notificações. Peça-lhes que partilhem um exemplo recente de uma notificação.</a:t>
            </a: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endParaRPr lang="pt-PT" sz="12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Depois de receber a notificação, poderá não conseguir mobilizar-se para uma resposta de saúde pública porque pode ainda haver muitas horas antes de o navio chegar ao porto. Entretanto, pode ajudar a realizar consultas à distância, se necessário. Os navios podem conseguir utilizar alguns itens que já têm a bordo para ajudar na resposta. Um dos itens são os seus livros de registo médico. Os registos médicos podem incluir informações sobre o estado de saúde dos passageiros e membros da tripulação, incluindo o tratamento médico administrado e quaisquer medicamentos ou vacinas administrados a bordo. </a:t>
            </a:r>
          </a:p>
          <a:p>
            <a:endParaRPr lang="pt-PT" sz="12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 um requisito da Organização Marítima Internacional que os navios tenham a bordo suprimentos médicos adequados. Isto significa que os navios podem ter medicamentos iniciais e certamente suprimentos de primeiros socorros para responder às necessidades básicas, e alguns navios também têm pessoal com formação médica a bordo, mas não todos. </a:t>
            </a:r>
            <a:endParaRPr lang="pt-PT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Google Shape;289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8" name="Google Shape;298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Para além da notificação inicial por rádio ou telefone, outro método para determinar o estado sanitário de um navio é através da inspecção do formulário de Declaração Marítima de Saúde de um navio - um formulário exigido pelo RSI, a menos que o país não o exija. </a:t>
            </a:r>
          </a:p>
          <a:p>
            <a:endParaRPr lang="pt-PT" sz="12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Isto está directamente relacionado com o artigo 37 do RSI e o Anexo 8. Peça aos participantes para recorrerem ao Anexo 8 do RSI. </a:t>
            </a:r>
          </a:p>
          <a:p>
            <a:endParaRPr lang="pt-PT" sz="12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 formulário de Declaração Marítima de Saúde contém dados básicos relativos ao estado de saúde da tripulação e dos passageiros durante a viagem e à chegada ao porto, e fornece informações valiosas sobre: </a:t>
            </a:r>
            <a:r>
              <a:rPr lang="en-US" sz="1200" b="0" i="0" u="none" strike="noStrik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dirty="0"/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identificação do navio; </a:t>
            </a: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portos de escala nos últimos 30 dias (a serem listados); </a:t>
            </a: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todos os membros da tripulação e viajantes nos últimos 30 dias (a serem listados); </a:t>
            </a: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validade do certificado sanitário do navio existente e se é necessária uma reinspecção; </a:t>
            </a: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áreas afectadas visitadas.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PT" sz="1200" b="0" i="1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Pergunte aos representantes portuários na sala se já tinham visto a Declaração Marítima de Saúde. Se sim, pergunte-lhes em que contexto e como o utilizaram. </a:t>
            </a:r>
            <a:endParaRPr dirty="0"/>
          </a:p>
        </p:txBody>
      </p:sp>
      <p:sp>
        <p:nvSpPr>
          <p:cNvPr id="299" name="Google Shape;299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6" name="Google Shape;30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 virar a próxima página no Anexo 8 do RSI, pode ver este quadro, que é apenas um exemplo que o RSI fornece para “listar em linha” os indivíduos que estão doentes. </a:t>
            </a:r>
          </a:p>
          <a:p>
            <a:endParaRPr lang="pt-PT" sz="12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r>
              <a:rPr lang="pt-PT" sz="1200" b="0" i="1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Rever a lista. </a:t>
            </a:r>
            <a:endParaRPr i="1" dirty="0"/>
          </a:p>
        </p:txBody>
      </p:sp>
      <p:sp>
        <p:nvSpPr>
          <p:cNvPr id="307" name="Google Shape;307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4" name="Google Shape;31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nossa próxima diferença nas respostas portuárias em relação às outras é centrada nos tipos de navios que visitam os portos em [país]. </a:t>
            </a:r>
          </a:p>
          <a:p>
            <a:endParaRPr lang="pt-PT" sz="12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 facto, vamos rever algumas diferenças chave entre navios de carga e navios de cruzeiro de maiores dimensões. </a:t>
            </a:r>
            <a:r>
              <a:rPr lang="pt-PT" sz="1200" b="0" i="1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Rever o quadro.</a:t>
            </a:r>
            <a:endParaRPr dirty="0"/>
          </a:p>
        </p:txBody>
      </p:sp>
      <p:sp>
        <p:nvSpPr>
          <p:cNvPr id="315" name="Google Shape;315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6" name="Google Shape;326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r>
              <a:rPr lang="pt-PT" sz="1200" b="0" i="1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Pergunte quantos representantes dos portos na sala efectuaram uma inspecção de navios. Obter respostas e sondar sobre o conteúdo da inspecção.</a:t>
            </a:r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endParaRPr lang="pt-PT" sz="12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Geralmente, o inspector inicia a inspecção apresentando a equipa de inspectores e delineando o objectivo da inspecção ao comandante. O inspector recebe então do comandante ou do agente do navio informações sobre as condições operacionais e as regras de segurança a bordo. Este intercâmbio deve ocorrer num espaço privado, se disponível. </a:t>
            </a:r>
          </a:p>
          <a:p>
            <a:endParaRPr lang="pt-PT" sz="12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Uma inspecção de navios deve incluir uma revisão da Declaração Marítima de Saúde, se for preenchida, pois indicará o estado de saúde da tripulação. Por outro lado, se for notificado de qualquer doente a bordo ou se tomar conhecimento do mesmo pessoalmente, poderá efectuar uma avaliação de saúde. </a:t>
            </a:r>
          </a:p>
          <a:p>
            <a:endParaRPr lang="pt-PT" sz="12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r>
              <a:rPr lang="pt-PT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 acções correctivas que poderá recomendar são cobertas por um Certificado Sanitário do Navio, que iremos abordar rapidamente no próximo slide.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27" name="Google Shape;327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oogle Shape;27;p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8" name="Google Shape;28;p1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19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F7F7F7">
                    <a:alpha val="10980"/>
                  </a:srgbClr>
                </a:gs>
                <a:gs pos="36000">
                  <a:srgbClr val="F7F7F7">
                    <a:alpha val="9803"/>
                  </a:srgbClr>
                </a:gs>
                <a:gs pos="75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19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>
              <a:gsLst>
                <a:gs pos="0">
                  <a:srgbClr val="F7F7F7">
                    <a:alpha val="7843"/>
                  </a:srgbClr>
                </a:gs>
                <a:gs pos="36000">
                  <a:srgbClr val="F7F7F7">
                    <a:alpha val="7843"/>
                  </a:srgbClr>
                </a:gs>
                <a:gs pos="72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F7F7F7">
                    <a:alpha val="6666"/>
                  </a:srgbClr>
                </a:gs>
                <a:gs pos="36000">
                  <a:srgbClr val="F7F7F7">
                    <a:alpha val="5882"/>
                  </a:srgbClr>
                </a:gs>
                <a:gs pos="69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73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66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19"/>
            <p:cNvSpPr/>
            <p:nvPr/>
          </p:nvSpPr>
          <p:spPr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l" t="t" r="r" b="b"/>
              <a:pathLst>
                <a:path w="15356" h="8638" extrusionOk="0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35" name="Google Shape;35;p19"/>
          <p:cNvSpPr txBox="1"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400"/>
              <a:buFont typeface="Century Gothic"/>
              <a:buNone/>
              <a:defRPr sz="5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9"/>
          <p:cNvSpPr txBox="1"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1000"/>
              </a:spcBef>
              <a:spcAft>
                <a:spcPts val="0"/>
              </a:spcAft>
              <a:buSzPts val="1440"/>
              <a:buNone/>
              <a:defRPr cap="none">
                <a:solidFill>
                  <a:schemeClr val="accent1"/>
                </a:solidFill>
              </a:defRPr>
            </a:lvl1pPr>
            <a:lvl2pPr lvl="1" algn="ctr">
              <a:spcBef>
                <a:spcPts val="1000"/>
              </a:spcBef>
              <a:spcAft>
                <a:spcPts val="0"/>
              </a:spcAft>
              <a:buSzPts val="128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19"/>
          <p:cNvSpPr txBox="1">
            <a:spLocks noGrp="1"/>
          </p:cNvSpPr>
          <p:nvPr>
            <p:ph type="dt" idx="10"/>
          </p:nvPr>
        </p:nvSpPr>
        <p:spPr>
          <a:xfrm rot="5400000">
            <a:off x="10089390" y="1792223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9"/>
          <p:cNvSpPr txBox="1">
            <a:spLocks noGrp="1"/>
          </p:cNvSpPr>
          <p:nvPr>
            <p:ph type="ftr" idx="11"/>
          </p:nvPr>
        </p:nvSpPr>
        <p:spPr>
          <a:xfrm rot="5400000">
            <a:off x="8959592" y="3226820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5400000" rotWithShape="0">
              <a:srgbClr val="000000">
                <a:alpha val="4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19"/>
          <p:cNvSpPr txBox="1">
            <a:spLocks noGrp="1"/>
          </p:cNvSpPr>
          <p:nvPr>
            <p:ph type="sldNum" idx="12"/>
          </p:nvPr>
        </p:nvSpPr>
        <p:spPr>
          <a:xfrm>
            <a:off x="10351008" y="292608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lvl="1" indent="0" algn="ctr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lvl="2" indent="0" algn="ctr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lvl="3" indent="0" algn="ctr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lvl="4" indent="0" algn="ctr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lvl="5" indent="0" algn="ctr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lvl="6" indent="0" algn="ctr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lvl="7" indent="0" algn="ctr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lvl="8" indent="0" algn="ctr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anoramic Picture with Caption">
  <p:cSld name="Panoramic Picture with Caption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" name="Google Shape;130;p2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31" name="Google Shape;131;p2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8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F7F7F7">
                    <a:alpha val="10980"/>
                  </a:srgbClr>
                </a:gs>
                <a:gs pos="36000">
                  <a:srgbClr val="F7F7F7">
                    <a:alpha val="9803"/>
                  </a:srgbClr>
                </a:gs>
                <a:gs pos="75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8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>
              <a:gsLst>
                <a:gs pos="0">
                  <a:srgbClr val="F7F7F7">
                    <a:alpha val="7843"/>
                  </a:srgbClr>
                </a:gs>
                <a:gs pos="36000">
                  <a:srgbClr val="F7F7F7">
                    <a:alpha val="7843"/>
                  </a:srgbClr>
                </a:gs>
                <a:gs pos="72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2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F7F7F7">
                    <a:alpha val="6666"/>
                  </a:srgbClr>
                </a:gs>
                <a:gs pos="36000">
                  <a:srgbClr val="F7F7F7">
                    <a:alpha val="5882"/>
                  </a:srgbClr>
                </a:gs>
                <a:gs pos="69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73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66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8"/>
            <p:cNvSpPr/>
            <p:nvPr/>
          </p:nvSpPr>
          <p:spPr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 extrusionOk="0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lt1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28"/>
            <p:cNvSpPr/>
            <p:nvPr/>
          </p:nvSpPr>
          <p:spPr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l" t="t" r="r" b="b"/>
              <a:pathLst>
                <a:path w="7104" h="2856" extrusionOk="0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139" name="Google Shape;139;p28"/>
            <p:cNvSpPr/>
            <p:nvPr/>
          </p:nvSpPr>
          <p:spPr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l" t="t" r="r" b="b"/>
              <a:pathLst>
                <a:path w="15356" h="8638" extrusionOk="0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140" name="Google Shape;140;p28"/>
          <p:cNvSpPr txBox="1"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entury Gothic"/>
              <a:buNone/>
              <a:defRPr sz="24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28"/>
          <p:cNvSpPr>
            <a:spLocks noGrp="1"/>
          </p:cNvSpPr>
          <p:nvPr>
            <p:ph type="pic" idx="2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noFill/>
          <a:ln>
            <a:noFill/>
          </a:ln>
          <a:effectLst>
            <a:outerShdw blurRad="50800" dist="50800" dir="5400000" algn="tl" rotWithShape="0">
              <a:srgbClr val="000000">
                <a:alpha val="42745"/>
              </a:srgbClr>
            </a:outerShdw>
          </a:effectLst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42" name="Google Shape;142;p28"/>
          <p:cNvSpPr txBox="1">
            <a:spLocks noGrp="1"/>
          </p:cNvSpPr>
          <p:nvPr>
            <p:ph type="body" idx="1"/>
          </p:nvPr>
        </p:nvSpPr>
        <p:spPr>
          <a:xfrm>
            <a:off x="1154956" y="5536665"/>
            <a:ext cx="8825656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143" name="Google Shape;143;p28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28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5400000" rotWithShape="0">
              <a:srgbClr val="000000">
                <a:alpha val="4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28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aption">
  <p:cSld name="Title and Caption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" name="Google Shape;148;p2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49" name="Google Shape;149;p2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29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F7F7F7">
                    <a:alpha val="10980"/>
                  </a:srgbClr>
                </a:gs>
                <a:gs pos="36000">
                  <a:srgbClr val="F7F7F7">
                    <a:alpha val="9803"/>
                  </a:srgbClr>
                </a:gs>
                <a:gs pos="75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29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>
              <a:gsLst>
                <a:gs pos="0">
                  <a:srgbClr val="F7F7F7">
                    <a:alpha val="7843"/>
                  </a:srgbClr>
                </a:gs>
                <a:gs pos="36000">
                  <a:srgbClr val="F7F7F7">
                    <a:alpha val="7843"/>
                  </a:srgbClr>
                </a:gs>
                <a:gs pos="72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2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F7F7F7">
                    <a:alpha val="6666"/>
                  </a:srgbClr>
                </a:gs>
                <a:gs pos="36000">
                  <a:srgbClr val="F7F7F7">
                    <a:alpha val="5882"/>
                  </a:srgbClr>
                </a:gs>
                <a:gs pos="69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2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73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2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66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29"/>
            <p:cNvSpPr/>
            <p:nvPr/>
          </p:nvSpPr>
          <p:spPr>
            <a:xfrm rot="-589932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 extrusionOk="0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lt1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29"/>
            <p:cNvSpPr/>
            <p:nvPr/>
          </p:nvSpPr>
          <p:spPr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 extrusionOk="0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157" name="Google Shape;157;p29"/>
            <p:cNvSpPr/>
            <p:nvPr/>
          </p:nvSpPr>
          <p:spPr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l" t="t" r="r" b="b"/>
              <a:pathLst>
                <a:path w="15356" h="8638" extrusionOk="0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158" name="Google Shape;158;p29"/>
          <p:cNvSpPr txBox="1"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Century Gothic"/>
              <a:buNone/>
              <a:defRPr sz="4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29"/>
          <p:cNvSpPr txBox="1">
            <a:spLocks noGrp="1"/>
          </p:cNvSpPr>
          <p:nvPr>
            <p:ph type="body" idx="1"/>
          </p:nvPr>
        </p:nvSpPr>
        <p:spPr>
          <a:xfrm>
            <a:off x="1154954" y="3543300"/>
            <a:ext cx="8825659" cy="247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160" name="Google Shape;160;p29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29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2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5400000" rotWithShape="0">
              <a:srgbClr val="000000">
                <a:alpha val="4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29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Quote with Caption">
  <p:cSld name="Quote with Caption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5" name="Google Shape;165;p30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66" name="Google Shape;166;p3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3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F7F7F7">
                    <a:alpha val="10980"/>
                  </a:srgbClr>
                </a:gs>
                <a:gs pos="36000">
                  <a:srgbClr val="F7F7F7">
                    <a:alpha val="9803"/>
                  </a:srgbClr>
                </a:gs>
                <a:gs pos="75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30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>
              <a:gsLst>
                <a:gs pos="0">
                  <a:srgbClr val="F7F7F7">
                    <a:alpha val="7843"/>
                  </a:srgbClr>
                </a:gs>
                <a:gs pos="36000">
                  <a:srgbClr val="F7F7F7">
                    <a:alpha val="7843"/>
                  </a:srgbClr>
                </a:gs>
                <a:gs pos="72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3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F7F7F7">
                    <a:alpha val="6666"/>
                  </a:srgbClr>
                </a:gs>
                <a:gs pos="36000">
                  <a:srgbClr val="F7F7F7">
                    <a:alpha val="5882"/>
                  </a:srgbClr>
                </a:gs>
                <a:gs pos="69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30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73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3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66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30"/>
            <p:cNvSpPr/>
            <p:nvPr/>
          </p:nvSpPr>
          <p:spPr>
            <a:xfrm rot="-589932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 extrusionOk="0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lt1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30"/>
            <p:cNvSpPr/>
            <p:nvPr/>
          </p:nvSpPr>
          <p:spPr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 extrusionOk="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174" name="Google Shape;174;p30"/>
            <p:cNvSpPr/>
            <p:nvPr/>
          </p:nvSpPr>
          <p:spPr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l" t="t" r="r" b="b"/>
              <a:pathLst>
                <a:path w="15356" h="8638" extrusionOk="0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175" name="Google Shape;175;p30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  <p:sp>
        <p:nvSpPr>
          <p:cNvPr id="176" name="Google Shape;176;p30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77" name="Google Shape;177;p30"/>
          <p:cNvSpPr txBox="1"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Century Gothic"/>
              <a:buNone/>
              <a:defRPr sz="4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30"/>
          <p:cNvSpPr txBox="1">
            <a:spLocks noGrp="1"/>
          </p:cNvSpPr>
          <p:nvPr>
            <p:ph type="body" idx="1"/>
          </p:nvPr>
        </p:nvSpPr>
        <p:spPr>
          <a:xfrm>
            <a:off x="1945945" y="3678766"/>
            <a:ext cx="7725772" cy="342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 b="0" i="0" cap="small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179" name="Google Shape;179;p30"/>
          <p:cNvSpPr txBox="1">
            <a:spLocks noGrp="1"/>
          </p:cNvSpPr>
          <p:nvPr>
            <p:ph type="body" idx="2"/>
          </p:nvPr>
        </p:nvSpPr>
        <p:spPr>
          <a:xfrm>
            <a:off x="1154954" y="4350657"/>
            <a:ext cx="8825659" cy="16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180" name="Google Shape;180;p30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30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3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5400000" rotWithShape="0">
              <a:srgbClr val="000000">
                <a:alpha val="4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30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Name Card">
  <p:cSld name="Name Card"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5" name="Google Shape;185;p3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86" name="Google Shape;186;p3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31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F7F7F7">
                    <a:alpha val="10980"/>
                  </a:srgbClr>
                </a:gs>
                <a:gs pos="36000">
                  <a:srgbClr val="F7F7F7">
                    <a:alpha val="9803"/>
                  </a:srgbClr>
                </a:gs>
                <a:gs pos="75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3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>
              <a:gsLst>
                <a:gs pos="0">
                  <a:srgbClr val="F7F7F7">
                    <a:alpha val="7843"/>
                  </a:srgbClr>
                </a:gs>
                <a:gs pos="36000">
                  <a:srgbClr val="F7F7F7">
                    <a:alpha val="7843"/>
                  </a:srgbClr>
                </a:gs>
                <a:gs pos="72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31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F7F7F7">
                    <a:alpha val="6666"/>
                  </a:srgbClr>
                </a:gs>
                <a:gs pos="36000">
                  <a:srgbClr val="F7F7F7">
                    <a:alpha val="5882"/>
                  </a:srgbClr>
                </a:gs>
                <a:gs pos="69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31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73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31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66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31"/>
            <p:cNvSpPr/>
            <p:nvPr/>
          </p:nvSpPr>
          <p:spPr>
            <a:xfrm rot="-589932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 extrusionOk="0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lt1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31"/>
            <p:cNvSpPr/>
            <p:nvPr/>
          </p:nvSpPr>
          <p:spPr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 extrusionOk="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194" name="Google Shape;194;p31"/>
            <p:cNvSpPr/>
            <p:nvPr/>
          </p:nvSpPr>
          <p:spPr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l" t="t" r="r" b="b"/>
              <a:pathLst>
                <a:path w="15356" h="8638" extrusionOk="0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195" name="Google Shape;195;p31"/>
          <p:cNvSpPr txBox="1"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Century Gothic"/>
              <a:buNone/>
              <a:defRPr sz="40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" name="Google Shape;196;p31"/>
          <p:cNvSpPr txBox="1"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cap="none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97" name="Google Shape;197;p31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31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5400000" rotWithShape="0">
              <a:srgbClr val="000000">
                <a:alpha val="4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31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Column">
  <p:cSld name="3 Column"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2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  <a:defRPr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32"/>
          <p:cNvSpPr txBox="1"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204" name="Google Shape;204;p32"/>
          <p:cNvSpPr txBox="1">
            <a:spLocks noGrp="1"/>
          </p:cNvSpPr>
          <p:nvPr>
            <p:ph type="body" idx="2"/>
          </p:nvPr>
        </p:nvSpPr>
        <p:spPr>
          <a:xfrm>
            <a:off x="1154954" y="3193561"/>
            <a:ext cx="3129168" cy="2833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205" name="Google Shape;205;p32"/>
          <p:cNvSpPr txBox="1">
            <a:spLocks noGrp="1"/>
          </p:cNvSpPr>
          <p:nvPr>
            <p:ph type="body" idx="3"/>
          </p:nvPr>
        </p:nvSpPr>
        <p:spPr>
          <a:xfrm>
            <a:off x="4512721" y="2603502"/>
            <a:ext cx="3145380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206" name="Google Shape;206;p32"/>
          <p:cNvSpPr txBox="1">
            <a:spLocks noGrp="1"/>
          </p:cNvSpPr>
          <p:nvPr>
            <p:ph type="body" idx="4"/>
          </p:nvPr>
        </p:nvSpPr>
        <p:spPr>
          <a:xfrm>
            <a:off x="4512721" y="3193561"/>
            <a:ext cx="3145380" cy="2833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207" name="Google Shape;207;p32"/>
          <p:cNvSpPr txBox="1">
            <a:spLocks noGrp="1"/>
          </p:cNvSpPr>
          <p:nvPr>
            <p:ph type="body" idx="5"/>
          </p:nvPr>
        </p:nvSpPr>
        <p:spPr>
          <a:xfrm>
            <a:off x="7886700" y="2617299"/>
            <a:ext cx="3161029" cy="576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208" name="Google Shape;208;p32"/>
          <p:cNvSpPr txBox="1">
            <a:spLocks noGrp="1"/>
          </p:cNvSpPr>
          <p:nvPr>
            <p:ph type="body" idx="6"/>
          </p:nvPr>
        </p:nvSpPr>
        <p:spPr>
          <a:xfrm>
            <a:off x="7886700" y="3193561"/>
            <a:ext cx="3164719" cy="28334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cxnSp>
        <p:nvCxnSpPr>
          <p:cNvPr id="209" name="Google Shape;209;p32"/>
          <p:cNvCxnSpPr/>
          <p:nvPr/>
        </p:nvCxnSpPr>
        <p:spPr>
          <a:xfrm>
            <a:off x="4403971" y="2569633"/>
            <a:ext cx="0" cy="3492499"/>
          </a:xfrm>
          <a:prstGeom prst="straightConnector1">
            <a:avLst/>
          </a:prstGeom>
          <a:noFill/>
          <a:ln w="12700" cap="flat" cmpd="sng">
            <a:solidFill>
              <a:schemeClr val="accent1">
                <a:alpha val="40784"/>
              </a:schemeClr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10" name="Google Shape;210;p32"/>
          <p:cNvCxnSpPr/>
          <p:nvPr/>
        </p:nvCxnSpPr>
        <p:spPr>
          <a:xfrm>
            <a:off x="7772401" y="2569633"/>
            <a:ext cx="0" cy="3492499"/>
          </a:xfrm>
          <a:prstGeom prst="straightConnector1">
            <a:avLst/>
          </a:prstGeom>
          <a:noFill/>
          <a:ln w="12700" cap="flat" cmpd="sng">
            <a:solidFill>
              <a:schemeClr val="accent1">
                <a:alpha val="40784"/>
              </a:scheme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11" name="Google Shape;211;p32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32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32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Picture Column">
  <p:cSld name="3 Picture Column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3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  <a:defRPr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6" name="Google Shape;216;p33"/>
          <p:cNvSpPr txBox="1"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217" name="Google Shape;217;p33"/>
          <p:cNvSpPr>
            <a:spLocks noGrp="1"/>
          </p:cNvSpPr>
          <p:nvPr>
            <p:ph type="pic" idx="2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noFill/>
          <a:ln>
            <a:noFill/>
          </a:ln>
          <a:effectLst>
            <a:outerShdw blurRad="50800" dist="50800" dir="5400000" algn="tl" rotWithShape="0">
              <a:srgbClr val="000000">
                <a:alpha val="42745"/>
              </a:srgbClr>
            </a:outerShdw>
          </a:effectLst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18" name="Google Shape;218;p33"/>
          <p:cNvSpPr txBox="1">
            <a:spLocks noGrp="1"/>
          </p:cNvSpPr>
          <p:nvPr>
            <p:ph type="body" idx="3"/>
          </p:nvPr>
        </p:nvSpPr>
        <p:spPr>
          <a:xfrm>
            <a:off x="1154953" y="5109107"/>
            <a:ext cx="3050437" cy="9179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219" name="Google Shape;219;p33"/>
          <p:cNvSpPr txBox="1">
            <a:spLocks noGrp="1"/>
          </p:cNvSpPr>
          <p:nvPr>
            <p:ph type="body" idx="4"/>
          </p:nvPr>
        </p:nvSpPr>
        <p:spPr>
          <a:xfrm>
            <a:off x="4572537" y="4532846"/>
            <a:ext cx="3046766" cy="651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220" name="Google Shape;220;p33"/>
          <p:cNvSpPr>
            <a:spLocks noGrp="1"/>
          </p:cNvSpPr>
          <p:nvPr>
            <p:ph type="pic" idx="5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noFill/>
          <a:ln>
            <a:noFill/>
          </a:ln>
          <a:effectLst>
            <a:outerShdw blurRad="50800" dist="50800" dir="5400000" algn="tl" rotWithShape="0">
              <a:srgbClr val="000000">
                <a:alpha val="42745"/>
              </a:srgbClr>
            </a:outerShdw>
          </a:effectLst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21" name="Google Shape;221;p33"/>
          <p:cNvSpPr txBox="1">
            <a:spLocks noGrp="1"/>
          </p:cNvSpPr>
          <p:nvPr>
            <p:ph type="body" idx="6"/>
          </p:nvPr>
        </p:nvSpPr>
        <p:spPr>
          <a:xfrm>
            <a:off x="4568865" y="5184002"/>
            <a:ext cx="3050438" cy="843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222" name="Google Shape;222;p33"/>
          <p:cNvSpPr txBox="1">
            <a:spLocks noGrp="1"/>
          </p:cNvSpPr>
          <p:nvPr>
            <p:ph type="body" idx="7"/>
          </p:nvPr>
        </p:nvSpPr>
        <p:spPr>
          <a:xfrm>
            <a:off x="7983434" y="4532847"/>
            <a:ext cx="3050438" cy="651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223" name="Google Shape;223;p33"/>
          <p:cNvSpPr>
            <a:spLocks noGrp="1"/>
          </p:cNvSpPr>
          <p:nvPr>
            <p:ph type="pic" idx="8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noFill/>
          <a:ln>
            <a:noFill/>
          </a:ln>
          <a:effectLst>
            <a:outerShdw blurRad="50800" dist="50800" dir="5400000" algn="tl" rotWithShape="0">
              <a:srgbClr val="000000">
                <a:alpha val="42745"/>
              </a:srgbClr>
            </a:outerShdw>
          </a:effectLst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24" name="Google Shape;224;p33"/>
          <p:cNvSpPr txBox="1">
            <a:spLocks noGrp="1"/>
          </p:cNvSpPr>
          <p:nvPr>
            <p:ph type="body" idx="9"/>
          </p:nvPr>
        </p:nvSpPr>
        <p:spPr>
          <a:xfrm>
            <a:off x="7983434" y="5184001"/>
            <a:ext cx="3050437" cy="843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cxnSp>
        <p:nvCxnSpPr>
          <p:cNvPr id="225" name="Google Shape;225;p33"/>
          <p:cNvCxnSpPr/>
          <p:nvPr/>
        </p:nvCxnSpPr>
        <p:spPr>
          <a:xfrm>
            <a:off x="4388153" y="2603500"/>
            <a:ext cx="0" cy="3517594"/>
          </a:xfrm>
          <a:prstGeom prst="straightConnector1">
            <a:avLst/>
          </a:prstGeom>
          <a:noFill/>
          <a:ln w="12700" cap="flat" cmpd="sng">
            <a:solidFill>
              <a:schemeClr val="accent1">
                <a:alpha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26" name="Google Shape;226;p33"/>
          <p:cNvCxnSpPr/>
          <p:nvPr/>
        </p:nvCxnSpPr>
        <p:spPr>
          <a:xfrm>
            <a:off x="7801905" y="2603500"/>
            <a:ext cx="0" cy="3492500"/>
          </a:xfrm>
          <a:prstGeom prst="straightConnector1">
            <a:avLst/>
          </a:prstGeom>
          <a:noFill/>
          <a:ln w="12700" cap="flat" cmpd="sng">
            <a:solidFill>
              <a:schemeClr val="accent1">
                <a:alpha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27" name="Google Shape;227;p33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8" name="Google Shape;228;p33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9" name="Google Shape;229;p33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4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2" name="Google Shape;232;p34"/>
          <p:cNvSpPr txBox="1">
            <a:spLocks noGrp="1"/>
          </p:cNvSpPr>
          <p:nvPr>
            <p:ph type="body" idx="1"/>
          </p:nvPr>
        </p:nvSpPr>
        <p:spPr>
          <a:xfrm rot="5400000">
            <a:off x="3827511" y="-69056"/>
            <a:ext cx="3416300" cy="8761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233" name="Google Shape;233;p34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34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34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ertical Title and Text" type="vertTitleAndTx">
  <p:cSld name="VERTICAL_TITLE_AND_VERTICAL_TEXT"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7" name="Google Shape;237;p3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38" name="Google Shape;238;p3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3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F7F7F7">
                    <a:alpha val="10980"/>
                  </a:srgbClr>
                </a:gs>
                <a:gs pos="36000">
                  <a:srgbClr val="F7F7F7">
                    <a:alpha val="9803"/>
                  </a:srgbClr>
                </a:gs>
                <a:gs pos="75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3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>
              <a:gsLst>
                <a:gs pos="0">
                  <a:srgbClr val="F7F7F7">
                    <a:alpha val="7843"/>
                  </a:srgbClr>
                </a:gs>
                <a:gs pos="36000">
                  <a:srgbClr val="F7F7F7">
                    <a:alpha val="7843"/>
                  </a:srgbClr>
                </a:gs>
                <a:gs pos="72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3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F7F7F7">
                    <a:alpha val="6666"/>
                  </a:srgbClr>
                </a:gs>
                <a:gs pos="36000">
                  <a:srgbClr val="F7F7F7">
                    <a:alpha val="5882"/>
                  </a:srgbClr>
                </a:gs>
                <a:gs pos="69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3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73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35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66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35"/>
            <p:cNvSpPr/>
            <p:nvPr/>
          </p:nvSpPr>
          <p:spPr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 extrusionOk="0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lt1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35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35"/>
            <p:cNvSpPr/>
            <p:nvPr/>
          </p:nvSpPr>
          <p:spPr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 extrusionOk="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247" name="Google Shape;247;p35"/>
            <p:cNvSpPr/>
            <p:nvPr/>
          </p:nvSpPr>
          <p:spPr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l" t="t" r="r" b="b"/>
              <a:pathLst>
                <a:path w="15356" h="8638" extrusionOk="0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248" name="Google Shape;248;p35"/>
          <p:cNvSpPr txBox="1">
            <a:spLocks noGrp="1"/>
          </p:cNvSpPr>
          <p:nvPr>
            <p:ph type="title"/>
          </p:nvPr>
        </p:nvSpPr>
        <p:spPr>
          <a:xfrm rot="5400000">
            <a:off x="6909428" y="2945796"/>
            <a:ext cx="4748589" cy="1413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9" name="Google Shape;249;p35"/>
          <p:cNvSpPr txBox="1">
            <a:spLocks noGrp="1"/>
          </p:cNvSpPr>
          <p:nvPr>
            <p:ph type="body" idx="1"/>
          </p:nvPr>
        </p:nvSpPr>
        <p:spPr>
          <a:xfrm rot="5400000">
            <a:off x="1904432" y="528990"/>
            <a:ext cx="4748590" cy="6247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250" name="Google Shape;250;p35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1" name="Google Shape;251;p35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3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5400000" rotWithShape="0">
              <a:srgbClr val="000000">
                <a:alpha val="4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p35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0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0"/>
          <p:cNvSpPr txBox="1"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44" name="Google Shape;44;p20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0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0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_HEAD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2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49" name="Google Shape;49;p2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1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F7F7F7">
                    <a:alpha val="10980"/>
                  </a:srgbClr>
                </a:gs>
                <a:gs pos="36000">
                  <a:srgbClr val="F7F7F7">
                    <a:alpha val="9803"/>
                  </a:srgbClr>
                </a:gs>
                <a:gs pos="75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>
              <a:gsLst>
                <a:gs pos="0">
                  <a:srgbClr val="F7F7F7">
                    <a:alpha val="7843"/>
                  </a:srgbClr>
                </a:gs>
                <a:gs pos="36000">
                  <a:srgbClr val="F7F7F7">
                    <a:alpha val="7843"/>
                  </a:srgbClr>
                </a:gs>
                <a:gs pos="72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1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F7F7F7">
                    <a:alpha val="6666"/>
                  </a:srgbClr>
                </a:gs>
                <a:gs pos="36000">
                  <a:srgbClr val="F7F7F7">
                    <a:alpha val="5882"/>
                  </a:srgbClr>
                </a:gs>
                <a:gs pos="69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1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73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1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66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1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1"/>
            <p:cNvSpPr/>
            <p:nvPr/>
          </p:nvSpPr>
          <p:spPr>
            <a:xfrm rot="-5677511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 extrusionOk="0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lt1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1"/>
            <p:cNvSpPr/>
            <p:nvPr/>
          </p:nvSpPr>
          <p:spPr>
            <a:xfrm rot="-54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 extrusionOk="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58" name="Google Shape;58;p21"/>
            <p:cNvSpPr/>
            <p:nvPr/>
          </p:nvSpPr>
          <p:spPr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l" t="t" r="r" b="b"/>
              <a:pathLst>
                <a:path w="15356" h="8638" extrusionOk="0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59" name="Google Shape;59;p21"/>
          <p:cNvSpPr txBox="1"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Century Gothic"/>
              <a:buNone/>
              <a:defRPr sz="40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1"/>
          <p:cNvSpPr txBox="1"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cap="none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1" name="Google Shape;61;p21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1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5400000" rotWithShape="0">
              <a:srgbClr val="000000">
                <a:alpha val="4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21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2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2"/>
          <p:cNvSpPr txBox="1">
            <a:spLocks noGrp="1"/>
          </p:cNvSpPr>
          <p:nvPr>
            <p:ph type="body" idx="1"/>
          </p:nvPr>
        </p:nvSpPr>
        <p:spPr>
          <a:xfrm>
            <a:off x="1154954" y="2603500"/>
            <a:ext cx="4825158" cy="3416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68" name="Google Shape;68;p22"/>
          <p:cNvSpPr txBox="1">
            <a:spLocks noGrp="1"/>
          </p:cNvSpPr>
          <p:nvPr>
            <p:ph type="body" idx="2"/>
          </p:nvPr>
        </p:nvSpPr>
        <p:spPr>
          <a:xfrm>
            <a:off x="6208712" y="2603500"/>
            <a:ext cx="4825159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69" name="Google Shape;69;p22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2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2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3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3"/>
          <p:cNvSpPr txBox="1"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75" name="Google Shape;75;p23"/>
          <p:cNvSpPr txBox="1">
            <a:spLocks noGrp="1"/>
          </p:cNvSpPr>
          <p:nvPr>
            <p:ph type="body" idx="2"/>
          </p:nvPr>
        </p:nvSpPr>
        <p:spPr>
          <a:xfrm>
            <a:off x="1154954" y="3179762"/>
            <a:ext cx="4825158" cy="28400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76" name="Google Shape;76;p23"/>
          <p:cNvSpPr txBox="1">
            <a:spLocks noGrp="1"/>
          </p:cNvSpPr>
          <p:nvPr>
            <p:ph type="body" idx="3"/>
          </p:nvPr>
        </p:nvSpPr>
        <p:spPr>
          <a:xfrm>
            <a:off x="6208712" y="2603500"/>
            <a:ext cx="4825159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77" name="Google Shape;77;p23"/>
          <p:cNvSpPr txBox="1">
            <a:spLocks noGrp="1"/>
          </p:cNvSpPr>
          <p:nvPr>
            <p:ph type="body" idx="4"/>
          </p:nvPr>
        </p:nvSpPr>
        <p:spPr>
          <a:xfrm>
            <a:off x="6208710" y="3179762"/>
            <a:ext cx="4825159" cy="28400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78" name="Google Shape;78;p23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3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3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4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4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4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4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blank">
  <p:cSld name="BLANK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5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25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2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5400000" rotWithShape="0">
              <a:srgbClr val="000000">
                <a:alpha val="4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25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ntent with Caption" type="objTx">
  <p:cSld name="OBJECT_WITH_CAPTION_TEXT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2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93" name="Google Shape;93;p2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F7F7F7">
                    <a:alpha val="10980"/>
                  </a:srgbClr>
                </a:gs>
                <a:gs pos="36000">
                  <a:srgbClr val="F7F7F7">
                    <a:alpha val="9803"/>
                  </a:srgbClr>
                </a:gs>
                <a:gs pos="75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>
              <a:gsLst>
                <a:gs pos="0">
                  <a:srgbClr val="F7F7F7">
                    <a:alpha val="7843"/>
                  </a:srgbClr>
                </a:gs>
                <a:gs pos="36000">
                  <a:srgbClr val="F7F7F7">
                    <a:alpha val="7843"/>
                  </a:srgbClr>
                </a:gs>
                <a:gs pos="72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F7F7F7">
                    <a:alpha val="6666"/>
                  </a:srgbClr>
                </a:gs>
                <a:gs pos="36000">
                  <a:srgbClr val="F7F7F7">
                    <a:alpha val="5882"/>
                  </a:srgbClr>
                </a:gs>
                <a:gs pos="69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73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66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26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6"/>
            <p:cNvSpPr/>
            <p:nvPr/>
          </p:nvSpPr>
          <p:spPr>
            <a:xfrm rot="-5677511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 extrusionOk="0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lt1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6"/>
            <p:cNvSpPr/>
            <p:nvPr/>
          </p:nvSpPr>
          <p:spPr>
            <a:xfrm rot="-54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 extrusionOk="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102" name="Google Shape;102;p26"/>
            <p:cNvSpPr/>
            <p:nvPr/>
          </p:nvSpPr>
          <p:spPr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l" t="t" r="r" b="b"/>
              <a:pathLst>
                <a:path w="15356" h="8638" extrusionOk="0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103" name="Google Shape;103;p26"/>
          <p:cNvSpPr txBox="1"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entury Gothic"/>
              <a:buNone/>
              <a:defRPr sz="24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6"/>
          <p:cNvSpPr txBox="1">
            <a:spLocks noGrp="1"/>
          </p:cNvSpPr>
          <p:nvPr>
            <p:ph type="body" idx="1"/>
          </p:nvPr>
        </p:nvSpPr>
        <p:spPr>
          <a:xfrm>
            <a:off x="5781146" y="1447800"/>
            <a:ext cx="5190065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05" name="Google Shape;105;p26"/>
          <p:cNvSpPr txBox="1">
            <a:spLocks noGrp="1"/>
          </p:cNvSpPr>
          <p:nvPr>
            <p:ph type="body" idx="2"/>
          </p:nvPr>
        </p:nvSpPr>
        <p:spPr>
          <a:xfrm>
            <a:off x="1154955" y="2895600"/>
            <a:ext cx="2793158" cy="3129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106" name="Google Shape;106;p26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6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5400000" rotWithShape="0">
              <a:srgbClr val="000000">
                <a:alpha val="4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26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icture with Caption" type="picTx">
  <p:cSld name="PICTURE_WITH_CAPTION_TEXT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oogle Shape;111;p2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2" name="Google Shape;112;p2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7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F7F7F7">
                    <a:alpha val="10980"/>
                  </a:srgbClr>
                </a:gs>
                <a:gs pos="36000">
                  <a:srgbClr val="F7F7F7">
                    <a:alpha val="9803"/>
                  </a:srgbClr>
                </a:gs>
                <a:gs pos="75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2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>
              <a:gsLst>
                <a:gs pos="0">
                  <a:srgbClr val="F7F7F7">
                    <a:alpha val="7843"/>
                  </a:srgbClr>
                </a:gs>
                <a:gs pos="36000">
                  <a:srgbClr val="F7F7F7">
                    <a:alpha val="7843"/>
                  </a:srgbClr>
                </a:gs>
                <a:gs pos="72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2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F7F7F7">
                    <a:alpha val="6666"/>
                  </a:srgbClr>
                </a:gs>
                <a:gs pos="36000">
                  <a:srgbClr val="F7F7F7">
                    <a:alpha val="5882"/>
                  </a:srgbClr>
                </a:gs>
                <a:gs pos="69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2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73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2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66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2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27"/>
            <p:cNvSpPr/>
            <p:nvPr/>
          </p:nvSpPr>
          <p:spPr>
            <a:xfrm rot="-54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 extrusionOk="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120" name="Google Shape;120;p27"/>
            <p:cNvSpPr/>
            <p:nvPr/>
          </p:nvSpPr>
          <p:spPr>
            <a:xfrm rot="-5677511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 extrusionOk="0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lt1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7"/>
            <p:cNvSpPr/>
            <p:nvPr/>
          </p:nvSpPr>
          <p:spPr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l" t="t" r="r" b="b"/>
              <a:pathLst>
                <a:path w="15356" h="8638" extrusionOk="0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122" name="Google Shape;122;p27"/>
          <p:cNvSpPr txBox="1"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  <a:defRPr sz="36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7"/>
          <p:cNvSpPr>
            <a:spLocks noGrp="1"/>
          </p:cNvSpPr>
          <p:nvPr>
            <p:ph type="pic" idx="2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noFill/>
          <a:ln>
            <a:noFill/>
          </a:ln>
          <a:effectLst>
            <a:outerShdw blurRad="50800" dist="50800" dir="5400000" algn="tl" rotWithShape="0">
              <a:srgbClr val="000000">
                <a:alpha val="42745"/>
              </a:srgbClr>
            </a:outerShdw>
          </a:effectLst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24" name="Google Shape;124;p27"/>
          <p:cNvSpPr txBox="1">
            <a:spLocks noGrp="1"/>
          </p:cNvSpPr>
          <p:nvPr>
            <p:ph type="body" idx="1"/>
          </p:nvPr>
        </p:nvSpPr>
        <p:spPr>
          <a:xfrm>
            <a:off x="1154955" y="3657600"/>
            <a:ext cx="3859212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125" name="Google Shape;125;p27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27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27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5400000" rotWithShape="0">
              <a:srgbClr val="000000">
                <a:alpha val="4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27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Google Shape;11;p1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19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18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F7F7F7">
                    <a:alpha val="10980"/>
                  </a:srgbClr>
                </a:gs>
                <a:gs pos="36000">
                  <a:srgbClr val="F7F7F7">
                    <a:alpha val="9803"/>
                  </a:srgbClr>
                </a:gs>
                <a:gs pos="75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18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>
              <a:gsLst>
                <a:gs pos="0">
                  <a:srgbClr val="F7F7F7">
                    <a:alpha val="7843"/>
                  </a:srgbClr>
                </a:gs>
                <a:gs pos="36000">
                  <a:srgbClr val="F7F7F7">
                    <a:alpha val="7843"/>
                  </a:srgbClr>
                </a:gs>
                <a:gs pos="72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F7F7F7">
                    <a:alpha val="6666"/>
                  </a:srgbClr>
                </a:gs>
                <a:gs pos="36000">
                  <a:srgbClr val="F7F7F7">
                    <a:alpha val="5882"/>
                  </a:srgbClr>
                </a:gs>
                <a:gs pos="69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73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>
              <a:gsLst>
                <a:gs pos="0">
                  <a:srgbClr val="F7F7F7">
                    <a:alpha val="13725"/>
                  </a:srgbClr>
                </a:gs>
                <a:gs pos="36000">
                  <a:srgbClr val="F7F7F7">
                    <a:alpha val="6666"/>
                  </a:srgbClr>
                </a:gs>
                <a:gs pos="66000">
                  <a:srgbClr val="F7F7F7">
                    <a:alpha val="0"/>
                  </a:srgbClr>
                </a:gs>
                <a:gs pos="100000">
                  <a:srgbClr val="F7F7F7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18"/>
            <p:cNvSpPr/>
            <p:nvPr/>
          </p:nvSpPr>
          <p:spPr>
            <a:xfrm rot="-589932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 extrusionOk="0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lt1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18"/>
            <p:cNvSpPr/>
            <p:nvPr/>
          </p:nvSpPr>
          <p:spPr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l" t="t" r="r" b="b"/>
              <a:pathLst>
                <a:path w="7104" h="2856" extrusionOk="0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19" name="Google Shape;19;p18"/>
            <p:cNvSpPr/>
            <p:nvPr/>
          </p:nvSpPr>
          <p:spPr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l" t="t" r="r" b="b"/>
              <a:pathLst>
                <a:path w="15356" h="8638" extrusionOk="0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20" name="Google Shape;20;p18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  <a:defRPr sz="36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18"/>
          <p:cNvSpPr txBox="1"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200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►"/>
              <a:defRPr sz="18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0988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►"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29971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►"/>
              <a:defRPr sz="14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2" name="Google Shape;22;p18"/>
          <p:cNvSpPr txBox="1">
            <a:spLocks noGrp="1"/>
          </p:cNvSpPr>
          <p:nvPr>
            <p:ph type="dt" idx="10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1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3" name="Google Shape;23;p18"/>
          <p:cNvSpPr txBox="1">
            <a:spLocks noGrp="1"/>
          </p:cNvSpPr>
          <p:nvPr>
            <p:ph type="ftr" idx="11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1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4" name="Google Shape;24;p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5400000" rotWithShape="0">
              <a:srgbClr val="000000">
                <a:alpha val="4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18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ctr" rtl="0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ctr" rtl="0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ctr" rtl="0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ctr" rtl="0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ctr" rtl="0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ctr" rtl="0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ctr" rtl="0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ctr" rtl="0">
              <a:spcBef>
                <a:spcPts val="0"/>
              </a:spcBef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"/>
          <p:cNvSpPr txBox="1">
            <a:spLocks noGrp="1"/>
          </p:cNvSpPr>
          <p:nvPr>
            <p:ph type="ctrTitle"/>
          </p:nvPr>
        </p:nvSpPr>
        <p:spPr>
          <a:xfrm>
            <a:off x="1154954" y="2099733"/>
            <a:ext cx="9998467" cy="26776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/>
            <a:r>
              <a:rPr lang="pt-PT" b="1" dirty="0" smtClean="0"/>
              <a:t>Considerações para Portos</a:t>
            </a:r>
            <a:endParaRPr dirty="0"/>
          </a:p>
        </p:txBody>
      </p:sp>
      <p:sp>
        <p:nvSpPr>
          <p:cNvPr id="260" name="Google Shape;260;p1"/>
          <p:cNvSpPr txBox="1">
            <a:spLocks noGrp="1"/>
          </p:cNvSpPr>
          <p:nvPr>
            <p:ph type="subTitle" idx="1"/>
          </p:nvPr>
        </p:nvSpPr>
        <p:spPr>
          <a:xfrm>
            <a:off x="1154955" y="4777379"/>
            <a:ext cx="8825658" cy="1612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</a:pPr>
            <a:r>
              <a:rPr lang="pt-PT" dirty="0" smtClean="0"/>
              <a:t>Programa de Formação de Formadores</a:t>
            </a:r>
            <a:endParaRPr lang="pt-PT" dirty="0" smtClean="0"/>
          </a:p>
          <a:p>
            <a:pPr marL="0" lvl="0" indent="0">
              <a:spcBef>
                <a:spcPts val="0"/>
              </a:spcBef>
            </a:pPr>
            <a:r>
              <a:rPr lang="en-US" dirty="0" smtClean="0"/>
              <a:t>[</a:t>
            </a:r>
            <a:r>
              <a:rPr lang="en-US" dirty="0" smtClean="0">
                <a:solidFill>
                  <a:srgbClr val="FF0000"/>
                </a:solidFill>
              </a:rPr>
              <a:t>DATA</a:t>
            </a:r>
            <a:r>
              <a:rPr lang="en-US" dirty="0" smtClean="0"/>
              <a:t>]</a:t>
            </a:r>
            <a:endParaRPr dirty="0" smtClean="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SzPts val="1440"/>
              <a:buNone/>
            </a:pPr>
            <a:endParaRPr dirty="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SzPts val="1440"/>
              <a:buNone/>
            </a:pP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10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3600"/>
            </a:pPr>
            <a:r>
              <a:rPr lang="pt-PT" dirty="0" smtClean="0"/>
              <a:t>Certificados sanitários do navio</a:t>
            </a:r>
            <a:endParaRPr dirty="0"/>
          </a:p>
        </p:txBody>
      </p:sp>
      <p:sp>
        <p:nvSpPr>
          <p:cNvPr id="340" name="Google Shape;340;p10"/>
          <p:cNvSpPr txBox="1">
            <a:spLocks noGrp="1"/>
          </p:cNvSpPr>
          <p:nvPr>
            <p:ph type="body" idx="1"/>
          </p:nvPr>
        </p:nvSpPr>
        <p:spPr>
          <a:xfrm>
            <a:off x="161925" y="2525125"/>
            <a:ext cx="5998200" cy="39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lvl="0"/>
            <a:r>
              <a:rPr lang="pt-PT" dirty="0" smtClean="0"/>
              <a:t>Cada país é responsável pela designação dos portos autorizados a emitir CSN e por notificar à OMS</a:t>
            </a:r>
          </a:p>
          <a:p>
            <a:pPr lvl="0"/>
            <a:r>
              <a:rPr lang="pt-PT" dirty="0" smtClean="0"/>
              <a:t>Os CSN são usados para registar observações durante as inspecções de navios</a:t>
            </a:r>
          </a:p>
          <a:p>
            <a:pPr lvl="0"/>
            <a:r>
              <a:rPr lang="pt-PT" dirty="0" smtClean="0"/>
              <a:t>Certificado de Controlo Sanitário de Navios (CCSN) emitido quando há provas de um risco para a saúde pública a bordo </a:t>
            </a:r>
            <a:r>
              <a:rPr lang="pt-PT" b="1" dirty="0" smtClean="0"/>
              <a:t>E </a:t>
            </a:r>
            <a:r>
              <a:rPr lang="pt-PT" dirty="0" smtClean="0"/>
              <a:t>as medidas de controlo necessárias foram adoptadas</a:t>
            </a:r>
          </a:p>
          <a:p>
            <a:pPr lvl="0"/>
            <a:r>
              <a:rPr lang="pt-PT" dirty="0" smtClean="0"/>
              <a:t>Os Certificados de Isenção de Controlo Sanitário de Navios (CICSN) podem ser emitidos quando não há risco para a saúde pública a bordo</a:t>
            </a:r>
          </a:p>
          <a:p>
            <a:pPr lvl="0"/>
            <a:r>
              <a:rPr lang="pt-PT" dirty="0" smtClean="0"/>
              <a:t>Válido por 6 meses  </a:t>
            </a:r>
          </a:p>
          <a:p>
            <a:pPr marL="342900" lvl="0" indent="-342900" algn="l" rtl="0">
              <a:spcBef>
                <a:spcPts val="1000"/>
              </a:spcBef>
              <a:spcAft>
                <a:spcPts val="1000"/>
              </a:spcAft>
              <a:buSzPts val="1440"/>
              <a:buChar char="►"/>
            </a:pPr>
            <a:r>
              <a:rPr lang="en-US" dirty="0" smtClean="0">
                <a:solidFill>
                  <a:schemeClr val="dk1"/>
                </a:solidFill>
              </a:rPr>
              <a:t> </a:t>
            </a:r>
            <a:endParaRPr dirty="0"/>
          </a:p>
        </p:txBody>
      </p:sp>
      <p:sp>
        <p:nvSpPr>
          <p:cNvPr id="341" name="Google Shape;341;p10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10</a:t>
            </a:fld>
            <a:endParaRPr/>
          </a:p>
        </p:txBody>
      </p:sp>
      <p:pic>
        <p:nvPicPr>
          <p:cNvPr id="342" name="Google Shape;342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400000">
            <a:off x="7134225" y="1539876"/>
            <a:ext cx="4200525" cy="5915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11"/>
          <p:cNvSpPr txBox="1">
            <a:spLocks noGrp="1"/>
          </p:cNvSpPr>
          <p:nvPr>
            <p:ph type="title"/>
          </p:nvPr>
        </p:nvSpPr>
        <p:spPr>
          <a:xfrm>
            <a:off x="1199456" y="2348880"/>
            <a:ext cx="4351023" cy="2283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r>
              <a:rPr lang="pt-PT" dirty="0" smtClean="0"/>
              <a:t>O que torna as respostas de saúde pública nos portos semelhantes às respostas nos aeroportos ou fronteiras terrestres?</a:t>
            </a:r>
            <a:r>
              <a:rPr lang="en-US" dirty="0" smtClean="0"/>
              <a:t> </a:t>
            </a:r>
            <a:endParaRPr dirty="0"/>
          </a:p>
        </p:txBody>
      </p:sp>
      <p:sp>
        <p:nvSpPr>
          <p:cNvPr id="349" name="Google Shape;349;p11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11</a:t>
            </a:fld>
            <a:endParaRPr/>
          </a:p>
        </p:txBody>
      </p:sp>
      <p:pic>
        <p:nvPicPr>
          <p:cNvPr id="350" name="Google Shape;350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80989" y="2420469"/>
            <a:ext cx="5102901" cy="2651835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11"/>
          <p:cNvSpPr txBox="1"/>
          <p:nvPr/>
        </p:nvSpPr>
        <p:spPr>
          <a:xfrm>
            <a:off x="7054040" y="5072304"/>
            <a:ext cx="482985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pt-PT" sz="1800" dirty="0" smtClean="0">
                <a:solidFill>
                  <a:srgbClr val="FF0000"/>
                </a:solidFill>
              </a:rPr>
              <a:t>Exemplo de fotografia; actualizar com fotografia específica do país</a:t>
            </a:r>
            <a:endParaRPr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12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3600"/>
            </a:pPr>
            <a:r>
              <a:rPr lang="pt-PT" dirty="0" smtClean="0"/>
              <a:t>Semelhante aos aeroportos: Prática livre</a:t>
            </a:r>
            <a:endParaRPr dirty="0"/>
          </a:p>
        </p:txBody>
      </p:sp>
      <p:sp>
        <p:nvSpPr>
          <p:cNvPr id="358" name="Google Shape;358;p12"/>
          <p:cNvSpPr txBox="1">
            <a:spLocks noGrp="1"/>
          </p:cNvSpPr>
          <p:nvPr>
            <p:ph type="body" idx="1"/>
          </p:nvPr>
        </p:nvSpPr>
        <p:spPr>
          <a:xfrm>
            <a:off x="5700713" y="2603499"/>
            <a:ext cx="5872162" cy="3883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lvl="0"/>
            <a:r>
              <a:rPr lang="pt-PT" sz="2000" dirty="0" smtClean="0"/>
              <a:t>Prática livre: permissão para um avião ou navio entrar num porto e embarcar ou desembarcar passageiros e tripulação</a:t>
            </a:r>
          </a:p>
          <a:p>
            <a:pPr lvl="0"/>
            <a:r>
              <a:rPr lang="pt-PT" sz="2000" dirty="0" smtClean="0"/>
              <a:t>Os países não podem recusar uma prática livre de um meio de transporte devido a respostas de saúde pública MAS...</a:t>
            </a:r>
          </a:p>
          <a:p>
            <a:pPr lvl="1"/>
            <a:r>
              <a:rPr lang="pt-PT" sz="2000" dirty="0" smtClean="0"/>
              <a:t>A autoridade competente da [</a:t>
            </a:r>
            <a:r>
              <a:rPr lang="pt-PT" sz="2000" dirty="0" smtClean="0">
                <a:solidFill>
                  <a:srgbClr val="FF0000"/>
                </a:solidFill>
              </a:rPr>
              <a:t>agência de saúde de PDE</a:t>
            </a:r>
            <a:r>
              <a:rPr lang="pt-PT" sz="2000" dirty="0" smtClean="0"/>
              <a:t>] pode permitir a entrada do navio ou avião sob a condição de que o navio/avião seja inspeccionado e o risco para a saúde pública avaliado.</a:t>
            </a:r>
            <a:endParaRPr sz="2000" dirty="0"/>
          </a:p>
        </p:txBody>
      </p:sp>
      <p:sp>
        <p:nvSpPr>
          <p:cNvPr id="359" name="Google Shape;359;p12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12</a:t>
            </a:fld>
            <a:endParaRPr/>
          </a:p>
        </p:txBody>
      </p:sp>
      <p:pic>
        <p:nvPicPr>
          <p:cNvPr id="360" name="Google Shape;360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2443162"/>
            <a:ext cx="4747922" cy="2488875"/>
          </a:xfrm>
          <a:prstGeom prst="rect">
            <a:avLst/>
          </a:prstGeom>
          <a:noFill/>
          <a:ln>
            <a:noFill/>
          </a:ln>
        </p:spPr>
      </p:pic>
      <p:sp>
        <p:nvSpPr>
          <p:cNvPr id="361" name="Google Shape;361;p12"/>
          <p:cNvSpPr txBox="1"/>
          <p:nvPr/>
        </p:nvSpPr>
        <p:spPr>
          <a:xfrm>
            <a:off x="416236" y="4932037"/>
            <a:ext cx="482985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pt-PT" sz="1800" dirty="0" smtClean="0">
                <a:solidFill>
                  <a:srgbClr val="FF0000"/>
                </a:solidFill>
              </a:rPr>
              <a:t>Exemplo de fotografia; actualizar com fotografia específica do país</a:t>
            </a:r>
            <a:endParaRPr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13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entury Gothic"/>
              <a:buNone/>
            </a:pPr>
            <a:endParaRPr sz="2800" b="1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entury Gothic"/>
              <a:buNone/>
            </a:pPr>
            <a:endParaRPr sz="2800" b="1" dirty="0"/>
          </a:p>
          <a:p>
            <a:pPr lvl="0" algn="ctr">
              <a:buSzPts val="2800"/>
            </a:pPr>
            <a:r>
              <a:rPr lang="pt-PT" sz="3200" dirty="0" smtClean="0"/>
              <a:t>Possível desfecho para um navio que não cumpra as normas mínimas de inspecção e medidas correctivas comuns</a:t>
            </a:r>
            <a:r>
              <a:rPr lang="en-US" sz="2500" b="1" dirty="0"/>
              <a:t/>
            </a:r>
            <a:br>
              <a:rPr lang="en-US" sz="2500" b="1" dirty="0"/>
            </a:br>
            <a:r>
              <a:rPr lang="en-US" dirty="0"/>
              <a:t> </a:t>
            </a:r>
            <a:endParaRPr dirty="0"/>
          </a:p>
        </p:txBody>
      </p:sp>
      <p:sp>
        <p:nvSpPr>
          <p:cNvPr id="368" name="Google Shape;368;p13"/>
          <p:cNvSpPr txBox="1"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/>
            <a:r>
              <a:rPr lang="pt-PT" sz="2400" dirty="0" smtClean="0"/>
              <a:t>Um navio inspeccionado que se verifique não cumprir as normas mínimas é detido, e as deficiências têm de ser corrigidas antes de o navio ser libertado.</a:t>
            </a:r>
          </a:p>
          <a:p>
            <a:pPr lvl="0"/>
            <a:r>
              <a:rPr lang="pt-PT" sz="2400" dirty="0" smtClean="0"/>
              <a:t>Em alguns casos, um navio pode mesmo ser proibido de reentrar nos portos se tiver sido detido várias vezes. </a:t>
            </a:r>
          </a:p>
          <a:p>
            <a:r>
              <a:rPr lang="pt-PT" sz="2400" dirty="0" smtClean="0"/>
              <a:t>Os armadores desejam evitar a detenção, uma vez que esta comporta custos económicos elevados e pode aumentar as taxas de inspecções futuras</a:t>
            </a:r>
            <a:endParaRPr sz="2400" dirty="0"/>
          </a:p>
        </p:txBody>
      </p:sp>
      <p:sp>
        <p:nvSpPr>
          <p:cNvPr id="369" name="Google Shape;369;p13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13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14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3600"/>
            </a:pPr>
            <a:r>
              <a:rPr lang="pt-PT" dirty="0" smtClean="0"/>
              <a:t>Semelhante a outros PDE: EPI e avaliações de risco</a:t>
            </a:r>
            <a:endParaRPr dirty="0"/>
          </a:p>
        </p:txBody>
      </p:sp>
      <p:sp>
        <p:nvSpPr>
          <p:cNvPr id="376" name="Google Shape;376;p14"/>
          <p:cNvSpPr txBox="1">
            <a:spLocks noGrp="1"/>
          </p:cNvSpPr>
          <p:nvPr>
            <p:ph type="body" idx="1"/>
          </p:nvPr>
        </p:nvSpPr>
        <p:spPr>
          <a:xfrm>
            <a:off x="870970" y="2620962"/>
            <a:ext cx="4531470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/>
            <a:r>
              <a:rPr lang="pt-PT" sz="2000" dirty="0" smtClean="0"/>
              <a:t>Processos semelhantes são seguidos para avaliações de risco e colocação e retirada de EPI</a:t>
            </a:r>
          </a:p>
          <a:p>
            <a:r>
              <a:rPr lang="pt-PT" sz="2000" dirty="0" smtClean="0"/>
              <a:t>Processos de encaminhamento semelhantes para instalações de saúde mais próximas</a:t>
            </a:r>
            <a:r>
              <a:rPr lang="en-US" sz="2000" dirty="0" smtClean="0"/>
              <a:t> </a:t>
            </a:r>
            <a:endParaRPr sz="2000" dirty="0"/>
          </a:p>
        </p:txBody>
      </p:sp>
      <p:sp>
        <p:nvSpPr>
          <p:cNvPr id="377" name="Google Shape;377;p14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14</a:t>
            </a:fld>
            <a:endParaRPr/>
          </a:p>
        </p:txBody>
      </p:sp>
      <p:pic>
        <p:nvPicPr>
          <p:cNvPr id="378" name="Google Shape;378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94739" y="2603500"/>
            <a:ext cx="2932062" cy="16113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" name="Google Shape;379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5400000">
            <a:off x="9060553" y="2926497"/>
            <a:ext cx="2583973" cy="19379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" name="Google Shape;380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94739" y="4432864"/>
            <a:ext cx="2932062" cy="2266916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p14"/>
          <p:cNvSpPr txBox="1"/>
          <p:nvPr/>
        </p:nvSpPr>
        <p:spPr>
          <a:xfrm>
            <a:off x="9229725" y="5390931"/>
            <a:ext cx="2814638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pt-PT" sz="1800" dirty="0" smtClean="0">
                <a:solidFill>
                  <a:srgbClr val="FF0000"/>
                </a:solidFill>
              </a:rPr>
              <a:t>Exemplo de fotografias; actualizar com fotografias específicas do país</a:t>
            </a:r>
            <a:endParaRPr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15"/>
          <p:cNvSpPr txBox="1">
            <a:spLocks noGrp="1"/>
          </p:cNvSpPr>
          <p:nvPr>
            <p:ph type="title"/>
          </p:nvPr>
        </p:nvSpPr>
        <p:spPr>
          <a:xfrm>
            <a:off x="673101" y="596900"/>
            <a:ext cx="9679440" cy="13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buSzPts val="3600"/>
            </a:pPr>
            <a:r>
              <a:rPr lang="pt-PT" dirty="0" smtClean="0"/>
              <a:t>Possíveis razões para um navio não cumprir as normas mínimas de inspecção</a:t>
            </a:r>
            <a:endParaRPr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88" name="Google Shape;388;p15"/>
          <p:cNvSpPr txBox="1">
            <a:spLocks noGrp="1"/>
          </p:cNvSpPr>
          <p:nvPr>
            <p:ph type="body" idx="1"/>
          </p:nvPr>
        </p:nvSpPr>
        <p:spPr>
          <a:xfrm>
            <a:off x="203200" y="2409371"/>
            <a:ext cx="11785600" cy="4448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/>
            <a:r>
              <a:rPr lang="pt-PT" sz="2400" dirty="0" smtClean="0"/>
              <a:t>Falta de equipamento de protecção pessoal, ou se este equipamento estiver disponível, pode não estar a ser utilizado ou ter sido usado pela tripulação durante o funcionamento normal do navio</a:t>
            </a:r>
          </a:p>
          <a:p>
            <a:pPr lvl="0"/>
            <a:r>
              <a:rPr lang="pt-PT" sz="2400" dirty="0" smtClean="0"/>
              <a:t>Pode não haver alimentos suficientes, ou estes podem não ser armazenados a uma temperatura suficientemente fria</a:t>
            </a:r>
          </a:p>
          <a:p>
            <a:r>
              <a:rPr lang="en-US" sz="2400" dirty="0" smtClean="0"/>
              <a:t> </a:t>
            </a:r>
            <a:r>
              <a:rPr lang="pt-PT" sz="2400" dirty="0" smtClean="0"/>
              <a:t>Há problemas de aquecimento, ar condicionado ou ventilação, enquanto a limpeza, incluindo da casa das máquinas, quartos de dormir, casas de banho ou galé (cozinha) também é um problema. Para além disso, são encontrados problemas com os salários da tripulação, que por vezes não estão a ser pagos</a:t>
            </a:r>
            <a:endParaRPr sz="21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lvl="0" indent="-251459" algn="l" rtl="0">
              <a:spcBef>
                <a:spcPts val="1000"/>
              </a:spcBef>
              <a:spcAft>
                <a:spcPts val="0"/>
              </a:spcAft>
              <a:buSzPct val="79999"/>
              <a:buNone/>
            </a:pPr>
            <a:endParaRPr sz="1800" b="0" i="0" u="none" strike="noStrike" cap="none" dirty="0">
              <a:solidFill>
                <a:srgbClr val="333333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lvl="0" indent="-251459" algn="l" rtl="0">
              <a:spcBef>
                <a:spcPts val="1000"/>
              </a:spcBef>
              <a:spcAft>
                <a:spcPts val="0"/>
              </a:spcAft>
              <a:buSzPct val="79999"/>
              <a:buNone/>
            </a:pPr>
            <a:endParaRPr sz="1800" b="0" i="0" u="none" strike="noStrike" cap="none" dirty="0">
              <a:solidFill>
                <a:srgbClr val="333333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marL="342900" lvl="0" indent="-251459" algn="l" rtl="0">
              <a:spcBef>
                <a:spcPts val="1000"/>
              </a:spcBef>
              <a:spcAft>
                <a:spcPts val="0"/>
              </a:spcAft>
              <a:buSzPct val="79999"/>
              <a:buNone/>
            </a:pPr>
            <a:endParaRPr dirty="0"/>
          </a:p>
        </p:txBody>
      </p:sp>
      <p:sp>
        <p:nvSpPr>
          <p:cNvPr id="389" name="Google Shape;389;p15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15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e1cfff4813_0_2"/>
          <p:cNvSpPr txBox="1">
            <a:spLocks noGrp="1"/>
          </p:cNvSpPr>
          <p:nvPr>
            <p:ph type="title"/>
          </p:nvPr>
        </p:nvSpPr>
        <p:spPr>
          <a:xfrm>
            <a:off x="673101" y="596900"/>
            <a:ext cx="9679500" cy="134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buSzPts val="3600"/>
            </a:pPr>
            <a:r>
              <a:rPr lang="pt-PT" dirty="0" smtClean="0"/>
              <a:t>Possíveis razões para um navio não cumprir as normas mínimas de inspecção</a:t>
            </a:r>
            <a:endParaRPr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96" name="Google Shape;396;ge1cfff4813_0_2"/>
          <p:cNvSpPr txBox="1">
            <a:spLocks noGrp="1"/>
          </p:cNvSpPr>
          <p:nvPr>
            <p:ph type="body" idx="1"/>
          </p:nvPr>
        </p:nvSpPr>
        <p:spPr>
          <a:xfrm>
            <a:off x="203200" y="2409371"/>
            <a:ext cx="11785500" cy="44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lvl="0"/>
            <a:r>
              <a:rPr lang="pt-PT" sz="2400" dirty="0" smtClean="0"/>
              <a:t>Ausência de estação de lavagem de mãos reservada acessível ao pessoal da cozinha e/ou não está devidamente equipada com toalhas de cozinha/secadores, sabão e caixote do lixo</a:t>
            </a:r>
          </a:p>
          <a:p>
            <a:pPr lvl="0"/>
            <a:r>
              <a:rPr lang="pt-PT" sz="2400" dirty="0" smtClean="0"/>
              <a:t>Falta de abastecimento de água quente e fria à cozinha durante a preparação e manutenção dos alimentos, falta de tratamento da água, a bordo ou em laboratório </a:t>
            </a:r>
          </a:p>
          <a:p>
            <a:pPr lvl="0"/>
            <a:r>
              <a:rPr lang="pt-PT" sz="2400" dirty="0" smtClean="0"/>
              <a:t>Material inadequado, danificado ou sujo e/ou presença de vectores-hospedeiros. </a:t>
            </a:r>
          </a:p>
          <a:p>
            <a:r>
              <a:rPr lang="pt-PT" sz="2400" dirty="0" smtClean="0"/>
              <a:t>Presença de insectos e roedores, ausência de despistagem de protecção vectorial fora das cabines (se necessário e adequado para protecção vectorial, devido à infestação local de vectores e reservatórios), iluminação e limpeza insuficientes</a:t>
            </a:r>
            <a:r>
              <a:rPr lang="en-US" sz="2200" dirty="0" smtClean="0">
                <a:solidFill>
                  <a:schemeClr val="dk1"/>
                </a:solidFill>
              </a:rPr>
              <a:t>.</a:t>
            </a:r>
            <a:endParaRPr sz="2200" dirty="0">
              <a:solidFill>
                <a:schemeClr val="dk1"/>
              </a:solidFill>
            </a:endParaRPr>
          </a:p>
        </p:txBody>
      </p:sp>
      <p:sp>
        <p:nvSpPr>
          <p:cNvPr id="397" name="Google Shape;397;ge1cfff4813_0_2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2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16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16"/>
          <p:cNvSpPr txBox="1">
            <a:spLocks noGrp="1"/>
          </p:cNvSpPr>
          <p:nvPr>
            <p:ph type="title"/>
          </p:nvPr>
        </p:nvSpPr>
        <p:spPr>
          <a:xfrm>
            <a:off x="673101" y="596900"/>
            <a:ext cx="9679440" cy="13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buSzPts val="3600"/>
            </a:pPr>
            <a:r>
              <a:rPr lang="pt-PT" dirty="0" smtClean="0"/>
              <a:t>Possíveis razões para um navio não cumprir as normas mínimas de inspecção (continuação)</a:t>
            </a:r>
            <a:endParaRPr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04" name="Google Shape;404;p16"/>
          <p:cNvSpPr txBox="1">
            <a:spLocks noGrp="1"/>
          </p:cNvSpPr>
          <p:nvPr>
            <p:ph type="body" idx="1"/>
          </p:nvPr>
        </p:nvSpPr>
        <p:spPr>
          <a:xfrm>
            <a:off x="203200" y="2690586"/>
            <a:ext cx="11785600" cy="4448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/>
            <a:r>
              <a:rPr lang="pt-PT" sz="2400" dirty="0" smtClean="0"/>
              <a:t>Incapacidade de permanecer acordado, respostas lentas e dificuldade de concentração, estas seriam indicações de que a tripulação está cansada</a:t>
            </a:r>
          </a:p>
          <a:p>
            <a:r>
              <a:rPr lang="pt-PT" sz="2400" dirty="0" smtClean="0"/>
              <a:t>Deficiências estruturais, como corrosão, perda de função do equipamento ou de um sistema devido à utilização descuidada, rachadura e curvatura, podem afectar a segurança da tripulação, pelo que as inspecções reportam estas deficiências e atribuem um limite de tempo para atenuar as deficiências</a:t>
            </a:r>
            <a:endParaRPr sz="1800" b="0" i="0" u="none" strike="noStrike" cap="none" dirty="0">
              <a:solidFill>
                <a:srgbClr val="333333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lvl="0" indent="-251459" algn="l" rtl="0">
              <a:spcBef>
                <a:spcPts val="1000"/>
              </a:spcBef>
              <a:spcAft>
                <a:spcPts val="0"/>
              </a:spcAft>
              <a:buSzPts val="1440"/>
              <a:buNone/>
            </a:pPr>
            <a:endParaRPr sz="1800" b="0" i="0" u="none" strike="noStrike" cap="none" dirty="0">
              <a:solidFill>
                <a:srgbClr val="333333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marL="342900" lvl="0" indent="-251459" algn="l" rtl="0">
              <a:spcBef>
                <a:spcPts val="1000"/>
              </a:spcBef>
              <a:spcAft>
                <a:spcPts val="0"/>
              </a:spcAft>
              <a:buSzPts val="1440"/>
              <a:buNone/>
            </a:pPr>
            <a:endParaRPr dirty="0"/>
          </a:p>
        </p:txBody>
      </p:sp>
      <p:sp>
        <p:nvSpPr>
          <p:cNvPr id="405" name="Google Shape;405;p16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17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e1cfff4813_0_11"/>
          <p:cNvSpPr txBox="1">
            <a:spLocks noGrp="1"/>
          </p:cNvSpPr>
          <p:nvPr>
            <p:ph type="title"/>
          </p:nvPr>
        </p:nvSpPr>
        <p:spPr>
          <a:xfrm>
            <a:off x="673101" y="596900"/>
            <a:ext cx="9679500" cy="134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buSzPts val="3600"/>
            </a:pPr>
            <a:r>
              <a:rPr lang="pt-PT" dirty="0" smtClean="0"/>
              <a:t>Considerações específicas à Covid-19 para a tripulação</a:t>
            </a:r>
            <a:endParaRPr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12" name="Google Shape;412;ge1cfff4813_0_11"/>
          <p:cNvSpPr txBox="1">
            <a:spLocks noGrp="1"/>
          </p:cNvSpPr>
          <p:nvPr>
            <p:ph type="body" idx="1"/>
          </p:nvPr>
        </p:nvSpPr>
        <p:spPr>
          <a:xfrm>
            <a:off x="191344" y="2132856"/>
            <a:ext cx="11785500" cy="44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/>
            <a:r>
              <a:rPr lang="pt-PT" sz="2000" dirty="0" smtClean="0"/>
              <a:t>Respeitar as medidas preventivas tais como higiene das mãos, distanciamento social e uso de máscaras faciais ou revestimentos faciais de pano, e ter protocolos de limpeza e desinfecção em vigor para reduzir a transmissão nos navios</a:t>
            </a:r>
          </a:p>
          <a:p>
            <a:pPr lvl="0"/>
            <a:r>
              <a:rPr lang="pt-PT" sz="2000" dirty="0" smtClean="0"/>
              <a:t>Formar toda a tripulação na prevenção e mitigação da COVID-19 e ter a bordo protocolos de isolamento, quarentena e </a:t>
            </a:r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distanciamento social</a:t>
            </a:r>
          </a:p>
          <a:p>
            <a:pPr lvl="1"/>
            <a:r>
              <a:rPr lang="pt-PT" dirty="0" smtClean="0"/>
              <a:t>Monitorização a bordo de tripulantes e não tripulantes para </a:t>
            </a:r>
            <a:r>
              <a:rPr lang="pt-PT" dirty="0" smtClean="0">
                <a:solidFill>
                  <a:schemeClr val="accent6">
                    <a:lumMod val="75000"/>
                  </a:schemeClr>
                </a:solidFill>
              </a:rPr>
              <a:t>sinais e sintomas </a:t>
            </a:r>
            <a:r>
              <a:rPr lang="pt-PT" dirty="0" smtClean="0"/>
              <a:t>da COVID-19</a:t>
            </a:r>
          </a:p>
          <a:p>
            <a:pPr lvl="1"/>
            <a:r>
              <a:rPr lang="pt-PT" dirty="0" smtClean="0"/>
              <a:t>Manter quantidades suficientes de EPI, oxigénio e outros suprimentos e a capacidade de obter mais </a:t>
            </a:r>
          </a:p>
          <a:p>
            <a:pPr lvl="1"/>
            <a:r>
              <a:rPr lang="pt-PT" dirty="0" smtClean="0"/>
              <a:t>efectuar despistagem de tripulantes e não tripulantes no embarque ou desembarque</a:t>
            </a:r>
          </a:p>
          <a:p>
            <a:pPr lvl="1"/>
            <a:r>
              <a:rPr lang="pt-PT" dirty="0" smtClean="0"/>
              <a:t>Implementar </a:t>
            </a:r>
            <a:r>
              <a:rPr lang="pt-PT" dirty="0" smtClean="0">
                <a:solidFill>
                  <a:schemeClr val="accent6">
                    <a:lumMod val="75000"/>
                  </a:schemeClr>
                </a:solidFill>
              </a:rPr>
              <a:t>distanciamento social </a:t>
            </a:r>
            <a:r>
              <a:rPr lang="pt-PT" dirty="0" smtClean="0"/>
              <a:t>das pessoas quando estiverem a trabalhar ou a circular pelo navio </a:t>
            </a:r>
          </a:p>
          <a:p>
            <a:pPr lvl="1"/>
            <a:r>
              <a:rPr lang="pt-PT" dirty="0" smtClean="0"/>
              <a:t>Promover a higienização das mãos e a etiqueta ao tossir</a:t>
            </a:r>
          </a:p>
          <a:p>
            <a:pPr lvl="1"/>
            <a:r>
              <a:rPr lang="pt-PT" dirty="0" smtClean="0"/>
              <a:t>Instruir a tripulação a usar máscara facial ou cobertura facial de tecido nas áreas comuns do navio</a:t>
            </a:r>
            <a:endParaRPr dirty="0">
              <a:solidFill>
                <a:srgbClr val="FF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3" name="Google Shape;413;ge1cfff4813_0_11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2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18</a:t>
            </a:fld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ge1cfff4813_0_30"/>
          <p:cNvSpPr txBox="1">
            <a:spLocks noGrp="1"/>
          </p:cNvSpPr>
          <p:nvPr>
            <p:ph type="title"/>
          </p:nvPr>
        </p:nvSpPr>
        <p:spPr>
          <a:xfrm>
            <a:off x="1154950" y="716504"/>
            <a:ext cx="8761500" cy="1128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pt-PT" dirty="0" smtClean="0"/>
              <a:t>Opções de gestão de casos confirmados da Covid-19</a:t>
            </a:r>
            <a:br>
              <a:rPr lang="pt-PT" dirty="0" smtClean="0"/>
            </a:br>
            <a:endParaRPr dirty="0"/>
          </a:p>
        </p:txBody>
      </p:sp>
      <p:sp>
        <p:nvSpPr>
          <p:cNvPr id="420" name="Google Shape;420;ge1cfff4813_0_30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200" cy="767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t>19</a:t>
            </a:fld>
            <a:endParaRPr/>
          </a:p>
        </p:txBody>
      </p:sp>
      <p:graphicFrame>
        <p:nvGraphicFramePr>
          <p:cNvPr id="421" name="Google Shape;421;ge1cfff4813_0_30"/>
          <p:cNvGraphicFramePr/>
          <p:nvPr/>
        </p:nvGraphicFramePr>
        <p:xfrm>
          <a:off x="481638" y="2196175"/>
          <a:ext cx="11474375" cy="4430603"/>
        </p:xfrm>
        <a:graphic>
          <a:graphicData uri="http://schemas.openxmlformats.org/drawingml/2006/table">
            <a:tbl>
              <a:tblPr>
                <a:noFill/>
                <a:tableStyleId>{B449DB03-F42A-4E46-9310-9B42C8074022}</a:tableStyleId>
              </a:tblPr>
              <a:tblGrid>
                <a:gridCol w="2197850"/>
                <a:gridCol w="9276525"/>
              </a:tblGrid>
              <a:tr h="9012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500">
                          <a:solidFill>
                            <a:srgbClr val="333333"/>
                          </a:solidFill>
                          <a:latin typeface="Arial"/>
                          <a:ea typeface="Arial"/>
                          <a:cs typeface="Times New Roman"/>
                        </a:rPr>
                        <a:t>Opção 1: </a:t>
                      </a:r>
                      <a:r>
                        <a:rPr lang="pt-PT" sz="1500" b="1">
                          <a:solidFill>
                            <a:srgbClr val="333333"/>
                          </a:solidFill>
                          <a:latin typeface="Arial"/>
                          <a:ea typeface="Arial"/>
                          <a:cs typeface="Times New Roman"/>
                        </a:rPr>
                        <a:t>Mudança da</a:t>
                      </a:r>
                      <a:r>
                        <a:rPr lang="pt-PT" sz="1500">
                          <a:solidFill>
                            <a:srgbClr val="333333"/>
                          </a:solidFill>
                          <a:latin typeface="Arial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pt-PT" sz="1500" b="1">
                          <a:solidFill>
                            <a:srgbClr val="333333"/>
                          </a:solidFill>
                          <a:latin typeface="Arial"/>
                          <a:ea typeface="Arial"/>
                          <a:cs typeface="Times New Roman"/>
                        </a:rPr>
                        <a:t>Tripulação</a:t>
                      </a:r>
                      <a:r>
                        <a:rPr lang="pt-PT" sz="1500">
                          <a:solidFill>
                            <a:srgbClr val="333333"/>
                          </a:solidFill>
                          <a:latin typeface="Arial"/>
                          <a:ea typeface="Arial"/>
                          <a:cs typeface="Times New Roman"/>
                        </a:rPr>
                        <a:t>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91440" marB="91440">
                    <a:solidFill>
                      <a:srgbClr val="E2EFCC"/>
                    </a:solidFill>
                  </a:tcPr>
                </a:tc>
                <a:tc>
                  <a:txBody>
                    <a:bodyPr/>
                    <a:lstStyle/>
                    <a:p>
                      <a:pPr marL="457200" lvl="0" indent="-32385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33333"/>
                        </a:buClr>
                        <a:buSzPts val="1500"/>
                        <a:buChar char="●"/>
                      </a:pPr>
                      <a:r>
                        <a:rPr lang="pt-PT" sz="1400" b="0" i="0" u="none" strike="noStrike" cap="none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Toda a tripulação desembarca para uma quarentena em terra de 14 dias</a:t>
                      </a:r>
                      <a:r>
                        <a:rPr lang="en-US" sz="1500" dirty="0" smtClean="0">
                          <a:solidFill>
                            <a:srgbClr val="333333"/>
                          </a:solidFill>
                        </a:rPr>
                        <a:t>*</a:t>
                      </a:r>
                      <a:endParaRPr sz="1500" dirty="0">
                        <a:solidFill>
                          <a:srgbClr val="333333"/>
                        </a:solidFill>
                      </a:endParaRPr>
                    </a:p>
                    <a:p>
                      <a:pPr marL="457200" lvl="0" indent="-32385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33333"/>
                        </a:buClr>
                        <a:buSzPts val="1500"/>
                        <a:buChar char="●"/>
                      </a:pPr>
                      <a:r>
                        <a:rPr lang="pt-PT" sz="1400" b="0" i="0" u="none" strike="noStrike" cap="none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Uma empresa privada desinfecta o navio</a:t>
                      </a:r>
                    </a:p>
                    <a:p>
                      <a:pPr marL="457200" lvl="0" indent="-32385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33333"/>
                        </a:buClr>
                        <a:buSzPts val="1500"/>
                        <a:buChar char="●"/>
                      </a:pPr>
                      <a:r>
                        <a:rPr lang="pt-PT" sz="1400" b="0" i="0" u="none" strike="noStrike" cap="none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Nova tripulação embarca no navio para retomar as operações</a:t>
                      </a:r>
                      <a:endParaRPr lang="en-US" sz="1500" dirty="0" smtClean="0">
                        <a:solidFill>
                          <a:srgbClr val="333333"/>
                        </a:solidFill>
                      </a:endParaRPr>
                    </a:p>
                  </a:txBody>
                  <a:tcPr marL="91425" marR="91425" marT="91425" marB="91425"/>
                </a:tc>
              </a:tr>
              <a:tr h="1659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500">
                          <a:solidFill>
                            <a:srgbClr val="333333"/>
                          </a:solidFill>
                          <a:latin typeface="Arial"/>
                          <a:ea typeface="Arial"/>
                          <a:cs typeface="Times New Roman"/>
                        </a:rPr>
                        <a:t>Opção 2: </a:t>
                      </a:r>
                      <a:r>
                        <a:rPr lang="pt-PT" sz="1500" b="1">
                          <a:solidFill>
                            <a:srgbClr val="333333"/>
                          </a:solidFill>
                          <a:latin typeface="Arial"/>
                          <a:ea typeface="Arial"/>
                          <a:cs typeface="Times New Roman"/>
                        </a:rPr>
                        <a:t>Quarentena</a:t>
                      </a:r>
                      <a:r>
                        <a:rPr lang="pt-PT" sz="1500">
                          <a:solidFill>
                            <a:srgbClr val="333333"/>
                          </a:solidFill>
                          <a:latin typeface="Arial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pt-PT" sz="1500" b="1">
                          <a:solidFill>
                            <a:srgbClr val="333333"/>
                          </a:solidFill>
                          <a:latin typeface="Arial"/>
                          <a:ea typeface="Arial"/>
                          <a:cs typeface="Times New Roman"/>
                        </a:rPr>
                        <a:t>Laboral</a:t>
                      </a:r>
                      <a:r>
                        <a:rPr lang="pt-PT" sz="1500">
                          <a:solidFill>
                            <a:srgbClr val="333333"/>
                          </a:solidFill>
                          <a:latin typeface="Arial"/>
                          <a:ea typeface="Arial"/>
                          <a:cs typeface="Times New Roman"/>
                        </a:rPr>
                        <a:t>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91440" marB="91440">
                    <a:solidFill>
                      <a:srgbClr val="E2EFCC"/>
                    </a:solidFill>
                  </a:tcPr>
                </a:tc>
                <a:tc>
                  <a:txBody>
                    <a:bodyPr/>
                    <a:lstStyle/>
                    <a:p>
                      <a:pPr marL="457200" lvl="0" indent="-31115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33333"/>
                        </a:buClr>
                        <a:buSzPts val="1300"/>
                        <a:buChar char="●"/>
                      </a:pPr>
                      <a:r>
                        <a:rPr lang="pt-PT" sz="1400" b="0" i="0" u="none" strike="noStrike" cap="none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Quarentena “laboral” de 14 dias de toda a tripulação sem sinais ou sintomas</a:t>
                      </a:r>
                      <a:endParaRPr sz="1500" dirty="0">
                        <a:solidFill>
                          <a:srgbClr val="333333"/>
                        </a:solidFill>
                      </a:endParaRPr>
                    </a:p>
                    <a:p>
                      <a:pPr marL="914400" lvl="1" indent="-32385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33333"/>
                        </a:buClr>
                        <a:buSzPts val="1500"/>
                        <a:buChar char="○"/>
                      </a:pPr>
                      <a:r>
                        <a:rPr lang="pt-PT" sz="1400" b="0" i="0" u="none" strike="noStrike" cap="none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Distanciamento social rigoroso, uso obrigatório de máscara ou cobertura facial</a:t>
                      </a:r>
                      <a:endParaRPr sz="1500" u="sng" dirty="0" smtClean="0">
                        <a:solidFill>
                          <a:srgbClr val="333333"/>
                        </a:solidFill>
                      </a:endParaRPr>
                    </a:p>
                    <a:p>
                      <a:pPr marL="457200" lvl="0" indent="-32385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33333"/>
                        </a:buClr>
                        <a:buSzPts val="1500"/>
                        <a:buChar char="●"/>
                      </a:pPr>
                      <a:r>
                        <a:rPr lang="pt-PT" sz="1400" b="0" i="0" u="none" strike="noStrike" cap="none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 tripulação ou uma empresa privada desinfecta o navio</a:t>
                      </a:r>
                      <a:endParaRPr sz="1500" dirty="0" smtClean="0">
                        <a:solidFill>
                          <a:srgbClr val="333333"/>
                        </a:solidFill>
                      </a:endParaRPr>
                    </a:p>
                    <a:p>
                      <a:pPr marL="457200" lvl="0" indent="-32385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33333"/>
                        </a:buClr>
                        <a:buSzPts val="1500"/>
                        <a:buChar char="●"/>
                      </a:pPr>
                      <a:r>
                        <a:rPr lang="pt-PT" sz="1400" b="0" i="0" u="none" strike="noStrike" cap="none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As operações do navio são retomadas com o navio a permanecer próximo da terra (para possíveis evacuações médicas da tripulação</a:t>
                      </a:r>
                      <a:r>
                        <a:rPr lang="en-US" sz="1500" dirty="0" smtClean="0">
                          <a:solidFill>
                            <a:srgbClr val="333333"/>
                          </a:solidFill>
                        </a:rPr>
                        <a:t>)</a:t>
                      </a:r>
                      <a:endParaRPr sz="1500" dirty="0">
                        <a:solidFill>
                          <a:srgbClr val="333333"/>
                        </a:solidFill>
                      </a:endParaRPr>
                    </a:p>
                    <a:p>
                      <a:pPr marL="457200" lvl="0" indent="-32385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33333"/>
                        </a:buClr>
                        <a:buSzPts val="1500"/>
                        <a:buChar char="●"/>
                      </a:pPr>
                      <a:r>
                        <a:rPr lang="pt-PT" sz="1400" b="0" i="0" u="none" strike="noStrike" cap="none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Qualquer tripulante sintomático deve ser isolado na sua cabine</a:t>
                      </a:r>
                      <a:endParaRPr sz="1600" dirty="0">
                        <a:solidFill>
                          <a:srgbClr val="333333"/>
                        </a:solidFill>
                      </a:endParaRPr>
                    </a:p>
                  </a:txBody>
                  <a:tcPr marL="91425" marR="91425" marT="91425" marB="91425"/>
                </a:tc>
              </a:tr>
              <a:tr h="18215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500" dirty="0">
                          <a:solidFill>
                            <a:srgbClr val="333333"/>
                          </a:solidFill>
                          <a:latin typeface="Arial"/>
                          <a:ea typeface="Arial"/>
                          <a:cs typeface="Times New Roman"/>
                        </a:rPr>
                        <a:t>Opção 3: </a:t>
                      </a:r>
                      <a:r>
                        <a:rPr lang="pt-PT" sz="1500" b="1" dirty="0">
                          <a:solidFill>
                            <a:srgbClr val="333333"/>
                          </a:solidFill>
                          <a:latin typeface="Arial"/>
                          <a:ea typeface="Arial"/>
                          <a:cs typeface="Times New Roman"/>
                        </a:rPr>
                        <a:t>Interromper as Operações</a:t>
                      </a:r>
                      <a:r>
                        <a:rPr lang="pt-PT" sz="1500" dirty="0">
                          <a:solidFill>
                            <a:srgbClr val="333333"/>
                          </a:solidFill>
                          <a:latin typeface="Arial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pt-PT" sz="1500" b="1" dirty="0">
                          <a:solidFill>
                            <a:srgbClr val="333333"/>
                          </a:solidFill>
                          <a:latin typeface="Arial"/>
                          <a:ea typeface="Arial"/>
                          <a:cs typeface="Times New Roman"/>
                        </a:rPr>
                        <a:t>Temporariamente</a:t>
                      </a:r>
                      <a:r>
                        <a:rPr lang="pt-PT" sz="1500" dirty="0">
                          <a:solidFill>
                            <a:srgbClr val="333333"/>
                          </a:solidFill>
                          <a:latin typeface="Arial"/>
                          <a:ea typeface="Arial"/>
                          <a:cs typeface="Times New Roman"/>
                        </a:rPr>
                        <a:t> </a:t>
                      </a:r>
                      <a:endParaRPr lang="pt-P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91440" marB="91440">
                    <a:solidFill>
                      <a:srgbClr val="E2EFCC"/>
                    </a:solidFill>
                  </a:tcPr>
                </a:tc>
                <a:tc>
                  <a:txBody>
                    <a:bodyPr/>
                    <a:lstStyle/>
                    <a:p>
                      <a:pPr marL="457200" lvl="0" indent="-32385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33333"/>
                        </a:buClr>
                        <a:buSzPts val="1500"/>
                        <a:buChar char="●"/>
                      </a:pPr>
                      <a:r>
                        <a:rPr lang="pt-PT" sz="1400" b="0" i="0" u="none" strike="noStrike" cap="none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Quarentena a bordo de 14 dias para tripulação não essencial</a:t>
                      </a:r>
                    </a:p>
                    <a:p>
                      <a:pPr marL="457200" lvl="0" indent="-32385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33333"/>
                        </a:buClr>
                        <a:buSzPts val="1500"/>
                        <a:buChar char="●"/>
                      </a:pPr>
                      <a:r>
                        <a:rPr lang="pt-PT" sz="1400" b="0" i="0" u="none" strike="noStrike" cap="none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Quarentena “laboral”¥ da tripulação essencial sem sinais ou sintomas</a:t>
                      </a:r>
                      <a:endParaRPr sz="1500" dirty="0">
                        <a:solidFill>
                          <a:srgbClr val="333333"/>
                        </a:solidFill>
                      </a:endParaRPr>
                    </a:p>
                    <a:p>
                      <a:pPr marL="914400" lvl="1" indent="-32385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33333"/>
                        </a:buClr>
                        <a:buSzPts val="1500"/>
                        <a:buChar char="○"/>
                      </a:pPr>
                      <a:r>
                        <a:rPr lang="pt-PT" sz="1400" b="0" i="0" u="none" strike="noStrike" cap="none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Distanciamento social rigoroso, uso obrigatório de máscara ou cobertura facial</a:t>
                      </a:r>
                      <a:endParaRPr sz="1500" u="sng" dirty="0">
                        <a:solidFill>
                          <a:srgbClr val="333333"/>
                        </a:solidFill>
                      </a:endParaRPr>
                    </a:p>
                    <a:p>
                      <a:pPr marL="457200" lvl="0" indent="-32385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33333"/>
                        </a:buClr>
                        <a:buSzPts val="1500"/>
                        <a:buChar char="●"/>
                      </a:pPr>
                      <a:r>
                        <a:rPr lang="pt-PT" sz="1400" b="0" i="0" u="none" strike="noStrike" cap="none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 tripulação ou uma empresa privada desinfecta o navio</a:t>
                      </a:r>
                      <a:endParaRPr sz="1500" dirty="0">
                        <a:solidFill>
                          <a:srgbClr val="333333"/>
                        </a:solidFill>
                      </a:endParaRPr>
                    </a:p>
                    <a:p>
                      <a:pPr marL="457200" lvl="0" indent="-32385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33333"/>
                        </a:buClr>
                        <a:buSzPts val="1500"/>
                        <a:buChar char="●"/>
                      </a:pPr>
                      <a:r>
                        <a:rPr lang="pt-PT" sz="1400" b="0" i="0" u="none" strike="noStrike" cap="none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Operações do navio suspensas (isto é; o navio permanece na doca ou ancoradouro</a:t>
                      </a:r>
                      <a:r>
                        <a:rPr lang="en-US" sz="1500" dirty="0" smtClean="0">
                          <a:solidFill>
                            <a:srgbClr val="333333"/>
                          </a:solidFill>
                        </a:rPr>
                        <a:t>)</a:t>
                      </a:r>
                      <a:endParaRPr sz="1500" dirty="0">
                        <a:solidFill>
                          <a:srgbClr val="333333"/>
                        </a:solidFill>
                      </a:endParaRPr>
                    </a:p>
                    <a:p>
                      <a:pPr marL="457200" lvl="0" indent="-31115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33333"/>
                        </a:buClr>
                        <a:buSzPts val="1300"/>
                        <a:buChar char="●"/>
                      </a:pPr>
                      <a:r>
                        <a:rPr lang="pt-PT" sz="1400" b="0" i="0" u="none" strike="noStrike" cap="none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Qualquer tripulante sintomático deve ser isolado na sua cabine</a:t>
                      </a:r>
                      <a:endParaRPr sz="1600" dirty="0">
                        <a:solidFill>
                          <a:srgbClr val="333333"/>
                        </a:solidFill>
                      </a:endParaRPr>
                    </a:p>
                  </a:txBody>
                  <a:tcPr marL="91425" marR="91425" marT="91425" marB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pt-PT" dirty="0" smtClean="0"/>
              <a:t>Para começar…</a:t>
            </a:r>
            <a:endParaRPr lang="pt-PT" dirty="0"/>
          </a:p>
        </p:txBody>
      </p:sp>
      <p:pic>
        <p:nvPicPr>
          <p:cNvPr id="267" name="Google Shape;267;p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4230504" y="2403475"/>
            <a:ext cx="2610309" cy="341630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2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2</a:t>
            </a:fld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17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buSzPts val="3600"/>
            </a:pPr>
            <a:r>
              <a:rPr lang="pt-PT" b="1" dirty="0" smtClean="0"/>
              <a:t>Discussão</a:t>
            </a:r>
            <a:endParaRPr b="1" dirty="0"/>
          </a:p>
        </p:txBody>
      </p:sp>
      <p:sp>
        <p:nvSpPr>
          <p:cNvPr id="427" name="Google Shape;427;p17"/>
          <p:cNvSpPr txBox="1">
            <a:spLocks noGrp="1"/>
          </p:cNvSpPr>
          <p:nvPr>
            <p:ph type="body" idx="1"/>
          </p:nvPr>
        </p:nvSpPr>
        <p:spPr>
          <a:xfrm>
            <a:off x="177800" y="2247900"/>
            <a:ext cx="11493499" cy="435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>
              <a:buNone/>
            </a:pPr>
            <a:r>
              <a:rPr lang="pt-PT" sz="2800" i="1" dirty="0" smtClean="0"/>
              <a:t>Que agências no seu país estão envolvidas em: </a:t>
            </a:r>
            <a:endParaRPr lang="pt-PT" sz="2800" dirty="0" smtClean="0"/>
          </a:p>
          <a:p>
            <a:pPr>
              <a:buNone/>
            </a:pPr>
            <a:endParaRPr lang="pt-PT" sz="2800" dirty="0" smtClean="0"/>
          </a:p>
          <a:p>
            <a:pPr lvl="0"/>
            <a:r>
              <a:rPr lang="en-US" sz="2800" i="1" dirty="0" smtClean="0"/>
              <a:t> </a:t>
            </a:r>
            <a:r>
              <a:rPr lang="pt-PT" sz="2800" i="1" dirty="0" smtClean="0"/>
              <a:t>investigar o assunto?</a:t>
            </a:r>
            <a:endParaRPr lang="pt-PT" sz="2800" dirty="0" smtClean="0"/>
          </a:p>
          <a:p>
            <a:pPr lvl="0"/>
            <a:r>
              <a:rPr lang="pt-PT" sz="2800" i="1" dirty="0" smtClean="0"/>
              <a:t>divulgar a informação? </a:t>
            </a:r>
            <a:endParaRPr lang="pt-PT" sz="2800" dirty="0" smtClean="0"/>
          </a:p>
          <a:p>
            <a:r>
              <a:rPr lang="pt-PT" sz="2800" i="1" dirty="0" smtClean="0"/>
              <a:t>tomar as medidas necessárias após a realização de uma IC (e se não sabe, como pode descobrir?)"?</a:t>
            </a:r>
            <a:r>
              <a:rPr lang="en-US" sz="2600" i="1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sz="2600" i="1" dirty="0" smtClean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lvl="0" indent="-200660" algn="l" rtl="0">
              <a:spcBef>
                <a:spcPts val="1000"/>
              </a:spcBef>
              <a:spcAft>
                <a:spcPts val="0"/>
              </a:spcAft>
              <a:buSzPts val="2240"/>
              <a:buNone/>
            </a:pPr>
            <a:endParaRPr sz="2800" i="1" dirty="0"/>
          </a:p>
        </p:txBody>
      </p:sp>
      <p:sp>
        <p:nvSpPr>
          <p:cNvPr id="428" name="Google Shape;428;p17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20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3600"/>
            </a:pPr>
            <a:r>
              <a:rPr lang="pt-PT" dirty="0" smtClean="0"/>
              <a:t>Objectivos de aprendizagem</a:t>
            </a:r>
            <a:endParaRPr dirty="0"/>
          </a:p>
        </p:txBody>
      </p:sp>
      <p:sp>
        <p:nvSpPr>
          <p:cNvPr id="275" name="Google Shape;275;p3"/>
          <p:cNvSpPr txBox="1">
            <a:spLocks noGrp="1"/>
          </p:cNvSpPr>
          <p:nvPr>
            <p:ph type="body" idx="1"/>
          </p:nvPr>
        </p:nvSpPr>
        <p:spPr>
          <a:xfrm>
            <a:off x="685800" y="2603500"/>
            <a:ext cx="10715625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/>
            <a:r>
              <a:rPr lang="pt-PT" sz="2400" dirty="0" smtClean="0"/>
              <a:t>Discutir diferenças na notificação de eventos de saúde pública e respostas de saúde pública nos portos em comparação com os aeroportos ou fronteiras terrestres</a:t>
            </a:r>
          </a:p>
          <a:p>
            <a:r>
              <a:rPr lang="pt-PT" sz="2400" dirty="0" smtClean="0"/>
              <a:t>Explicar o processo de realização de inspecções de navios compatível com o RSI</a:t>
            </a:r>
            <a:endParaRPr dirty="0"/>
          </a:p>
          <a:p>
            <a:pPr marL="342900" lvl="0" indent="-251459" algn="l" rtl="0">
              <a:spcBef>
                <a:spcPts val="1000"/>
              </a:spcBef>
              <a:spcAft>
                <a:spcPts val="0"/>
              </a:spcAft>
              <a:buSzPts val="1440"/>
              <a:buNone/>
            </a:pPr>
            <a:endParaRPr dirty="0"/>
          </a:p>
        </p:txBody>
      </p:sp>
      <p:sp>
        <p:nvSpPr>
          <p:cNvPr id="276" name="Google Shape;276;p3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3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"/>
          <p:cNvSpPr txBox="1"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r>
              <a:rPr lang="pt-PT" dirty="0" smtClean="0"/>
              <a:t>O que torna as respostas de saúde pública portuária singulares?</a:t>
            </a:r>
            <a:endParaRPr dirty="0"/>
          </a:p>
        </p:txBody>
      </p:sp>
      <p:sp>
        <p:nvSpPr>
          <p:cNvPr id="283" name="Google Shape;283;p4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4</a:t>
            </a:fld>
            <a:endParaRPr/>
          </a:p>
        </p:txBody>
      </p:sp>
      <p:pic>
        <p:nvPicPr>
          <p:cNvPr id="284" name="Google Shape;284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80989" y="2420469"/>
            <a:ext cx="5102901" cy="2651835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4"/>
          <p:cNvSpPr txBox="1"/>
          <p:nvPr/>
        </p:nvSpPr>
        <p:spPr>
          <a:xfrm>
            <a:off x="7255625" y="5072304"/>
            <a:ext cx="4153628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pt-PT" sz="1800" dirty="0" smtClean="0">
                <a:solidFill>
                  <a:srgbClr val="FF0000"/>
                </a:solidFill>
              </a:rPr>
              <a:t>Exemplo de fotografia; actualizar com fotografia específica do país </a:t>
            </a:r>
            <a:endParaRPr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5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3600"/>
            </a:pPr>
            <a:r>
              <a:rPr lang="pt-PT" dirty="0" smtClean="0"/>
              <a:t>A notificação inicial pode ocorrer mais de 24 horas da chegada</a:t>
            </a:r>
            <a:endParaRPr dirty="0"/>
          </a:p>
        </p:txBody>
      </p:sp>
      <p:sp>
        <p:nvSpPr>
          <p:cNvPr id="292" name="Google Shape;292;p5"/>
          <p:cNvSpPr txBox="1">
            <a:spLocks noGrp="1"/>
          </p:cNvSpPr>
          <p:nvPr>
            <p:ph type="body" idx="1"/>
          </p:nvPr>
        </p:nvSpPr>
        <p:spPr>
          <a:xfrm>
            <a:off x="571501" y="2717800"/>
            <a:ext cx="11001375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/>
            <a:r>
              <a:rPr lang="pt-PT" sz="2000" dirty="0" smtClean="0"/>
              <a:t>Devido a viagens mais longas, o PDE pode receber uma notificação de que uma pessoa está doente a bordo muito antes da chegada</a:t>
            </a:r>
          </a:p>
          <a:p>
            <a:pPr lvl="0"/>
            <a:r>
              <a:rPr lang="pt-PT" sz="2000" dirty="0" smtClean="0"/>
              <a:t>Poderá ser necessária uma consulta à distância</a:t>
            </a:r>
          </a:p>
          <a:p>
            <a:pPr lvl="0"/>
            <a:r>
              <a:rPr lang="pt-PT" sz="2000" dirty="0" smtClean="0"/>
              <a:t>Pedir ao navio para utilizar potenciais recursos a bordo:</a:t>
            </a:r>
          </a:p>
          <a:p>
            <a:pPr lvl="1"/>
            <a:r>
              <a:rPr lang="pt-PT" dirty="0" smtClean="0"/>
              <a:t>Registos médicos</a:t>
            </a:r>
          </a:p>
          <a:p>
            <a:pPr lvl="1"/>
            <a:r>
              <a:rPr lang="pt-PT" i="1" dirty="0" smtClean="0"/>
              <a:t>Kit</a:t>
            </a:r>
            <a:r>
              <a:rPr lang="pt-PT" dirty="0" smtClean="0"/>
              <a:t> médico do navio</a:t>
            </a:r>
          </a:p>
          <a:p>
            <a:pPr lvl="1"/>
            <a:r>
              <a:rPr lang="pt-PT" dirty="0" smtClean="0"/>
              <a:t>Pessoal a bordo com formação médica</a:t>
            </a:r>
            <a:endParaRPr dirty="0"/>
          </a:p>
        </p:txBody>
      </p:sp>
      <p:sp>
        <p:nvSpPr>
          <p:cNvPr id="293" name="Google Shape;293;p5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5</a:t>
            </a:fld>
            <a:endParaRPr/>
          </a:p>
        </p:txBody>
      </p:sp>
      <p:pic>
        <p:nvPicPr>
          <p:cNvPr id="294" name="Google Shape;294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40216" y="3717032"/>
            <a:ext cx="3532660" cy="2032571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5"/>
          <p:cNvSpPr txBox="1"/>
          <p:nvPr/>
        </p:nvSpPr>
        <p:spPr>
          <a:xfrm>
            <a:off x="7037111" y="5720488"/>
            <a:ext cx="4153628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pt-PT" sz="1800" dirty="0" smtClean="0">
                <a:solidFill>
                  <a:srgbClr val="FF0000"/>
                </a:solidFill>
              </a:rPr>
              <a:t>Exemplo de fotografia; actualizar com fotografia específica do país </a:t>
            </a:r>
            <a:endParaRPr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6"/>
          <p:cNvSpPr txBox="1">
            <a:spLocks noGrp="1"/>
          </p:cNvSpPr>
          <p:nvPr>
            <p:ph type="title"/>
          </p:nvPr>
        </p:nvSpPr>
        <p:spPr>
          <a:xfrm>
            <a:off x="812053" y="709934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3600"/>
            </a:pPr>
            <a:r>
              <a:rPr lang="pt-PT" dirty="0" smtClean="0"/>
              <a:t>Outra fonte de notificação: A Declaração Marítima de Saúde</a:t>
            </a:r>
            <a:endParaRPr dirty="0"/>
          </a:p>
        </p:txBody>
      </p:sp>
      <p:sp>
        <p:nvSpPr>
          <p:cNvPr id="302" name="Google Shape;302;p6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6</a:t>
            </a:fld>
            <a:endParaRPr/>
          </a:p>
        </p:txBody>
      </p:sp>
      <p:pic>
        <p:nvPicPr>
          <p:cNvPr id="303" name="Google Shape;303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03512" y="2204864"/>
            <a:ext cx="8863340" cy="4545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7"/>
          <p:cNvSpPr txBox="1">
            <a:spLocks noGrp="1"/>
          </p:cNvSpPr>
          <p:nvPr>
            <p:ph type="title"/>
          </p:nvPr>
        </p:nvSpPr>
        <p:spPr>
          <a:xfrm>
            <a:off x="602278" y="877678"/>
            <a:ext cx="9866765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3600"/>
            </a:pPr>
            <a:r>
              <a:rPr lang="pt-PT" dirty="0" smtClean="0"/>
              <a:t>Anexo à Declaração Marítima de Saúde: Lista de indivíduos doentes do navio</a:t>
            </a:r>
            <a:endParaRPr dirty="0"/>
          </a:p>
        </p:txBody>
      </p:sp>
      <p:pic>
        <p:nvPicPr>
          <p:cNvPr id="310" name="Google Shape;310;p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237049" y="2888501"/>
            <a:ext cx="9953700" cy="264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Google Shape;311;p7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7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8"/>
          <p:cNvSpPr txBox="1">
            <a:spLocks noGrp="1"/>
          </p:cNvSpPr>
          <p:nvPr>
            <p:ph type="title"/>
          </p:nvPr>
        </p:nvSpPr>
        <p:spPr>
          <a:xfrm>
            <a:off x="1154955" y="867097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3600"/>
            </a:pPr>
            <a:r>
              <a:rPr lang="pt-PT" dirty="0" smtClean="0"/>
              <a:t>A concentração na tripulação versus passageiros</a:t>
            </a:r>
            <a:endParaRPr dirty="0"/>
          </a:p>
        </p:txBody>
      </p:sp>
      <p:sp>
        <p:nvSpPr>
          <p:cNvPr id="318" name="Google Shape;318;p8"/>
          <p:cNvSpPr txBox="1">
            <a:spLocks noGrp="1"/>
          </p:cNvSpPr>
          <p:nvPr>
            <p:ph type="body" idx="1"/>
          </p:nvPr>
        </p:nvSpPr>
        <p:spPr>
          <a:xfrm>
            <a:off x="715669" y="2261111"/>
            <a:ext cx="11476331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>
              <a:spcBef>
                <a:spcPts val="0"/>
              </a:spcBef>
            </a:pPr>
            <a:r>
              <a:rPr lang="pt-PT" sz="1600" dirty="0" smtClean="0">
                <a:solidFill>
                  <a:srgbClr val="FF0000"/>
                </a:solidFill>
              </a:rPr>
              <a:t>Considere abrir um slide com um ponto sobre a proporção de carga versus navios de cruzeiro no seu país.</a:t>
            </a:r>
            <a:endParaRPr sz="1600" dirty="0">
              <a:solidFill>
                <a:srgbClr val="FF0000"/>
              </a:solidFill>
            </a:endParaRPr>
          </a:p>
        </p:txBody>
      </p:sp>
      <p:sp>
        <p:nvSpPr>
          <p:cNvPr id="319" name="Google Shape;319;p8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8</a:t>
            </a:fld>
            <a:endParaRPr/>
          </a:p>
        </p:txBody>
      </p:sp>
      <p:graphicFrame>
        <p:nvGraphicFramePr>
          <p:cNvPr id="320" name="Google Shape;320;p8"/>
          <p:cNvGraphicFramePr/>
          <p:nvPr/>
        </p:nvGraphicFramePr>
        <p:xfrm>
          <a:off x="715669" y="2684672"/>
          <a:ext cx="10333500" cy="2574036"/>
        </p:xfrm>
        <a:graphic>
          <a:graphicData uri="http://schemas.openxmlformats.org/drawingml/2006/table">
            <a:tbl>
              <a:tblPr firstRow="1" bandRow="1">
                <a:noFill/>
                <a:tableStyleId>{711790F1-BFB4-4B5B-B20D-CC93E04C9BD0}</a:tableStyleId>
              </a:tblPr>
              <a:tblGrid>
                <a:gridCol w="5166750"/>
                <a:gridCol w="5166750"/>
              </a:tblGrid>
              <a:tr h="3794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</a:rPr>
                        <a:t>Navios Cruzeiros  </a:t>
                      </a:r>
                      <a:endParaRPr lang="pt-P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</a:rPr>
                        <a:t>Navios de Carga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673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</a:rPr>
                        <a:t>~3x mais passageiros do que tripulantes </a:t>
                      </a:r>
                      <a:endParaRPr lang="pt-P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</a:rPr>
                        <a:t>Quase exclusivamente membros da tripulação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673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</a:rPr>
                        <a:t>Instalações sanitárias a bordo (incluindo médicos e enfermeiros)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</a:rPr>
                        <a:t>Nenhuma ou poucas instalações médicas a bordo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673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</a:rPr>
                        <a:t>Sistemas de comunicação avançados a bordo (email, telefone, etc.) </a:t>
                      </a:r>
                      <a:endParaRPr lang="pt-P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</a:rPr>
                        <a:t>Sistemas de comunicação básicos (rádio) </a:t>
                      </a:r>
                      <a:endParaRPr lang="pt-P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21" name="Google Shape;321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75520" y="5157192"/>
            <a:ext cx="2529226" cy="1329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411842" y="4941168"/>
            <a:ext cx="2232221" cy="1471790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8"/>
          <p:cNvSpPr txBox="1"/>
          <p:nvPr/>
        </p:nvSpPr>
        <p:spPr>
          <a:xfrm>
            <a:off x="1799887" y="6377772"/>
            <a:ext cx="8015626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pt-PT" sz="1800" dirty="0" smtClean="0">
                <a:solidFill>
                  <a:srgbClr val="FF0000"/>
                </a:solidFill>
              </a:rPr>
              <a:t>Exemplo de fotografias; actualizar com fotografias específicas do país</a:t>
            </a:r>
            <a:endParaRPr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9"/>
          <p:cNvSpPr txBox="1">
            <a:spLocks noGrp="1"/>
          </p:cNvSpPr>
          <p:nvPr>
            <p:ph type="title"/>
          </p:nvPr>
        </p:nvSpPr>
        <p:spPr>
          <a:xfrm>
            <a:off x="1154953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3600"/>
            </a:pPr>
            <a:r>
              <a:rPr lang="pt-PT" dirty="0" smtClean="0"/>
              <a:t>Inspecções do navio</a:t>
            </a:r>
            <a:endParaRPr dirty="0"/>
          </a:p>
        </p:txBody>
      </p:sp>
      <p:pic>
        <p:nvPicPr>
          <p:cNvPr id="330" name="Google Shape;330;p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705810" y="2501678"/>
            <a:ext cx="4829849" cy="3191320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p9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9</a:t>
            </a:fld>
            <a:endParaRPr/>
          </a:p>
        </p:txBody>
      </p:sp>
      <p:sp>
        <p:nvSpPr>
          <p:cNvPr id="332" name="Google Shape;332;p9"/>
          <p:cNvSpPr txBox="1"/>
          <p:nvPr/>
        </p:nvSpPr>
        <p:spPr>
          <a:xfrm>
            <a:off x="5950185" y="2501678"/>
            <a:ext cx="599832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342900" lvl="0" indent="-342900">
              <a:buClr>
                <a:schemeClr val="accent1"/>
              </a:buClr>
              <a:buSzPts val="1440"/>
              <a:buFont typeface="Noto Sans Symbols"/>
              <a:buChar char="►"/>
            </a:pPr>
            <a:r>
              <a:rPr lang="pt-PT" sz="1800" dirty="0" smtClean="0">
                <a:latin typeface="Century Gothic" pitchFamily="34" charset="0"/>
              </a:rPr>
              <a:t>Pode ocorrer esporádica ou regularmente, dependendo dos recursos do país e/ou da preocupação de saúde pública associada ao navio</a:t>
            </a:r>
            <a:endParaRPr dirty="0" smtClean="0">
              <a:latin typeface="Century Gothic" pitchFamily="34" charset="0"/>
            </a:endParaRPr>
          </a:p>
          <a:p>
            <a:pPr marL="342900" lvl="0" indent="-342900">
              <a:spcBef>
                <a:spcPts val="1000"/>
              </a:spcBef>
              <a:buClr>
                <a:schemeClr val="accent1"/>
              </a:buClr>
              <a:buSzPts val="1440"/>
              <a:buFont typeface="Noto Sans Symbols"/>
              <a:buChar char="►"/>
            </a:pPr>
            <a:r>
              <a:rPr lang="pt-PT" sz="1800" dirty="0" smtClean="0">
                <a:latin typeface="Century Gothic" pitchFamily="34" charset="0"/>
              </a:rPr>
              <a:t>Realizada pela autoridade sanitária competente do PDE e/ou o seu representante</a:t>
            </a:r>
            <a:endParaRPr dirty="0" smtClean="0">
              <a:latin typeface="Century Gothic" pitchFamily="34" charset="0"/>
            </a:endParaRPr>
          </a:p>
          <a:p>
            <a:pPr marL="342900" lvl="0" indent="-342900">
              <a:spcBef>
                <a:spcPts val="1000"/>
              </a:spcBef>
              <a:buClr>
                <a:schemeClr val="accent1"/>
              </a:buClr>
              <a:buSzPts val="1440"/>
              <a:buFont typeface="Noto Sans Symbols"/>
              <a:buChar char="►"/>
            </a:pPr>
            <a:r>
              <a:rPr lang="pt-PT" sz="1800" dirty="0" smtClean="0">
                <a:latin typeface="Century Gothic" pitchFamily="34" charset="0"/>
              </a:rPr>
              <a:t>Inspecciona áreas, sistemas e serviços a bordo</a:t>
            </a:r>
            <a:endParaRPr dirty="0" smtClean="0">
              <a:latin typeface="Century Gothic" pitchFamily="34" charset="0"/>
            </a:endParaRPr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ts val="1280"/>
              <a:buFont typeface="Noto Sans Symbols"/>
              <a:buChar char="►"/>
            </a:pPr>
            <a:r>
              <a:rPr lang="pt-PT" sz="1600" dirty="0" smtClean="0">
                <a:latin typeface="Century Gothic" pitchFamily="34" charset="0"/>
              </a:rPr>
              <a:t>Discute com os tripulantes ou agentes do navio</a:t>
            </a:r>
            <a:endParaRPr dirty="0" smtClean="0">
              <a:latin typeface="Century Gothic" pitchFamily="34" charset="0"/>
            </a:endParaRPr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ts val="1280"/>
              <a:buFont typeface="Noto Sans Symbols"/>
              <a:buChar char="►"/>
            </a:pPr>
            <a:r>
              <a:rPr lang="pt-PT" sz="1600" dirty="0" smtClean="0">
                <a:latin typeface="Century Gothic" pitchFamily="34" charset="0"/>
              </a:rPr>
              <a:t>Revê a Declaração Marítima de Saúde</a:t>
            </a:r>
            <a:endParaRPr dirty="0" smtClean="0">
              <a:latin typeface="Century Gothic" pitchFamily="34" charset="0"/>
            </a:endParaRPr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ts val="1280"/>
              <a:buFont typeface="Noto Sans Symbols"/>
              <a:buChar char="►"/>
            </a:pPr>
            <a:r>
              <a:rPr lang="pt-PT" sz="1600" dirty="0" smtClean="0">
                <a:latin typeface="Century Gothic" pitchFamily="34" charset="0"/>
              </a:rPr>
              <a:t>Avalia quaisquer pessoas doentes a bordo</a:t>
            </a:r>
            <a:endParaRPr dirty="0" smtClean="0">
              <a:latin typeface="Century Gothic" pitchFamily="34" charset="0"/>
            </a:endParaRPr>
          </a:p>
          <a:p>
            <a:pPr marL="342900" lvl="0" indent="-342900">
              <a:spcBef>
                <a:spcPts val="1000"/>
              </a:spcBef>
              <a:buClr>
                <a:schemeClr val="accent1"/>
              </a:buClr>
              <a:buSzPts val="1440"/>
              <a:buFont typeface="Noto Sans Symbols"/>
              <a:buChar char="►"/>
            </a:pPr>
            <a:r>
              <a:rPr lang="pt-PT" sz="1800" dirty="0" smtClean="0">
                <a:latin typeface="Century Gothic" pitchFamily="34" charset="0"/>
              </a:rPr>
              <a:t>Avalia as condições sanitárias das áreas inspeccionadas</a:t>
            </a:r>
            <a:endParaRPr dirty="0" smtClean="0">
              <a:latin typeface="Century Gothic" pitchFamily="34" charset="0"/>
            </a:endParaRPr>
          </a:p>
          <a:p>
            <a:pPr marL="342900" lvl="0" indent="-342900">
              <a:spcBef>
                <a:spcPts val="1000"/>
              </a:spcBef>
              <a:buClr>
                <a:schemeClr val="accent1"/>
              </a:buClr>
              <a:buSzPts val="1440"/>
              <a:buFont typeface="Noto Sans Symbols"/>
              <a:buChar char="►"/>
            </a:pPr>
            <a:r>
              <a:rPr lang="pt-PT" sz="1800" dirty="0" smtClean="0">
                <a:latin typeface="Century Gothic" pitchFamily="34" charset="0"/>
              </a:rPr>
              <a:t>Recomenda acções correctivas</a:t>
            </a:r>
            <a:endParaRPr dirty="0" smtClean="0">
              <a:latin typeface="Century Gothic" pitchFamily="34" charset="0"/>
            </a:endParaRPr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ts val="1280"/>
              <a:buFont typeface="Noto Sans Symbols"/>
              <a:buChar char="►"/>
            </a:pPr>
            <a:r>
              <a:rPr lang="pt-PT" sz="1600" dirty="0" smtClean="0">
                <a:latin typeface="Century Gothic" pitchFamily="34" charset="0"/>
              </a:rPr>
              <a:t>Ver slide seguinte</a:t>
            </a:r>
            <a:r>
              <a:rPr lang="en-US" sz="1600" b="0" i="0" u="none" strike="noStrike" cap="none" dirty="0" smtClean="0">
                <a:solidFill>
                  <a:srgbClr val="3F3F3F"/>
                </a:solidFill>
                <a:latin typeface="Century Gothic" pitchFamily="34" charset="0"/>
                <a:ea typeface="Century Gothic"/>
                <a:cs typeface="Century Gothic"/>
                <a:sym typeface="Century Gothic"/>
              </a:rPr>
              <a:t>!</a:t>
            </a:r>
            <a:endParaRPr dirty="0">
              <a:latin typeface="Century Gothic" pitchFamily="34" charset="0"/>
            </a:endParaRPr>
          </a:p>
        </p:txBody>
      </p:sp>
      <p:sp>
        <p:nvSpPr>
          <p:cNvPr id="333" name="Google Shape;333;p9"/>
          <p:cNvSpPr txBox="1"/>
          <p:nvPr/>
        </p:nvSpPr>
        <p:spPr>
          <a:xfrm>
            <a:off x="705810" y="5739495"/>
            <a:ext cx="482985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pt-PT" sz="1800" dirty="0" smtClean="0">
                <a:solidFill>
                  <a:srgbClr val="FF0000"/>
                </a:solidFill>
              </a:rPr>
              <a:t>Exemplo de fotografia; actualizar com fotografia específica do país </a:t>
            </a:r>
            <a:endParaRPr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Ion Boardroom">
  <a:themeElements>
    <a:clrScheme name="Ion Boardroom">
      <a:dk1>
        <a:srgbClr val="000000"/>
      </a:dk1>
      <a:lt1>
        <a:srgbClr val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2612</Words>
  <Application>Microsoft Office PowerPoint</Application>
  <PresentationFormat>Personalizados</PresentationFormat>
  <Paragraphs>206</Paragraphs>
  <Slides>20</Slides>
  <Notes>20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20</vt:i4>
      </vt:variant>
    </vt:vector>
  </HeadingPairs>
  <TitlesOfParts>
    <vt:vector size="27" baseType="lpstr">
      <vt:lpstr>Arial</vt:lpstr>
      <vt:lpstr>Century Gothic</vt:lpstr>
      <vt:lpstr>Noto Sans Symbols</vt:lpstr>
      <vt:lpstr>Calibri</vt:lpstr>
      <vt:lpstr>Times New Roman</vt:lpstr>
      <vt:lpstr>Work Sans</vt:lpstr>
      <vt:lpstr>Ion Boardroom</vt:lpstr>
      <vt:lpstr>Considerações para Portos</vt:lpstr>
      <vt:lpstr>Para começar…</vt:lpstr>
      <vt:lpstr>Objectivos de aprendizagem</vt:lpstr>
      <vt:lpstr>O que torna as respostas de saúde pública portuária singulares?</vt:lpstr>
      <vt:lpstr>A notificação inicial pode ocorrer mais de 24 horas da chegada</vt:lpstr>
      <vt:lpstr>Outra fonte de notificação: A Declaração Marítima de Saúde</vt:lpstr>
      <vt:lpstr>Anexo à Declaração Marítima de Saúde: Lista de indivíduos doentes do navio</vt:lpstr>
      <vt:lpstr>A concentração na tripulação versus passageiros</vt:lpstr>
      <vt:lpstr>Inspecções do navio</vt:lpstr>
      <vt:lpstr>Certificados sanitários do navio</vt:lpstr>
      <vt:lpstr>O que torna as respostas de saúde pública nos portos semelhantes às respostas nos aeroportos ou fronteiras terrestres? </vt:lpstr>
      <vt:lpstr>Semelhante aos aeroportos: Prática livre</vt:lpstr>
      <vt:lpstr>  Possível desfecho para um navio que não cumpra as normas mínimas de inspecção e medidas correctivas comuns  </vt:lpstr>
      <vt:lpstr>Semelhante a outros PDE: EPI e avaliações de risco</vt:lpstr>
      <vt:lpstr>Possíveis razões para um navio não cumprir as normas mínimas de inspecção</vt:lpstr>
      <vt:lpstr>Possíveis razões para um navio não cumprir as normas mínimas de inspecção</vt:lpstr>
      <vt:lpstr>Possíveis razões para um navio não cumprir as normas mínimas de inspecção (continuação)</vt:lpstr>
      <vt:lpstr>Considerações específicas à Covid-19 para a tripulação</vt:lpstr>
      <vt:lpstr>Opções de gestão de casos confirmados da Covid-19 </vt:lpstr>
      <vt:lpstr>Discussão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Considerações para Portos</dc:title>
  <dc:creator>Rogers, Kimberly B. (CDC/OID/NCEZID)</dc:creator>
  <cp:lastModifiedBy>Hewlett-Packard Company</cp:lastModifiedBy>
  <cp:revision>5</cp:revision>
  <dcterms:created xsi:type="dcterms:W3CDTF">2018-05-15T08:59:29Z</dcterms:created>
  <dcterms:modified xsi:type="dcterms:W3CDTF">2021-08-30T08:36:24Z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af03ff0-41c5-4c41-b55e-fabb8fae94be_Enabled">
    <vt:lpwstr>true</vt:lpwstr>
  </property>
  <property fmtid="{D5CDD505-2E9C-101B-9397-08002B2CF9AE}" pid="3" name="MSIP_Label_8af03ff0-41c5-4c41-b55e-fabb8fae94be_SetDate">
    <vt:lpwstr>2021-04-19T18:07:26Z</vt:lpwstr>
  </property>
  <property fmtid="{D5CDD505-2E9C-101B-9397-08002B2CF9AE}" pid="4" name="MSIP_Label_8af03ff0-41c5-4c41-b55e-fabb8fae94be_Method">
    <vt:lpwstr>Privileged</vt:lpwstr>
  </property>
  <property fmtid="{D5CDD505-2E9C-101B-9397-08002B2CF9AE}" pid="5" name="MSIP_Label_8af03ff0-41c5-4c41-b55e-fabb8fae94be_Name">
    <vt:lpwstr>8af03ff0-41c5-4c41-b55e-fabb8fae94be</vt:lpwstr>
  </property>
  <property fmtid="{D5CDD505-2E9C-101B-9397-08002B2CF9AE}" pid="6" name="MSIP_Label_8af03ff0-41c5-4c41-b55e-fabb8fae94be_SiteId">
    <vt:lpwstr>9ce70869-60db-44fd-abe8-d2767077fc8f</vt:lpwstr>
  </property>
  <property fmtid="{D5CDD505-2E9C-101B-9397-08002B2CF9AE}" pid="7" name="MSIP_Label_8af03ff0-41c5-4c41-b55e-fabb8fae94be_ActionId">
    <vt:lpwstr>a92e701b-bf10-4412-ab80-d7d1ab08e860</vt:lpwstr>
  </property>
  <property fmtid="{D5CDD505-2E9C-101B-9397-08002B2CF9AE}" pid="8" name="MSIP_Label_8af03ff0-41c5-4c41-b55e-fabb8fae94be_ContentBits">
    <vt:lpwstr>0</vt:lpwstr>
  </property>
</Properties>
</file>