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</p:sldMasterIdLst>
  <p:notesMasterIdLst>
    <p:notesMasterId r:id="rId11"/>
  </p:notesMasterIdLst>
  <p:sldIdLst>
    <p:sldId id="256" r:id="rId2"/>
    <p:sldId id="258" r:id="rId3"/>
    <p:sldId id="259" r:id="rId4"/>
    <p:sldId id="264" r:id="rId5"/>
    <p:sldId id="260" r:id="rId6"/>
    <p:sldId id="262" r:id="rId7"/>
    <p:sldId id="261" r:id="rId8"/>
    <p:sldId id="273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4" autoAdjust="0"/>
    <p:restoredTop sz="90588" autoAdjust="0"/>
  </p:normalViewPr>
  <p:slideViewPr>
    <p:cSldViewPr snapToGrid="0">
      <p:cViewPr>
        <p:scale>
          <a:sx n="60" d="100"/>
          <a:sy n="60" d="100"/>
        </p:scale>
        <p:origin x="-2296" y="-10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2DD7E7-0222-4B71-A873-BEB13DAD0841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C6CB1E-D9F9-4A0E-AA0F-BEAD97F865E8}">
      <dgm:prSet phldrT="[Text]" custT="1"/>
      <dgm:spPr/>
      <dgm:t>
        <a:bodyPr/>
        <a:lstStyle/>
        <a:p>
          <a:r>
            <a:rPr lang="pt-PT" sz="1600" noProof="0" dirty="0" smtClean="0"/>
            <a:t>Equipa central de planeamento é constituído </a:t>
          </a:r>
          <a:endParaRPr lang="pt-PT" sz="1600" noProof="0" dirty="0"/>
        </a:p>
      </dgm:t>
    </dgm:pt>
    <dgm:pt modelId="{4C00C6CB-1DE9-457A-846B-646B8E74FE35}" type="parTrans" cxnId="{EB44F011-13EA-4BFC-8C6F-B9736432C08F}">
      <dgm:prSet/>
      <dgm:spPr/>
      <dgm:t>
        <a:bodyPr/>
        <a:lstStyle/>
        <a:p>
          <a:endParaRPr lang="en-US"/>
        </a:p>
      </dgm:t>
    </dgm:pt>
    <dgm:pt modelId="{780704E3-5539-4916-87AC-F2F05734505C}" type="sibTrans" cxnId="{EB44F011-13EA-4BFC-8C6F-B9736432C08F}">
      <dgm:prSet/>
      <dgm:spPr/>
      <dgm:t>
        <a:bodyPr/>
        <a:lstStyle/>
        <a:p>
          <a:endParaRPr lang="en-US"/>
        </a:p>
      </dgm:t>
    </dgm:pt>
    <dgm:pt modelId="{A519A4E1-B672-417E-A66A-1430C68D11EA}">
      <dgm:prSet phldrT="[Text]"/>
      <dgm:spPr/>
      <dgm:t>
        <a:bodyPr/>
        <a:lstStyle/>
        <a:p>
          <a:r>
            <a:rPr lang="en-US" dirty="0" smtClean="0"/>
            <a:t>Set-Out </a:t>
          </a:r>
          <a:r>
            <a:rPr lang="en-US" dirty="0"/>
            <a:t>2018</a:t>
          </a:r>
        </a:p>
      </dgm:t>
    </dgm:pt>
    <dgm:pt modelId="{D9285FC8-7488-461B-AD0A-0F558DC7BD8D}" type="parTrans" cxnId="{F973E33F-606B-42C6-969A-E879D4C5248E}">
      <dgm:prSet/>
      <dgm:spPr/>
      <dgm:t>
        <a:bodyPr/>
        <a:lstStyle/>
        <a:p>
          <a:endParaRPr lang="en-US"/>
        </a:p>
      </dgm:t>
    </dgm:pt>
    <dgm:pt modelId="{BD00B7D3-771F-4E37-A568-354DBAE8FB71}" type="sibTrans" cxnId="{F973E33F-606B-42C6-969A-E879D4C5248E}">
      <dgm:prSet/>
      <dgm:spPr/>
      <dgm:t>
        <a:bodyPr/>
        <a:lstStyle/>
        <a:p>
          <a:endParaRPr lang="en-US"/>
        </a:p>
      </dgm:t>
    </dgm:pt>
    <dgm:pt modelId="{8B2BDA37-7162-47C8-B5D0-B35E3CD69D7C}">
      <dgm:prSet phldrT="[Text]"/>
      <dgm:spPr/>
      <dgm:t>
        <a:bodyPr/>
        <a:lstStyle/>
        <a:p>
          <a:r>
            <a:rPr lang="pt-PT" noProof="0" smtClean="0"/>
            <a:t>Dez.-Fev. 2019</a:t>
          </a:r>
          <a:endParaRPr lang="pt-PT" noProof="0"/>
        </a:p>
      </dgm:t>
    </dgm:pt>
    <dgm:pt modelId="{58255F53-9FC4-42DA-9E85-B9F693791C5A}" type="parTrans" cxnId="{DE3576C5-F0AC-45FC-8D31-3C1528C80E0E}">
      <dgm:prSet/>
      <dgm:spPr/>
      <dgm:t>
        <a:bodyPr/>
        <a:lstStyle/>
        <a:p>
          <a:endParaRPr lang="en-US"/>
        </a:p>
      </dgm:t>
    </dgm:pt>
    <dgm:pt modelId="{738ECBFE-9F17-43D2-96CD-27124B2F6ACB}" type="sibTrans" cxnId="{DE3576C5-F0AC-45FC-8D31-3C1528C80E0E}">
      <dgm:prSet/>
      <dgm:spPr/>
      <dgm:t>
        <a:bodyPr/>
        <a:lstStyle/>
        <a:p>
          <a:endParaRPr lang="en-US"/>
        </a:p>
      </dgm:t>
    </dgm:pt>
    <dgm:pt modelId="{74663ADF-B583-46C5-855F-A8F8A0B1652A}">
      <dgm:prSet phldrT="[Text]"/>
      <dgm:spPr/>
      <dgm:t>
        <a:bodyPr/>
        <a:lstStyle/>
        <a:p>
          <a:r>
            <a:rPr lang="pt-PT" noProof="0" dirty="0" smtClean="0"/>
            <a:t>Projecto de PRESP</a:t>
          </a:r>
          <a:endParaRPr lang="pt-PT" noProof="0" dirty="0"/>
        </a:p>
      </dgm:t>
    </dgm:pt>
    <dgm:pt modelId="{D7E67EC2-CD8A-4F36-BD57-1965EC96A654}" type="parTrans" cxnId="{BD419228-2F1A-45A0-8793-E9E13ECAD6DA}">
      <dgm:prSet/>
      <dgm:spPr/>
      <dgm:t>
        <a:bodyPr/>
        <a:lstStyle/>
        <a:p>
          <a:endParaRPr lang="en-US"/>
        </a:p>
      </dgm:t>
    </dgm:pt>
    <dgm:pt modelId="{9FE098D7-0A9F-4E84-9070-7886659C5A7C}" type="sibTrans" cxnId="{BD419228-2F1A-45A0-8793-E9E13ECAD6DA}">
      <dgm:prSet/>
      <dgm:spPr/>
      <dgm:t>
        <a:bodyPr/>
        <a:lstStyle/>
        <a:p>
          <a:endParaRPr lang="en-US"/>
        </a:p>
      </dgm:t>
    </dgm:pt>
    <dgm:pt modelId="{36FA194E-03ED-43E2-BCFA-4346C0F4961A}">
      <dgm:prSet phldrT="[Text]"/>
      <dgm:spPr/>
      <dgm:t>
        <a:bodyPr/>
        <a:lstStyle/>
        <a:p>
          <a:r>
            <a:rPr lang="pt-PT" noProof="0" dirty="0" smtClean="0"/>
            <a:t>Recebe </a:t>
          </a:r>
          <a:r>
            <a:rPr lang="pt-PT" i="1" noProof="0" dirty="0" smtClean="0"/>
            <a:t>inputs </a:t>
          </a:r>
          <a:r>
            <a:rPr lang="pt-PT" noProof="0" dirty="0" smtClean="0"/>
            <a:t> do PDE sobre PON</a:t>
          </a:r>
          <a:endParaRPr lang="pt-PT" noProof="0" dirty="0"/>
        </a:p>
      </dgm:t>
    </dgm:pt>
    <dgm:pt modelId="{9072C7D1-7F0B-46F1-842E-B04FC4B7D04B}" type="sibTrans" cxnId="{B86C744D-7236-4748-9B3E-E5F907623CD0}">
      <dgm:prSet/>
      <dgm:spPr/>
      <dgm:t>
        <a:bodyPr/>
        <a:lstStyle/>
        <a:p>
          <a:endParaRPr lang="en-US"/>
        </a:p>
      </dgm:t>
    </dgm:pt>
    <dgm:pt modelId="{621CB393-B783-4A53-B00C-6C686CB2A23C}" type="parTrans" cxnId="{B86C744D-7236-4748-9B3E-E5F907623CD0}">
      <dgm:prSet/>
      <dgm:spPr/>
      <dgm:t>
        <a:bodyPr/>
        <a:lstStyle/>
        <a:p>
          <a:endParaRPr lang="en-US"/>
        </a:p>
      </dgm:t>
    </dgm:pt>
    <dgm:pt modelId="{A24A87E5-3AFD-4972-A79B-3C55FE807AD0}">
      <dgm:prSet phldrT="[Text]"/>
      <dgm:spPr/>
      <dgm:t>
        <a:bodyPr/>
        <a:lstStyle/>
        <a:p>
          <a:r>
            <a:rPr lang="pt-PT" noProof="0" dirty="0" smtClean="0"/>
            <a:t>Verão de 2019</a:t>
          </a:r>
          <a:endParaRPr lang="pt-PT" noProof="0" dirty="0"/>
        </a:p>
      </dgm:t>
    </dgm:pt>
    <dgm:pt modelId="{1A85C53C-2281-44DF-B529-BF7ACE92569F}" type="parTrans" cxnId="{7AA48817-9FD6-43F6-9E3E-FDD5C26017B0}">
      <dgm:prSet/>
      <dgm:spPr/>
      <dgm:t>
        <a:bodyPr/>
        <a:lstStyle/>
        <a:p>
          <a:endParaRPr lang="en-US"/>
        </a:p>
      </dgm:t>
    </dgm:pt>
    <dgm:pt modelId="{17B2EAB6-26C9-488D-B8CC-D9BD973B73E3}" type="sibTrans" cxnId="{7AA48817-9FD6-43F6-9E3E-FDD5C26017B0}">
      <dgm:prSet/>
      <dgm:spPr/>
      <dgm:t>
        <a:bodyPr/>
        <a:lstStyle/>
        <a:p>
          <a:endParaRPr lang="en-US"/>
        </a:p>
      </dgm:t>
    </dgm:pt>
    <dgm:pt modelId="{8B1BDBFD-3C18-4DF7-9A30-178652D09A9A}">
      <dgm:prSet/>
      <dgm:spPr/>
      <dgm:t>
        <a:bodyPr/>
        <a:lstStyle/>
        <a:p>
          <a:endParaRPr lang="en-US" dirty="0"/>
        </a:p>
      </dgm:t>
    </dgm:pt>
    <dgm:pt modelId="{78940D4C-6D07-4060-8B76-3EF80B6E7642}" type="parTrans" cxnId="{93A2F02E-9DFA-44B9-B1D0-92B77844B06D}">
      <dgm:prSet/>
      <dgm:spPr/>
      <dgm:t>
        <a:bodyPr/>
        <a:lstStyle/>
        <a:p>
          <a:endParaRPr lang="en-US"/>
        </a:p>
      </dgm:t>
    </dgm:pt>
    <dgm:pt modelId="{97072458-B0A5-43FB-AF2A-DD0FFBA9497D}" type="sibTrans" cxnId="{93A2F02E-9DFA-44B9-B1D0-92B77844B06D}">
      <dgm:prSet/>
      <dgm:spPr/>
      <dgm:t>
        <a:bodyPr/>
        <a:lstStyle/>
        <a:p>
          <a:endParaRPr lang="en-US"/>
        </a:p>
      </dgm:t>
    </dgm:pt>
    <dgm:pt modelId="{D512D8DE-5E33-493A-BD4B-E60A0C9D60E3}" type="pres">
      <dgm:prSet presAssocID="{0D2DD7E7-0222-4B71-A873-BEB13DAD084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C62AEC6C-844B-4A71-AF76-FD654128D2C2}" type="pres">
      <dgm:prSet presAssocID="{0D2DD7E7-0222-4B71-A873-BEB13DAD0841}" presName="arrow" presStyleLbl="bgShp" presStyleIdx="0" presStyleCnt="1"/>
      <dgm:spPr/>
    </dgm:pt>
    <dgm:pt modelId="{0D4BD433-BB2F-4D44-ABB8-860A7DDA5F18}" type="pres">
      <dgm:prSet presAssocID="{0D2DD7E7-0222-4B71-A873-BEB13DAD0841}" presName="points" presStyleCnt="0"/>
      <dgm:spPr/>
    </dgm:pt>
    <dgm:pt modelId="{027B4053-7A26-477E-B431-25B6DAAB5987}" type="pres">
      <dgm:prSet presAssocID="{3AC6CB1E-D9F9-4A0E-AA0F-BEAD97F865E8}" presName="compositeA" presStyleCnt="0"/>
      <dgm:spPr/>
    </dgm:pt>
    <dgm:pt modelId="{BFD7584B-8816-4C58-9769-0FDCD18BBCED}" type="pres">
      <dgm:prSet presAssocID="{3AC6CB1E-D9F9-4A0E-AA0F-BEAD97F865E8}" presName="textA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50FA18A-73C5-4AF0-904B-A843980459C0}" type="pres">
      <dgm:prSet presAssocID="{3AC6CB1E-D9F9-4A0E-AA0F-BEAD97F865E8}" presName="circleA" presStyleLbl="node1" presStyleIdx="0" presStyleCnt="7"/>
      <dgm:spPr/>
    </dgm:pt>
    <dgm:pt modelId="{590A432B-0C11-45DF-8987-73F7BD14E25D}" type="pres">
      <dgm:prSet presAssocID="{3AC6CB1E-D9F9-4A0E-AA0F-BEAD97F865E8}" presName="spaceA" presStyleCnt="0"/>
      <dgm:spPr/>
    </dgm:pt>
    <dgm:pt modelId="{CEC178AF-A00C-4113-8487-BDC75FB41113}" type="pres">
      <dgm:prSet presAssocID="{780704E3-5539-4916-87AC-F2F05734505C}" presName="space" presStyleCnt="0"/>
      <dgm:spPr/>
    </dgm:pt>
    <dgm:pt modelId="{C04BB610-9147-4ED6-936A-7F015CB72F33}" type="pres">
      <dgm:prSet presAssocID="{A519A4E1-B672-417E-A66A-1430C68D11EA}" presName="compositeB" presStyleCnt="0"/>
      <dgm:spPr/>
    </dgm:pt>
    <dgm:pt modelId="{76CC2243-4A45-4CE6-9383-5B407C3E2C8F}" type="pres">
      <dgm:prSet presAssocID="{A519A4E1-B672-417E-A66A-1430C68D11EA}" presName="textB" presStyleLbl="revTx" presStyleIdx="1" presStyleCnt="7" custLinFactNeighborX="2701" custLinFactNeighborY="190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FE66EE0-580C-4FFE-9653-A0C88DC5E1D8}" type="pres">
      <dgm:prSet presAssocID="{A519A4E1-B672-417E-A66A-1430C68D11EA}" presName="circleB" presStyleLbl="node1" presStyleIdx="1" presStyleCnt="7"/>
      <dgm:spPr/>
    </dgm:pt>
    <dgm:pt modelId="{E3B82DAA-FEE7-4295-B334-6DD06123C20A}" type="pres">
      <dgm:prSet presAssocID="{A519A4E1-B672-417E-A66A-1430C68D11EA}" presName="spaceB" presStyleCnt="0"/>
      <dgm:spPr/>
    </dgm:pt>
    <dgm:pt modelId="{9AAE19FA-C5C3-41D8-B4B8-55D42C370E0C}" type="pres">
      <dgm:prSet presAssocID="{BD00B7D3-771F-4E37-A568-354DBAE8FB71}" presName="space" presStyleCnt="0"/>
      <dgm:spPr/>
    </dgm:pt>
    <dgm:pt modelId="{57F5AA86-A52F-401C-A2A6-D203C74A81E6}" type="pres">
      <dgm:prSet presAssocID="{36FA194E-03ED-43E2-BCFA-4346C0F4961A}" presName="compositeA" presStyleCnt="0"/>
      <dgm:spPr/>
    </dgm:pt>
    <dgm:pt modelId="{385885CB-2720-4BA4-9319-0E4C543FDB94}" type="pres">
      <dgm:prSet presAssocID="{36FA194E-03ED-43E2-BCFA-4346C0F4961A}" presName="textA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AD1BB1E-0808-4D5B-B1BD-645F20AB61F9}" type="pres">
      <dgm:prSet presAssocID="{36FA194E-03ED-43E2-BCFA-4346C0F4961A}" presName="circleA" presStyleLbl="node1" presStyleIdx="2" presStyleCnt="7"/>
      <dgm:spPr/>
    </dgm:pt>
    <dgm:pt modelId="{464A297F-14E8-4B7C-9B7F-0BE2940E580C}" type="pres">
      <dgm:prSet presAssocID="{36FA194E-03ED-43E2-BCFA-4346C0F4961A}" presName="spaceA" presStyleCnt="0"/>
      <dgm:spPr/>
    </dgm:pt>
    <dgm:pt modelId="{A5E3C84F-3E15-414C-BAD5-C9BAEB19E0B0}" type="pres">
      <dgm:prSet presAssocID="{9072C7D1-7F0B-46F1-842E-B04FC4B7D04B}" presName="space" presStyleCnt="0"/>
      <dgm:spPr/>
    </dgm:pt>
    <dgm:pt modelId="{718D2576-7988-47A4-AC01-8CA7E0699683}" type="pres">
      <dgm:prSet presAssocID="{8B2BDA37-7162-47C8-B5D0-B35E3CD69D7C}" presName="compositeB" presStyleCnt="0"/>
      <dgm:spPr/>
    </dgm:pt>
    <dgm:pt modelId="{0D24B237-4815-43A3-8D95-EF4037747A3C}" type="pres">
      <dgm:prSet presAssocID="{8B2BDA37-7162-47C8-B5D0-B35E3CD69D7C}" presName="textB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8F83D13-975F-4770-A9CB-10541C56EA44}" type="pres">
      <dgm:prSet presAssocID="{8B2BDA37-7162-47C8-B5D0-B35E3CD69D7C}" presName="circleB" presStyleLbl="node1" presStyleIdx="3" presStyleCnt="7"/>
      <dgm:spPr/>
    </dgm:pt>
    <dgm:pt modelId="{F29D2810-97F1-4EA1-ACFB-9B49B67E256C}" type="pres">
      <dgm:prSet presAssocID="{8B2BDA37-7162-47C8-B5D0-B35E3CD69D7C}" presName="spaceB" presStyleCnt="0"/>
      <dgm:spPr/>
    </dgm:pt>
    <dgm:pt modelId="{B70AEDE7-BAAD-49E4-93C6-A8855F0C5C2C}" type="pres">
      <dgm:prSet presAssocID="{738ECBFE-9F17-43D2-96CD-27124B2F6ACB}" presName="space" presStyleCnt="0"/>
      <dgm:spPr/>
    </dgm:pt>
    <dgm:pt modelId="{6DEFC34F-9FD5-4380-9CA5-9E036A6CF20C}" type="pres">
      <dgm:prSet presAssocID="{74663ADF-B583-46C5-855F-A8F8A0B1652A}" presName="compositeA" presStyleCnt="0"/>
      <dgm:spPr/>
    </dgm:pt>
    <dgm:pt modelId="{163996E4-0443-4DCB-B0CB-DDE3799536BE}" type="pres">
      <dgm:prSet presAssocID="{74663ADF-B583-46C5-855F-A8F8A0B1652A}" presName="textA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8B914C1-6951-4DE4-8680-B0D3843B8DEF}" type="pres">
      <dgm:prSet presAssocID="{74663ADF-B583-46C5-855F-A8F8A0B1652A}" presName="circleA" presStyleLbl="node1" presStyleIdx="4" presStyleCnt="7"/>
      <dgm:spPr/>
    </dgm:pt>
    <dgm:pt modelId="{91EC1746-04FF-4E24-828D-215118FA2B80}" type="pres">
      <dgm:prSet presAssocID="{74663ADF-B583-46C5-855F-A8F8A0B1652A}" presName="spaceA" presStyleCnt="0"/>
      <dgm:spPr/>
    </dgm:pt>
    <dgm:pt modelId="{D0344418-3C6A-4CE2-B390-A03E40291F6E}" type="pres">
      <dgm:prSet presAssocID="{9FE098D7-0A9F-4E84-9070-7886659C5A7C}" presName="space" presStyleCnt="0"/>
      <dgm:spPr/>
    </dgm:pt>
    <dgm:pt modelId="{108A8322-FCA7-4A8F-8CF6-6BBC171C3E83}" type="pres">
      <dgm:prSet presAssocID="{A24A87E5-3AFD-4972-A79B-3C55FE807AD0}" presName="compositeB" presStyleCnt="0"/>
      <dgm:spPr/>
    </dgm:pt>
    <dgm:pt modelId="{65B309FA-A2C9-4805-95BE-5AD41A00F2A3}" type="pres">
      <dgm:prSet presAssocID="{A24A87E5-3AFD-4972-A79B-3C55FE807AD0}" presName="textB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E9B51FD-A66F-4C0F-92FF-B3A8956CF5E7}" type="pres">
      <dgm:prSet presAssocID="{A24A87E5-3AFD-4972-A79B-3C55FE807AD0}" presName="circleB" presStyleLbl="node1" presStyleIdx="5" presStyleCnt="7"/>
      <dgm:spPr/>
    </dgm:pt>
    <dgm:pt modelId="{BC9E0D70-B8F7-456B-8FB1-8A75DC26626E}" type="pres">
      <dgm:prSet presAssocID="{A24A87E5-3AFD-4972-A79B-3C55FE807AD0}" presName="spaceB" presStyleCnt="0"/>
      <dgm:spPr/>
    </dgm:pt>
    <dgm:pt modelId="{F8022E56-7DB0-42CF-959B-C9D6E69F98E7}" type="pres">
      <dgm:prSet presAssocID="{17B2EAB6-26C9-488D-B8CC-D9BD973B73E3}" presName="space" presStyleCnt="0"/>
      <dgm:spPr/>
    </dgm:pt>
    <dgm:pt modelId="{758EFDF5-4A25-4BBA-848D-C1F0F8F7B4A6}" type="pres">
      <dgm:prSet presAssocID="{8B1BDBFD-3C18-4DF7-9A30-178652D09A9A}" presName="compositeA" presStyleCnt="0"/>
      <dgm:spPr/>
    </dgm:pt>
    <dgm:pt modelId="{07E5323B-82AA-461F-AFC0-BCA9DDC456D7}" type="pres">
      <dgm:prSet presAssocID="{8B1BDBFD-3C18-4DF7-9A30-178652D09A9A}" presName="textA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2E4F32E-E7A7-4533-A40E-4DDC29376809}" type="pres">
      <dgm:prSet presAssocID="{8B1BDBFD-3C18-4DF7-9A30-178652D09A9A}" presName="circleA" presStyleLbl="node1" presStyleIdx="6" presStyleCnt="7"/>
      <dgm:spPr/>
    </dgm:pt>
    <dgm:pt modelId="{B94381FC-7B1C-4B9C-A291-F37CB7959285}" type="pres">
      <dgm:prSet presAssocID="{8B1BDBFD-3C18-4DF7-9A30-178652D09A9A}" presName="spaceA" presStyleCnt="0"/>
      <dgm:spPr/>
    </dgm:pt>
  </dgm:ptLst>
  <dgm:cxnLst>
    <dgm:cxn modelId="{EB44F011-13EA-4BFC-8C6F-B9736432C08F}" srcId="{0D2DD7E7-0222-4B71-A873-BEB13DAD0841}" destId="{3AC6CB1E-D9F9-4A0E-AA0F-BEAD97F865E8}" srcOrd="0" destOrd="0" parTransId="{4C00C6CB-1DE9-457A-846B-646B8E74FE35}" sibTransId="{780704E3-5539-4916-87AC-F2F05734505C}"/>
    <dgm:cxn modelId="{0E831D6A-3C87-4F5F-B723-9407BD777810}" type="presOf" srcId="{A519A4E1-B672-417E-A66A-1430C68D11EA}" destId="{76CC2243-4A45-4CE6-9383-5B407C3E2C8F}" srcOrd="0" destOrd="0" presId="urn:microsoft.com/office/officeart/2005/8/layout/hProcess11"/>
    <dgm:cxn modelId="{988A7DAD-9038-4FB4-8A14-C93E34A3E830}" type="presOf" srcId="{36FA194E-03ED-43E2-BCFA-4346C0F4961A}" destId="{385885CB-2720-4BA4-9319-0E4C543FDB94}" srcOrd="0" destOrd="0" presId="urn:microsoft.com/office/officeart/2005/8/layout/hProcess11"/>
    <dgm:cxn modelId="{87661981-86C8-424C-B139-D8441BD34DD6}" type="presOf" srcId="{8B1BDBFD-3C18-4DF7-9A30-178652D09A9A}" destId="{07E5323B-82AA-461F-AFC0-BCA9DDC456D7}" srcOrd="0" destOrd="0" presId="urn:microsoft.com/office/officeart/2005/8/layout/hProcess11"/>
    <dgm:cxn modelId="{DE3576C5-F0AC-45FC-8D31-3C1528C80E0E}" srcId="{0D2DD7E7-0222-4B71-A873-BEB13DAD0841}" destId="{8B2BDA37-7162-47C8-B5D0-B35E3CD69D7C}" srcOrd="3" destOrd="0" parTransId="{58255F53-9FC4-42DA-9E85-B9F693791C5A}" sibTransId="{738ECBFE-9F17-43D2-96CD-27124B2F6ACB}"/>
    <dgm:cxn modelId="{F973E33F-606B-42C6-969A-E879D4C5248E}" srcId="{0D2DD7E7-0222-4B71-A873-BEB13DAD0841}" destId="{A519A4E1-B672-417E-A66A-1430C68D11EA}" srcOrd="1" destOrd="0" parTransId="{D9285FC8-7488-461B-AD0A-0F558DC7BD8D}" sibTransId="{BD00B7D3-771F-4E37-A568-354DBAE8FB71}"/>
    <dgm:cxn modelId="{13DD2076-38B9-4776-9DFB-27A692970F41}" type="presOf" srcId="{A24A87E5-3AFD-4972-A79B-3C55FE807AD0}" destId="{65B309FA-A2C9-4805-95BE-5AD41A00F2A3}" srcOrd="0" destOrd="0" presId="urn:microsoft.com/office/officeart/2005/8/layout/hProcess11"/>
    <dgm:cxn modelId="{A412E730-FE2F-4879-AC88-C19E47D523B7}" type="presOf" srcId="{3AC6CB1E-D9F9-4A0E-AA0F-BEAD97F865E8}" destId="{BFD7584B-8816-4C58-9769-0FDCD18BBCED}" srcOrd="0" destOrd="0" presId="urn:microsoft.com/office/officeart/2005/8/layout/hProcess11"/>
    <dgm:cxn modelId="{BF2A6BBB-0A53-45E2-8F84-B888AC8409B1}" type="presOf" srcId="{0D2DD7E7-0222-4B71-A873-BEB13DAD0841}" destId="{D512D8DE-5E33-493A-BD4B-E60A0C9D60E3}" srcOrd="0" destOrd="0" presId="urn:microsoft.com/office/officeart/2005/8/layout/hProcess11"/>
    <dgm:cxn modelId="{5180245D-F500-45DB-966F-9CFE55200DB3}" type="presOf" srcId="{8B2BDA37-7162-47C8-B5D0-B35E3CD69D7C}" destId="{0D24B237-4815-43A3-8D95-EF4037747A3C}" srcOrd="0" destOrd="0" presId="urn:microsoft.com/office/officeart/2005/8/layout/hProcess11"/>
    <dgm:cxn modelId="{93A2F02E-9DFA-44B9-B1D0-92B77844B06D}" srcId="{0D2DD7E7-0222-4B71-A873-BEB13DAD0841}" destId="{8B1BDBFD-3C18-4DF7-9A30-178652D09A9A}" srcOrd="6" destOrd="0" parTransId="{78940D4C-6D07-4060-8B76-3EF80B6E7642}" sibTransId="{97072458-B0A5-43FB-AF2A-DD0FFBA9497D}"/>
    <dgm:cxn modelId="{7AA48817-9FD6-43F6-9E3E-FDD5C26017B0}" srcId="{0D2DD7E7-0222-4B71-A873-BEB13DAD0841}" destId="{A24A87E5-3AFD-4972-A79B-3C55FE807AD0}" srcOrd="5" destOrd="0" parTransId="{1A85C53C-2281-44DF-B529-BF7ACE92569F}" sibTransId="{17B2EAB6-26C9-488D-B8CC-D9BD973B73E3}"/>
    <dgm:cxn modelId="{70676780-BD0E-4B20-B7E9-0A0F708EFB6A}" type="presOf" srcId="{74663ADF-B583-46C5-855F-A8F8A0B1652A}" destId="{163996E4-0443-4DCB-B0CB-DDE3799536BE}" srcOrd="0" destOrd="0" presId="urn:microsoft.com/office/officeart/2005/8/layout/hProcess11"/>
    <dgm:cxn modelId="{BD419228-2F1A-45A0-8793-E9E13ECAD6DA}" srcId="{0D2DD7E7-0222-4B71-A873-BEB13DAD0841}" destId="{74663ADF-B583-46C5-855F-A8F8A0B1652A}" srcOrd="4" destOrd="0" parTransId="{D7E67EC2-CD8A-4F36-BD57-1965EC96A654}" sibTransId="{9FE098D7-0A9F-4E84-9070-7886659C5A7C}"/>
    <dgm:cxn modelId="{B86C744D-7236-4748-9B3E-E5F907623CD0}" srcId="{0D2DD7E7-0222-4B71-A873-BEB13DAD0841}" destId="{36FA194E-03ED-43E2-BCFA-4346C0F4961A}" srcOrd="2" destOrd="0" parTransId="{621CB393-B783-4A53-B00C-6C686CB2A23C}" sibTransId="{9072C7D1-7F0B-46F1-842E-B04FC4B7D04B}"/>
    <dgm:cxn modelId="{31C0D615-84A3-4794-A93D-95C11E21464D}" type="presParOf" srcId="{D512D8DE-5E33-493A-BD4B-E60A0C9D60E3}" destId="{C62AEC6C-844B-4A71-AF76-FD654128D2C2}" srcOrd="0" destOrd="0" presId="urn:microsoft.com/office/officeart/2005/8/layout/hProcess11"/>
    <dgm:cxn modelId="{A2DB50DF-7FEE-4564-A622-EB5DFDC920C0}" type="presParOf" srcId="{D512D8DE-5E33-493A-BD4B-E60A0C9D60E3}" destId="{0D4BD433-BB2F-4D44-ABB8-860A7DDA5F18}" srcOrd="1" destOrd="0" presId="urn:microsoft.com/office/officeart/2005/8/layout/hProcess11"/>
    <dgm:cxn modelId="{57DDDCDE-B1C2-4969-8430-F7267D16EF1D}" type="presParOf" srcId="{0D4BD433-BB2F-4D44-ABB8-860A7DDA5F18}" destId="{027B4053-7A26-477E-B431-25B6DAAB5987}" srcOrd="0" destOrd="0" presId="urn:microsoft.com/office/officeart/2005/8/layout/hProcess11"/>
    <dgm:cxn modelId="{47A4E942-19D1-4030-8901-BAC55EB91BBA}" type="presParOf" srcId="{027B4053-7A26-477E-B431-25B6DAAB5987}" destId="{BFD7584B-8816-4C58-9769-0FDCD18BBCED}" srcOrd="0" destOrd="0" presId="urn:microsoft.com/office/officeart/2005/8/layout/hProcess11"/>
    <dgm:cxn modelId="{EFAA4BA6-3D9B-4527-B53A-842743BCD004}" type="presParOf" srcId="{027B4053-7A26-477E-B431-25B6DAAB5987}" destId="{A50FA18A-73C5-4AF0-904B-A843980459C0}" srcOrd="1" destOrd="0" presId="urn:microsoft.com/office/officeart/2005/8/layout/hProcess11"/>
    <dgm:cxn modelId="{38212655-5E85-47DA-ACAF-6F659FF92E6C}" type="presParOf" srcId="{027B4053-7A26-477E-B431-25B6DAAB5987}" destId="{590A432B-0C11-45DF-8987-73F7BD14E25D}" srcOrd="2" destOrd="0" presId="urn:microsoft.com/office/officeart/2005/8/layout/hProcess11"/>
    <dgm:cxn modelId="{51CBBEAD-ECD9-4CF7-AC4E-A996F494A7CA}" type="presParOf" srcId="{0D4BD433-BB2F-4D44-ABB8-860A7DDA5F18}" destId="{CEC178AF-A00C-4113-8487-BDC75FB41113}" srcOrd="1" destOrd="0" presId="urn:microsoft.com/office/officeart/2005/8/layout/hProcess11"/>
    <dgm:cxn modelId="{478A85DD-10C2-4B9D-A27F-16EB4F276A99}" type="presParOf" srcId="{0D4BD433-BB2F-4D44-ABB8-860A7DDA5F18}" destId="{C04BB610-9147-4ED6-936A-7F015CB72F33}" srcOrd="2" destOrd="0" presId="urn:microsoft.com/office/officeart/2005/8/layout/hProcess11"/>
    <dgm:cxn modelId="{530751FE-C733-4217-9DE0-4AECF1E26E1A}" type="presParOf" srcId="{C04BB610-9147-4ED6-936A-7F015CB72F33}" destId="{76CC2243-4A45-4CE6-9383-5B407C3E2C8F}" srcOrd="0" destOrd="0" presId="urn:microsoft.com/office/officeart/2005/8/layout/hProcess11"/>
    <dgm:cxn modelId="{72AEAAA0-DB4B-468B-B727-A738EEFBD41F}" type="presParOf" srcId="{C04BB610-9147-4ED6-936A-7F015CB72F33}" destId="{7FE66EE0-580C-4FFE-9653-A0C88DC5E1D8}" srcOrd="1" destOrd="0" presId="urn:microsoft.com/office/officeart/2005/8/layout/hProcess11"/>
    <dgm:cxn modelId="{895DB9D6-4618-42FD-8994-4DF21176B59B}" type="presParOf" srcId="{C04BB610-9147-4ED6-936A-7F015CB72F33}" destId="{E3B82DAA-FEE7-4295-B334-6DD06123C20A}" srcOrd="2" destOrd="0" presId="urn:microsoft.com/office/officeart/2005/8/layout/hProcess11"/>
    <dgm:cxn modelId="{E6E0EECA-8E54-44E6-9F91-38FE5A95D039}" type="presParOf" srcId="{0D4BD433-BB2F-4D44-ABB8-860A7DDA5F18}" destId="{9AAE19FA-C5C3-41D8-B4B8-55D42C370E0C}" srcOrd="3" destOrd="0" presId="urn:microsoft.com/office/officeart/2005/8/layout/hProcess11"/>
    <dgm:cxn modelId="{DF762ECE-F74A-49D4-83AB-F8E72701B19C}" type="presParOf" srcId="{0D4BD433-BB2F-4D44-ABB8-860A7DDA5F18}" destId="{57F5AA86-A52F-401C-A2A6-D203C74A81E6}" srcOrd="4" destOrd="0" presId="urn:microsoft.com/office/officeart/2005/8/layout/hProcess11"/>
    <dgm:cxn modelId="{5CAC10CD-22BE-421D-9AA4-8040F787272E}" type="presParOf" srcId="{57F5AA86-A52F-401C-A2A6-D203C74A81E6}" destId="{385885CB-2720-4BA4-9319-0E4C543FDB94}" srcOrd="0" destOrd="0" presId="urn:microsoft.com/office/officeart/2005/8/layout/hProcess11"/>
    <dgm:cxn modelId="{6E5A7D3B-2CA4-40D1-B0DE-42CD20E1F560}" type="presParOf" srcId="{57F5AA86-A52F-401C-A2A6-D203C74A81E6}" destId="{5AD1BB1E-0808-4D5B-B1BD-645F20AB61F9}" srcOrd="1" destOrd="0" presId="urn:microsoft.com/office/officeart/2005/8/layout/hProcess11"/>
    <dgm:cxn modelId="{8E566BBA-5FB3-477F-A873-C0AB1091554B}" type="presParOf" srcId="{57F5AA86-A52F-401C-A2A6-D203C74A81E6}" destId="{464A297F-14E8-4B7C-9B7F-0BE2940E580C}" srcOrd="2" destOrd="0" presId="urn:microsoft.com/office/officeart/2005/8/layout/hProcess11"/>
    <dgm:cxn modelId="{BDC184CD-E6C7-40C4-9CC0-E1B83D91400C}" type="presParOf" srcId="{0D4BD433-BB2F-4D44-ABB8-860A7DDA5F18}" destId="{A5E3C84F-3E15-414C-BAD5-C9BAEB19E0B0}" srcOrd="5" destOrd="0" presId="urn:microsoft.com/office/officeart/2005/8/layout/hProcess11"/>
    <dgm:cxn modelId="{BE99B487-8F17-4AB0-90E3-5ACEDC948E25}" type="presParOf" srcId="{0D4BD433-BB2F-4D44-ABB8-860A7DDA5F18}" destId="{718D2576-7988-47A4-AC01-8CA7E0699683}" srcOrd="6" destOrd="0" presId="urn:microsoft.com/office/officeart/2005/8/layout/hProcess11"/>
    <dgm:cxn modelId="{3AFBADF7-5383-46B8-B4E1-0BBD6BB33F8F}" type="presParOf" srcId="{718D2576-7988-47A4-AC01-8CA7E0699683}" destId="{0D24B237-4815-43A3-8D95-EF4037747A3C}" srcOrd="0" destOrd="0" presId="urn:microsoft.com/office/officeart/2005/8/layout/hProcess11"/>
    <dgm:cxn modelId="{BA50D161-A6D0-45D4-A91B-EF26A80E0FD6}" type="presParOf" srcId="{718D2576-7988-47A4-AC01-8CA7E0699683}" destId="{28F83D13-975F-4770-A9CB-10541C56EA44}" srcOrd="1" destOrd="0" presId="urn:microsoft.com/office/officeart/2005/8/layout/hProcess11"/>
    <dgm:cxn modelId="{0697EF79-6AF3-4410-9297-6D25B9B676AD}" type="presParOf" srcId="{718D2576-7988-47A4-AC01-8CA7E0699683}" destId="{F29D2810-97F1-4EA1-ACFB-9B49B67E256C}" srcOrd="2" destOrd="0" presId="urn:microsoft.com/office/officeart/2005/8/layout/hProcess11"/>
    <dgm:cxn modelId="{A9F53E0A-E33A-4095-B428-431D1248231F}" type="presParOf" srcId="{0D4BD433-BB2F-4D44-ABB8-860A7DDA5F18}" destId="{B70AEDE7-BAAD-49E4-93C6-A8855F0C5C2C}" srcOrd="7" destOrd="0" presId="urn:microsoft.com/office/officeart/2005/8/layout/hProcess11"/>
    <dgm:cxn modelId="{2663DE87-6E3B-426D-9CBC-EEAD358F411B}" type="presParOf" srcId="{0D4BD433-BB2F-4D44-ABB8-860A7DDA5F18}" destId="{6DEFC34F-9FD5-4380-9CA5-9E036A6CF20C}" srcOrd="8" destOrd="0" presId="urn:microsoft.com/office/officeart/2005/8/layout/hProcess11"/>
    <dgm:cxn modelId="{9419FFDC-F62A-4E80-B807-004172FE3BCB}" type="presParOf" srcId="{6DEFC34F-9FD5-4380-9CA5-9E036A6CF20C}" destId="{163996E4-0443-4DCB-B0CB-DDE3799536BE}" srcOrd="0" destOrd="0" presId="urn:microsoft.com/office/officeart/2005/8/layout/hProcess11"/>
    <dgm:cxn modelId="{C276EBA6-CC3E-4551-B559-5D9B98EC890B}" type="presParOf" srcId="{6DEFC34F-9FD5-4380-9CA5-9E036A6CF20C}" destId="{B8B914C1-6951-4DE4-8680-B0D3843B8DEF}" srcOrd="1" destOrd="0" presId="urn:microsoft.com/office/officeart/2005/8/layout/hProcess11"/>
    <dgm:cxn modelId="{81CC6D23-8EA0-48D5-9541-0C4A2CEDE6AF}" type="presParOf" srcId="{6DEFC34F-9FD5-4380-9CA5-9E036A6CF20C}" destId="{91EC1746-04FF-4E24-828D-215118FA2B80}" srcOrd="2" destOrd="0" presId="urn:microsoft.com/office/officeart/2005/8/layout/hProcess11"/>
    <dgm:cxn modelId="{42AD60DB-6286-4CF3-A94E-76F085B2011B}" type="presParOf" srcId="{0D4BD433-BB2F-4D44-ABB8-860A7DDA5F18}" destId="{D0344418-3C6A-4CE2-B390-A03E40291F6E}" srcOrd="9" destOrd="0" presId="urn:microsoft.com/office/officeart/2005/8/layout/hProcess11"/>
    <dgm:cxn modelId="{709A0394-8A93-4039-BDCE-3F69DE2179BD}" type="presParOf" srcId="{0D4BD433-BB2F-4D44-ABB8-860A7DDA5F18}" destId="{108A8322-FCA7-4A8F-8CF6-6BBC171C3E83}" srcOrd="10" destOrd="0" presId="urn:microsoft.com/office/officeart/2005/8/layout/hProcess11"/>
    <dgm:cxn modelId="{B5B4BC69-8950-4FAB-B563-7A252102F10D}" type="presParOf" srcId="{108A8322-FCA7-4A8F-8CF6-6BBC171C3E83}" destId="{65B309FA-A2C9-4805-95BE-5AD41A00F2A3}" srcOrd="0" destOrd="0" presId="urn:microsoft.com/office/officeart/2005/8/layout/hProcess11"/>
    <dgm:cxn modelId="{92C73B75-0C2C-4AD3-A793-48F147D2938B}" type="presParOf" srcId="{108A8322-FCA7-4A8F-8CF6-6BBC171C3E83}" destId="{6E9B51FD-A66F-4C0F-92FF-B3A8956CF5E7}" srcOrd="1" destOrd="0" presId="urn:microsoft.com/office/officeart/2005/8/layout/hProcess11"/>
    <dgm:cxn modelId="{38B8E58F-BB3B-4CBD-B611-F165B1F9C47B}" type="presParOf" srcId="{108A8322-FCA7-4A8F-8CF6-6BBC171C3E83}" destId="{BC9E0D70-B8F7-456B-8FB1-8A75DC26626E}" srcOrd="2" destOrd="0" presId="urn:microsoft.com/office/officeart/2005/8/layout/hProcess11"/>
    <dgm:cxn modelId="{E4CE9B71-15BF-4B96-A345-55DBFF3B4BBB}" type="presParOf" srcId="{0D4BD433-BB2F-4D44-ABB8-860A7DDA5F18}" destId="{F8022E56-7DB0-42CF-959B-C9D6E69F98E7}" srcOrd="11" destOrd="0" presId="urn:microsoft.com/office/officeart/2005/8/layout/hProcess11"/>
    <dgm:cxn modelId="{A1E899C8-B3C2-4533-AF80-1C0071D93E90}" type="presParOf" srcId="{0D4BD433-BB2F-4D44-ABB8-860A7DDA5F18}" destId="{758EFDF5-4A25-4BBA-848D-C1F0F8F7B4A6}" srcOrd="12" destOrd="0" presId="urn:microsoft.com/office/officeart/2005/8/layout/hProcess11"/>
    <dgm:cxn modelId="{304B2EA7-5625-48CA-9999-AAFC78894D4C}" type="presParOf" srcId="{758EFDF5-4A25-4BBA-848D-C1F0F8F7B4A6}" destId="{07E5323B-82AA-461F-AFC0-BCA9DDC456D7}" srcOrd="0" destOrd="0" presId="urn:microsoft.com/office/officeart/2005/8/layout/hProcess11"/>
    <dgm:cxn modelId="{3EEB8281-5A95-4DFD-A262-FE4CFBD96E4D}" type="presParOf" srcId="{758EFDF5-4A25-4BBA-848D-C1F0F8F7B4A6}" destId="{92E4F32E-E7A7-4533-A40E-4DDC29376809}" srcOrd="1" destOrd="0" presId="urn:microsoft.com/office/officeart/2005/8/layout/hProcess11"/>
    <dgm:cxn modelId="{E04294D4-D3A9-454B-ABDE-577AD4180783}" type="presParOf" srcId="{758EFDF5-4A25-4BBA-848D-C1F0F8F7B4A6}" destId="{B94381FC-7B1C-4B9C-A291-F37CB795928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2AEC6C-844B-4A71-AF76-FD654128D2C2}">
      <dsp:nvSpPr>
        <dsp:cNvPr id="0" name=""/>
        <dsp:cNvSpPr/>
      </dsp:nvSpPr>
      <dsp:spPr>
        <a:xfrm>
          <a:off x="0" y="1046906"/>
          <a:ext cx="11135031" cy="1395875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D7584B-8816-4C58-9769-0FDCD18BBCED}">
      <dsp:nvSpPr>
        <dsp:cNvPr id="0" name=""/>
        <dsp:cNvSpPr/>
      </dsp:nvSpPr>
      <dsp:spPr>
        <a:xfrm>
          <a:off x="856" y="0"/>
          <a:ext cx="1372577" cy="1395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noProof="0" dirty="0" smtClean="0"/>
            <a:t>Equipa central de planeamento é constituído </a:t>
          </a:r>
          <a:endParaRPr lang="pt-PT" sz="1600" kern="1200" noProof="0" dirty="0"/>
        </a:p>
      </dsp:txBody>
      <dsp:txXfrm>
        <a:off x="856" y="0"/>
        <a:ext cx="1372577" cy="1395875"/>
      </dsp:txXfrm>
    </dsp:sp>
    <dsp:sp modelId="{A50FA18A-73C5-4AF0-904B-A843980459C0}">
      <dsp:nvSpPr>
        <dsp:cNvPr id="0" name=""/>
        <dsp:cNvSpPr/>
      </dsp:nvSpPr>
      <dsp:spPr>
        <a:xfrm>
          <a:off x="512660" y="1570360"/>
          <a:ext cx="348968" cy="348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CC2243-4A45-4CE6-9383-5B407C3E2C8F}">
      <dsp:nvSpPr>
        <dsp:cNvPr id="0" name=""/>
        <dsp:cNvSpPr/>
      </dsp:nvSpPr>
      <dsp:spPr>
        <a:xfrm>
          <a:off x="1479136" y="2093813"/>
          <a:ext cx="1372577" cy="1395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Set-Out </a:t>
          </a:r>
          <a:r>
            <a:rPr lang="en-US" sz="1800" kern="1200" dirty="0"/>
            <a:t>2018</a:t>
          </a:r>
        </a:p>
      </dsp:txBody>
      <dsp:txXfrm>
        <a:off x="1479136" y="2093813"/>
        <a:ext cx="1372577" cy="1395875"/>
      </dsp:txXfrm>
    </dsp:sp>
    <dsp:sp modelId="{7FE66EE0-580C-4FFE-9653-A0C88DC5E1D8}">
      <dsp:nvSpPr>
        <dsp:cNvPr id="0" name=""/>
        <dsp:cNvSpPr/>
      </dsp:nvSpPr>
      <dsp:spPr>
        <a:xfrm>
          <a:off x="1953867" y="1570360"/>
          <a:ext cx="348968" cy="348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5885CB-2720-4BA4-9319-0E4C543FDB94}">
      <dsp:nvSpPr>
        <dsp:cNvPr id="0" name=""/>
        <dsp:cNvSpPr/>
      </dsp:nvSpPr>
      <dsp:spPr>
        <a:xfrm>
          <a:off x="2883269" y="0"/>
          <a:ext cx="1372577" cy="1395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noProof="0" dirty="0" smtClean="0"/>
            <a:t>Recebe </a:t>
          </a:r>
          <a:r>
            <a:rPr lang="pt-PT" sz="1800" i="1" kern="1200" noProof="0" dirty="0" smtClean="0"/>
            <a:t>inputs </a:t>
          </a:r>
          <a:r>
            <a:rPr lang="pt-PT" sz="1800" kern="1200" noProof="0" dirty="0" smtClean="0"/>
            <a:t> do PDE sobre PON</a:t>
          </a:r>
          <a:endParaRPr lang="pt-PT" sz="1800" kern="1200" noProof="0" dirty="0"/>
        </a:p>
      </dsp:txBody>
      <dsp:txXfrm>
        <a:off x="2883269" y="0"/>
        <a:ext cx="1372577" cy="1395875"/>
      </dsp:txXfrm>
    </dsp:sp>
    <dsp:sp modelId="{5AD1BB1E-0808-4D5B-B1BD-645F20AB61F9}">
      <dsp:nvSpPr>
        <dsp:cNvPr id="0" name=""/>
        <dsp:cNvSpPr/>
      </dsp:nvSpPr>
      <dsp:spPr>
        <a:xfrm>
          <a:off x="3395073" y="1570360"/>
          <a:ext cx="348968" cy="348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24B237-4815-43A3-8D95-EF4037747A3C}">
      <dsp:nvSpPr>
        <dsp:cNvPr id="0" name=""/>
        <dsp:cNvSpPr/>
      </dsp:nvSpPr>
      <dsp:spPr>
        <a:xfrm>
          <a:off x="4324475" y="2093813"/>
          <a:ext cx="1372577" cy="1395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noProof="0" smtClean="0"/>
            <a:t>Dez.-Fev. 2019</a:t>
          </a:r>
          <a:endParaRPr lang="pt-PT" sz="1800" kern="1200" noProof="0"/>
        </a:p>
      </dsp:txBody>
      <dsp:txXfrm>
        <a:off x="4324475" y="2093813"/>
        <a:ext cx="1372577" cy="1395875"/>
      </dsp:txXfrm>
    </dsp:sp>
    <dsp:sp modelId="{28F83D13-975F-4770-A9CB-10541C56EA44}">
      <dsp:nvSpPr>
        <dsp:cNvPr id="0" name=""/>
        <dsp:cNvSpPr/>
      </dsp:nvSpPr>
      <dsp:spPr>
        <a:xfrm>
          <a:off x="4836279" y="1570360"/>
          <a:ext cx="348968" cy="348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3996E4-0443-4DCB-B0CB-DDE3799536BE}">
      <dsp:nvSpPr>
        <dsp:cNvPr id="0" name=""/>
        <dsp:cNvSpPr/>
      </dsp:nvSpPr>
      <dsp:spPr>
        <a:xfrm>
          <a:off x="5765682" y="0"/>
          <a:ext cx="1372577" cy="1395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noProof="0" dirty="0" smtClean="0"/>
            <a:t>Projecto de PRESP</a:t>
          </a:r>
          <a:endParaRPr lang="pt-PT" sz="1800" kern="1200" noProof="0" dirty="0"/>
        </a:p>
      </dsp:txBody>
      <dsp:txXfrm>
        <a:off x="5765682" y="0"/>
        <a:ext cx="1372577" cy="1395875"/>
      </dsp:txXfrm>
    </dsp:sp>
    <dsp:sp modelId="{B8B914C1-6951-4DE4-8680-B0D3843B8DEF}">
      <dsp:nvSpPr>
        <dsp:cNvPr id="0" name=""/>
        <dsp:cNvSpPr/>
      </dsp:nvSpPr>
      <dsp:spPr>
        <a:xfrm>
          <a:off x="6277486" y="1570360"/>
          <a:ext cx="348968" cy="348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B309FA-A2C9-4805-95BE-5AD41A00F2A3}">
      <dsp:nvSpPr>
        <dsp:cNvPr id="0" name=""/>
        <dsp:cNvSpPr/>
      </dsp:nvSpPr>
      <dsp:spPr>
        <a:xfrm>
          <a:off x="7206888" y="2093813"/>
          <a:ext cx="1372577" cy="1395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noProof="0" dirty="0" smtClean="0"/>
            <a:t>Verão de 2019</a:t>
          </a:r>
          <a:endParaRPr lang="pt-PT" sz="1800" kern="1200" noProof="0" dirty="0"/>
        </a:p>
      </dsp:txBody>
      <dsp:txXfrm>
        <a:off x="7206888" y="2093813"/>
        <a:ext cx="1372577" cy="1395875"/>
      </dsp:txXfrm>
    </dsp:sp>
    <dsp:sp modelId="{6E9B51FD-A66F-4C0F-92FF-B3A8956CF5E7}">
      <dsp:nvSpPr>
        <dsp:cNvPr id="0" name=""/>
        <dsp:cNvSpPr/>
      </dsp:nvSpPr>
      <dsp:spPr>
        <a:xfrm>
          <a:off x="7718692" y="1570360"/>
          <a:ext cx="348968" cy="348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E5323B-82AA-461F-AFC0-BCA9DDC456D7}">
      <dsp:nvSpPr>
        <dsp:cNvPr id="0" name=""/>
        <dsp:cNvSpPr/>
      </dsp:nvSpPr>
      <dsp:spPr>
        <a:xfrm>
          <a:off x="8648094" y="0"/>
          <a:ext cx="1372577" cy="1395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/>
        </a:p>
      </dsp:txBody>
      <dsp:txXfrm>
        <a:off x="8648094" y="0"/>
        <a:ext cx="1372577" cy="1395875"/>
      </dsp:txXfrm>
    </dsp:sp>
    <dsp:sp modelId="{92E4F32E-E7A7-4533-A40E-4DDC29376809}">
      <dsp:nvSpPr>
        <dsp:cNvPr id="0" name=""/>
        <dsp:cNvSpPr/>
      </dsp:nvSpPr>
      <dsp:spPr>
        <a:xfrm>
          <a:off x="9159899" y="1570360"/>
          <a:ext cx="348968" cy="348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pPr/>
              <a:t>8/30/2021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Discutiremos agora as equipas centrais de planeamento nos pontos de entrada, e como podem ajudá-lo no planeamento da preparação - desde o desenvolvimento de planos até aos PON.</a:t>
            </a:r>
            <a:endParaRPr lang="en-US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6988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316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Consulte a ferramenta de trabalho da equipa central de planeamento.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97110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Uma equipa central de planeamento deve ter entre 8 e 10 membros representando as principais agências no PDE. Equipas centrais de planeamento mais pequenas podem não ter a perspectiva e a compreensão dos principais sectores envolvidos numa resposta de saúde pública; uma equipa central de planeamento maior pode tornar o processo difícil e ineficaz.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 membros da equipa central de planeamento devem ter poder de decisão directo ou papéis de resposta operacional a desempenhar em nome das suas agências durante um evento de saúde pública.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natureza multissectorial da equipa central de planeamento destina-se a promover a coordenação entre PDE e parceiros externos antes, durante e após um evento de saúde pública, e também a assegurar que o PRESP e o PON sejam integrados noutros documentos de planeamento locais e nacionais do PDE. É por isso que existe uma variedade de agências representadas na equipa central de planeamento.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10066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Incentivar cada PDE (Aéreo, Marítimo e Terrestre) a ter uma lista das suas partes interessadas e seleccionar os seus representantes nos fóruns nacionais ou regionais das partes interessadas.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0993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Concentre-se em quão longa é esta cronologia e quanto tempo levou para desenvolver os documentos - pode levar muito mais tempo do que isto.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Concentre-se no círculo e no facto de uma equipa central de planeamento poder continuar bem mais além do desenvolvimento dos documentos. Podem passar para mais revisão documental, para além de criarem formação e exercícios para testar os procedimentos.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5557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Pedir aos participantes para terem uma discussão paralela com os seus colegas de lado sobre quais as boas práticas que escolhem das suas experiências diárias de reunião.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Anote-as nos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post-its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que serão fixados na parede.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Estas serão lidas em plenária para consenso.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4301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Apresentações individuais opcionais (não classificadas):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Diga ao grupo que esta é uma oportunidade de circular pela sala e pedir aos indivíduos que são de PDE que constituíram tais equipas que partilhem as suas histórias. Peça aos participantes para levantarem o braço se forem de um PDE com uma equipa de planeamento.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Depois, peça a cada um dos indivíduos que levantaram o braço para partilhar a sua experiência, se estiverem dispostos a isso. Peça-lhes que venham para a frente da sala e respondam às perguntas do slide, apenas de memória e experiência.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Como é que se constituiu a vossa equipa?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 agências faziam parte da vossa equipa?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Como é que trabalharam juntos? Como foi a vossa experiência?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que é que criaram em conjunto?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Quanto tempo trabalharam juntos? Continuam a trabalhar juntos?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 apresentação deve demorar aproximadamente 5 minutos ou menos.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Depois de todos os apresentadores terem partilhado as suas histórias, colocar uma questão a toda a sala, concentrando-se nos indivíduos que ainda não apresentaram. Pergunte-lhes se iriam para um PDE completamente novo, que práticas empregariam para iniciar uma equipa de planeamento? Que agências seleccionariam? Qual seria a primeira tarefa que planeariam? Na verdade, não existem respostas certas ou erradas. </a:t>
            </a:r>
            <a:endParaRPr lang="en-US" dirty="0"/>
          </a:p>
          <a:p>
            <a:endParaRPr lang="en-US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7182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9CA243E-48ED-4522-BCD4-1E8A45931CAD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B6FC-6A88-441F-B529-9952FBB657B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602FF-BD80-4BA5-873D-2EAF4D4CE58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5035-6AB5-421A-B299-BAC8D7BCA4E2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D6A6-0E88-43CC-B46E-8EB9E349A1CF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8625-D862-4C4B-BD2E-0ACE90C1071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2766-10DF-44BF-BBB5-72CD556555D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7844-C5ED-45E6-B218-100506E2EC0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43C1F-BAB6-4805-8025-EA4F02F258F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630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9A5DE-364D-4624-8CC9-0BBEDE162FE6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408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E625-E89C-4561-A0AB-B52AFC24769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770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A6193-0BE1-4296-9705-6CE0AEEF927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6565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2C89E-B455-4712-BD92-9B785A4FF93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73C8-8C52-430B-88D6-A59A36E66BE4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8FE6-E6A2-431F-9B26-37DED4DAB79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DAC56-18AE-4DAC-80C5-DED352E8375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C2382-08B2-4094-805F-11701A546E3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4DAF2F0-3E05-4C94-8783-29CF2CCA92E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9998467" cy="2677648"/>
          </a:xfrm>
        </p:spPr>
        <p:txBody>
          <a:bodyPr/>
          <a:lstStyle/>
          <a:p>
            <a:r>
              <a:rPr lang="pt-PT" b="1" dirty="0" smtClean="0"/>
              <a:t>Constituir uma equipa central de planeamento no PDE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79"/>
            <a:ext cx="8825658" cy="1612131"/>
          </a:xfrm>
        </p:spPr>
        <p:txBody>
          <a:bodyPr/>
          <a:lstStyle/>
          <a:p>
            <a:pPr lvl="0"/>
            <a:r>
              <a:rPr lang="pt-PT" dirty="0" smtClean="0"/>
              <a:t>Programa de Formação de Formadores</a:t>
            </a:r>
            <a:endParaRPr lang="pt-PT" dirty="0" smtClean="0"/>
          </a:p>
          <a:p>
            <a:r>
              <a:rPr lang="pt-PT" dirty="0" smtClean="0"/>
              <a:t> [</a:t>
            </a:r>
            <a:r>
              <a:rPr lang="pt-PT" dirty="0" smtClean="0">
                <a:solidFill>
                  <a:srgbClr val="FF0000"/>
                </a:solidFill>
              </a:rPr>
              <a:t>DATA</a:t>
            </a:r>
            <a:r>
              <a:rPr lang="pt-PT" dirty="0" smtClean="0"/>
              <a:t>]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9378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Objectivos de aprendizagem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5001" y="2603499"/>
            <a:ext cx="11396999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Aprender o objectivo de uma equipa central de planeamento</a:t>
            </a:r>
          </a:p>
          <a:p>
            <a:pPr lvl="0"/>
            <a:r>
              <a:rPr lang="pt-PT" sz="2000" dirty="0" smtClean="0"/>
              <a:t>Discutir quais são as agências que melhor se adequam à equipa</a:t>
            </a:r>
          </a:p>
          <a:p>
            <a:pPr lvl="0"/>
            <a:r>
              <a:rPr lang="pt-PT" sz="2000" dirty="0" smtClean="0"/>
              <a:t>Explicar o número ideal de participantes da equipa</a:t>
            </a:r>
          </a:p>
          <a:p>
            <a:pPr lvl="0"/>
            <a:r>
              <a:rPr lang="pt-PT" sz="2000" dirty="0" smtClean="0"/>
              <a:t>Identificar tarefas para o trabalho da equipa e a calendarização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643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que é uma equipa central de planeamento?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787" y="2308861"/>
            <a:ext cx="6992423" cy="4169562"/>
          </a:xfrm>
        </p:spPr>
        <p:txBody>
          <a:bodyPr>
            <a:noAutofit/>
          </a:bodyPr>
          <a:lstStyle/>
          <a:p>
            <a:pPr lvl="0"/>
            <a:r>
              <a:rPr lang="pt-PT" sz="2000" dirty="0" smtClean="0"/>
              <a:t>Um grupo de indivíduos no PDE ou os quais têm a responsabilidade das actividades no PDE e trabalham juntos para desenvolver documentos e ferramentas de planeamento da saúde pública no PDE:</a:t>
            </a:r>
          </a:p>
          <a:p>
            <a:pPr lvl="1"/>
            <a:r>
              <a:rPr lang="pt-PT" dirty="0" smtClean="0"/>
              <a:t>PON</a:t>
            </a:r>
          </a:p>
          <a:p>
            <a:pPr lvl="1"/>
            <a:r>
              <a:rPr lang="pt-PT" dirty="0" smtClean="0"/>
              <a:t>Planos de Resposta à Emergência de Saúde Pública (PRESP)</a:t>
            </a:r>
          </a:p>
          <a:p>
            <a:pPr lvl="1"/>
            <a:r>
              <a:rPr lang="pt-PT" dirty="0" smtClean="0"/>
              <a:t>Formações </a:t>
            </a:r>
          </a:p>
          <a:p>
            <a:pPr lvl="1"/>
            <a:r>
              <a:rPr lang="pt-PT" dirty="0" smtClean="0"/>
              <a:t>Exercícios</a:t>
            </a:r>
          </a:p>
          <a:p>
            <a:r>
              <a:rPr lang="pt-PT" sz="2000" dirty="0" smtClean="0"/>
              <a:t>A OMS recomenda esta abordagem especificamente para o desenvolvimento de PRESP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 descr="eeiras - Atividades PIBID - 20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474" y="2583180"/>
            <a:ext cx="4642886" cy="23214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61029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b="1" dirty="0" smtClean="0"/>
              <a:t>Constituição da equipa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9688" y="2478501"/>
            <a:ext cx="8761412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Em cada compromisso temos diferentes categorias de indivíduos a trabalhar em conjunto</a:t>
            </a:r>
          </a:p>
          <a:p>
            <a:r>
              <a:rPr lang="pt-PT" sz="2000" dirty="0" smtClean="0"/>
              <a:t>Uma pessoa deve ser responsável por cada etapa do processo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762B3954-160F-4E4D-B0E5-1B3149961018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1594023" y="3553759"/>
            <a:ext cx="8562975" cy="2971800"/>
            <a:chOff x="428625" y="1905000"/>
            <a:chExt cx="8562975" cy="3548063"/>
          </a:xfrm>
        </p:grpSpPr>
        <p:sp>
          <p:nvSpPr>
            <p:cNvPr id="6" name="Oval 3"/>
            <p:cNvSpPr>
              <a:spLocks noChangeArrowheads="1"/>
            </p:cNvSpPr>
            <p:nvPr/>
          </p:nvSpPr>
          <p:spPr bwMode="auto">
            <a:xfrm>
              <a:off x="762000" y="2819400"/>
              <a:ext cx="1279525" cy="136207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2667000" y="2819400"/>
              <a:ext cx="914400" cy="1371600"/>
            </a:xfrm>
            <a:prstGeom prst="flowChart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5638800" y="2590800"/>
              <a:ext cx="1562100" cy="2070100"/>
            </a:xfrm>
            <a:prstGeom prst="flowChartDecision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4267200" y="2819400"/>
              <a:ext cx="914400" cy="1371600"/>
            </a:xfrm>
            <a:prstGeom prst="flowChart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AutoShape 7"/>
            <p:cNvSpPr>
              <a:spLocks noChangeArrowheads="1"/>
            </p:cNvSpPr>
            <p:nvPr/>
          </p:nvSpPr>
          <p:spPr bwMode="auto">
            <a:xfrm>
              <a:off x="7391400" y="1905000"/>
              <a:ext cx="990600" cy="1219200"/>
            </a:xfrm>
            <a:prstGeom prst="flowChart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AutoShape 8"/>
            <p:cNvSpPr>
              <a:spLocks noChangeArrowheads="1"/>
            </p:cNvSpPr>
            <p:nvPr/>
          </p:nvSpPr>
          <p:spPr bwMode="auto">
            <a:xfrm>
              <a:off x="7467600" y="4191000"/>
              <a:ext cx="914400" cy="1219200"/>
            </a:xfrm>
            <a:prstGeom prst="flowChart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2057400" y="3581400"/>
              <a:ext cx="609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defTabSz="91440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3581400" y="3581400"/>
              <a:ext cx="685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defTabSz="91440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5181600" y="35814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defTabSz="91440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cxnSp>
          <p:nvCxnSpPr>
            <p:cNvPr id="15" name="AutoShape 12"/>
            <p:cNvCxnSpPr>
              <a:cxnSpLocks noChangeShapeType="1"/>
              <a:stCxn id="8" idx="0"/>
              <a:endCxn id="10" idx="1"/>
            </p:cNvCxnSpPr>
            <p:nvPr/>
          </p:nvCxnSpPr>
          <p:spPr bwMode="auto">
            <a:xfrm rot="-5400000">
              <a:off x="6867525" y="2066925"/>
              <a:ext cx="76200" cy="97155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6" name="AutoShape 13"/>
            <p:cNvCxnSpPr>
              <a:cxnSpLocks noChangeShapeType="1"/>
              <a:stCxn id="8" idx="2"/>
              <a:endCxn id="11" idx="1"/>
            </p:cNvCxnSpPr>
            <p:nvPr/>
          </p:nvCxnSpPr>
          <p:spPr bwMode="auto">
            <a:xfrm rot="16200000" flipH="1">
              <a:off x="6873875" y="4206875"/>
              <a:ext cx="139700" cy="104775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>
              <a:off x="8382000" y="2514600"/>
              <a:ext cx="609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defTabSz="91440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>
              <a:off x="8382000" y="4800600"/>
              <a:ext cx="609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defTabSz="91440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pic>
          <p:nvPicPr>
            <p:cNvPr id="19" name="Picture 16" descr="FACE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52713" y="2895600"/>
              <a:ext cx="946150" cy="1300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7" descr="FACE2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98950" y="2819400"/>
              <a:ext cx="887413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18" descr="PE0903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942013" y="2971800"/>
              <a:ext cx="995362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9" descr="CWOMN02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396163" y="1981200"/>
              <a:ext cx="987425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0" descr="CWOMN01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326313" y="4267200"/>
              <a:ext cx="1131887" cy="1185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4" name="Object 6"/>
            <p:cNvGraphicFramePr>
              <a:graphicFrameLocks noChangeAspect="1"/>
            </p:cNvGraphicFramePr>
            <p:nvPr/>
          </p:nvGraphicFramePr>
          <p:xfrm>
            <a:off x="428625" y="2971800"/>
            <a:ext cx="1943100" cy="1087438"/>
          </p:xfrm>
          <a:graphic>
            <a:graphicData uri="http://schemas.openxmlformats.org/presentationml/2006/ole">
              <p:oleObj spid="_x0000_s1026" name="Clip" r:id="rId8" imgW="4046538" imgH="3352800" progId="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471281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Qual é a composição de uma equipa central de planeamento?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206" y="2260767"/>
            <a:ext cx="11500424" cy="3935790"/>
          </a:xfrm>
        </p:spPr>
        <p:txBody>
          <a:bodyPr>
            <a:noAutofit/>
          </a:bodyPr>
          <a:lstStyle/>
          <a:p>
            <a:pPr lvl="0"/>
            <a:r>
              <a:rPr lang="pt-PT" sz="2000" dirty="0" smtClean="0"/>
              <a:t>Geralmente 6-10 pessoas (máximo 15 pessoas)</a:t>
            </a:r>
          </a:p>
          <a:p>
            <a:pPr lvl="0"/>
            <a:r>
              <a:rPr lang="pt-PT" sz="2000" dirty="0" smtClean="0"/>
              <a:t>Multissectorial - envolve mais do que apenas [agência de saúde de PDE]</a:t>
            </a:r>
          </a:p>
          <a:p>
            <a:pPr lvl="0"/>
            <a:r>
              <a:rPr lang="pt-PT" sz="2000" dirty="0" smtClean="0"/>
              <a:t>Os membros devem ter respostas operacionais ou de tomada de decisão nas suas agências</a:t>
            </a:r>
          </a:p>
          <a:p>
            <a:pPr lvl="0"/>
            <a:r>
              <a:rPr lang="pt-PT" sz="2000" dirty="0" smtClean="0"/>
              <a:t>Agências geralmente representadas:</a:t>
            </a:r>
          </a:p>
          <a:p>
            <a:pPr lvl="1"/>
            <a:r>
              <a:rPr lang="en-US" b="1" dirty="0" smtClean="0"/>
              <a:t> </a:t>
            </a:r>
            <a:r>
              <a:rPr lang="pt-PT" b="1" dirty="0" smtClean="0"/>
              <a:t>[agência de saúde de PDE]</a:t>
            </a:r>
            <a:endParaRPr lang="pt-PT" dirty="0" smtClean="0"/>
          </a:p>
          <a:p>
            <a:pPr lvl="1"/>
            <a:r>
              <a:rPr lang="pt-PT" dirty="0" smtClean="0"/>
              <a:t>Aviação Civil (se aeroporto)</a:t>
            </a:r>
          </a:p>
          <a:p>
            <a:pPr lvl="1"/>
            <a:r>
              <a:rPr lang="pt-PT" dirty="0" smtClean="0"/>
              <a:t>Operações de porto ou aeroporto</a:t>
            </a:r>
          </a:p>
          <a:p>
            <a:pPr lvl="1"/>
            <a:r>
              <a:rPr lang="pt-PT" dirty="0" smtClean="0"/>
              <a:t>Serviço de combate a incêndio e resgate </a:t>
            </a:r>
          </a:p>
          <a:p>
            <a:pPr lvl="1"/>
            <a:r>
              <a:rPr lang="pt-PT" dirty="0" smtClean="0"/>
              <a:t>Alfândegas</a:t>
            </a:r>
          </a:p>
          <a:p>
            <a:pPr lvl="1"/>
            <a:r>
              <a:rPr lang="pt-PT" dirty="0" smtClean="0"/>
              <a:t>Imigração</a:t>
            </a:r>
          </a:p>
          <a:p>
            <a:pPr lvl="1"/>
            <a:r>
              <a:rPr lang="pt-PT" dirty="0" smtClean="0"/>
              <a:t>Protecção e segurança no PDE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277477" y="5380672"/>
            <a:ext cx="37460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Cada equipa central de planeamento do PDE é diferente e pode ter representação de agências diferentes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143142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2">
            <a:extLst>
              <a:ext uri="{FF2B5EF4-FFF2-40B4-BE49-F238E27FC236}">
                <a16:creationId xmlns="" xmlns:a16="http://schemas.microsoft.com/office/drawing/2014/main" id="{124A1EAB-D892-4923-8F29-D23E900899AD}"/>
              </a:ext>
            </a:extLst>
          </p:cNvPr>
          <p:cNvSpPr/>
          <p:nvPr/>
        </p:nvSpPr>
        <p:spPr>
          <a:xfrm>
            <a:off x="248529" y="609600"/>
            <a:ext cx="5749935" cy="62484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3299" y="477543"/>
            <a:ext cx="4686846" cy="1850249"/>
          </a:xfrm>
        </p:spPr>
        <p:txBody>
          <a:bodyPr/>
          <a:lstStyle/>
          <a:p>
            <a:r>
              <a:rPr lang="pt-PT" sz="2500" dirty="0" smtClean="0"/>
              <a:t>A equipa central de planeamento do PDE faz parte de uma unidade de planeamento mais ampla no PDE</a:t>
            </a:r>
            <a:endParaRPr lang="en-US" sz="2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623693" y="1934557"/>
            <a:ext cx="4999606" cy="4923443"/>
            <a:chOff x="2818485" y="2260310"/>
            <a:chExt cx="4439265" cy="4417142"/>
          </a:xfrm>
        </p:grpSpPr>
        <p:sp>
          <p:nvSpPr>
            <p:cNvPr id="7" name="Oval 6"/>
            <p:cNvSpPr/>
            <p:nvPr/>
          </p:nvSpPr>
          <p:spPr>
            <a:xfrm>
              <a:off x="2818485" y="2260310"/>
              <a:ext cx="4439265" cy="441714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PT" dirty="0" smtClean="0">
                  <a:solidFill>
                    <a:schemeClr val="tx1"/>
                  </a:solidFill>
                </a:rPr>
                <a:t>[</a:t>
              </a:r>
              <a:r>
                <a:rPr lang="pt-PT" dirty="0" smtClean="0">
                  <a:solidFill>
                    <a:srgbClr val="FF0000"/>
                  </a:solidFill>
                </a:rPr>
                <a:t>Agência de saúde de PDE</a:t>
              </a:r>
              <a:r>
                <a:rPr lang="pt-PT" dirty="0" smtClean="0">
                  <a:solidFill>
                    <a:schemeClr val="tx1"/>
                  </a:solidFill>
                </a:rPr>
                <a:t>]/partes interessadas do PDE nacionais ou regionais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3511659" y="3727773"/>
              <a:ext cx="3052916" cy="294967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PT" dirty="0" smtClean="0"/>
                <a:t>Equipa alargada de planeamento do PDE</a:t>
              </a:r>
              <a:endParaRPr lang="en-US" dirty="0"/>
            </a:p>
          </p:txBody>
        </p:sp>
        <p:sp>
          <p:nvSpPr>
            <p:cNvPr id="5" name="Oval 4"/>
            <p:cNvSpPr/>
            <p:nvPr/>
          </p:nvSpPr>
          <p:spPr>
            <a:xfrm>
              <a:off x="4175335" y="5305851"/>
              <a:ext cx="1725562" cy="13716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1400" dirty="0" smtClean="0">
                  <a:solidFill>
                    <a:schemeClr val="tx1"/>
                  </a:solidFill>
                </a:rPr>
                <a:t>Equipa central de planeamento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6370747" y="2828017"/>
            <a:ext cx="5498592" cy="3818351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A maioria do desenvolvimento e revisão de documentos é feita ao nível da equipa central de planeamento, mas a equipa central de planeamento partilha o seu trabalho com a equipa mais alargada do PDE</a:t>
            </a:r>
          </a:p>
          <a:p>
            <a:pPr lvl="0"/>
            <a:r>
              <a:rPr lang="pt-PT" sz="2000" dirty="0" smtClean="0"/>
              <a:t>A equipa mais alargada do POE e a equipa central de planeamento podem partilhar o seu trabalho com a direcção executiva</a:t>
            </a:r>
            <a:endParaRPr lang="pt-PT" sz="2000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F377C1A-999A-4928-8318-AC5B50CFE167}"/>
              </a:ext>
            </a:extLst>
          </p:cNvPr>
          <p:cNvSpPr/>
          <p:nvPr/>
        </p:nvSpPr>
        <p:spPr>
          <a:xfrm>
            <a:off x="1649506" y="1009628"/>
            <a:ext cx="2743200" cy="8711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>
                <a:solidFill>
                  <a:schemeClr val="tx1"/>
                </a:solidFill>
              </a:rPr>
              <a:t>Estrutura nacional de preparação e resposta</a:t>
            </a:r>
            <a:endParaRPr lang="pt-P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0213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511" y="645525"/>
            <a:ext cx="10172178" cy="1143040"/>
          </a:xfrm>
        </p:spPr>
        <p:txBody>
          <a:bodyPr/>
          <a:lstStyle/>
          <a:p>
            <a:r>
              <a:rPr lang="pt-PT" sz="3200" dirty="0" smtClean="0"/>
              <a:t>Exemplo de cronologia de uma equipa central de planeamento que está a elaborar um Plano de Resposta à Emergência da Saúde Pública (PRESP)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36800647"/>
              </p:ext>
            </p:extLst>
          </p:nvPr>
        </p:nvGraphicFramePr>
        <p:xfrm>
          <a:off x="294968" y="2530111"/>
          <a:ext cx="11135032" cy="3489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1385" y="4702138"/>
            <a:ext cx="1047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Ago. </a:t>
            </a:r>
            <a:r>
              <a:rPr lang="en-US" dirty="0"/>
              <a:t>2018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88237" y="2530111"/>
            <a:ext cx="14602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Realiza reuniões para redigir PON prioritários</a:t>
            </a:r>
            <a:endParaRPr lang="pt-PT" dirty="0"/>
          </a:p>
        </p:txBody>
      </p:sp>
      <p:sp>
        <p:nvSpPr>
          <p:cNvPr id="8" name="TextBox 7"/>
          <p:cNvSpPr txBox="1"/>
          <p:nvPr/>
        </p:nvSpPr>
        <p:spPr>
          <a:xfrm>
            <a:off x="3567712" y="4702137"/>
            <a:ext cx="1047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Nov 2018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65973" y="2530111"/>
            <a:ext cx="15685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Realiza reuniões para determinar conteúdo do PRESP</a:t>
            </a:r>
            <a:endParaRPr lang="pt-PT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6334539" y="4690454"/>
            <a:ext cx="1245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Mar – April 2019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52007" y="2479779"/>
            <a:ext cx="1391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Desenvolve conteúdo de formação para PRESP e PON</a:t>
            </a:r>
            <a:endParaRPr lang="pt-PT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9270866" y="4617603"/>
            <a:ext cx="1047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Outono de </a:t>
            </a:r>
            <a:r>
              <a:rPr lang="en-US" dirty="0" smtClean="0"/>
              <a:t>2019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112102" y="3100527"/>
            <a:ext cx="1435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Realiza a formação</a:t>
            </a:r>
            <a:endParaRPr lang="pt-PT" dirty="0"/>
          </a:p>
        </p:txBody>
      </p:sp>
      <p:sp>
        <p:nvSpPr>
          <p:cNvPr id="16" name="Oval 15"/>
          <p:cNvSpPr/>
          <p:nvPr/>
        </p:nvSpPr>
        <p:spPr>
          <a:xfrm>
            <a:off x="6032090" y="2530111"/>
            <a:ext cx="1619917" cy="37969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8190671" y="5760643"/>
            <a:ext cx="3746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O trabalho não acaba aqui!</a:t>
            </a:r>
            <a:endParaRPr lang="pt-PT" b="1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7580126" y="5692877"/>
            <a:ext cx="598997" cy="2524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95906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Exemplos de Boas Práticas de Reunião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776" y="2519216"/>
            <a:ext cx="11062447" cy="3814482"/>
          </a:xfrm>
        </p:spPr>
        <p:txBody>
          <a:bodyPr>
            <a:normAutofit/>
          </a:bodyPr>
          <a:lstStyle/>
          <a:p>
            <a:pPr lvl="0"/>
            <a:r>
              <a:rPr lang="pt-PT" sz="2400" dirty="0" smtClean="0"/>
              <a:t>Enviar agendas antecipadamente</a:t>
            </a:r>
          </a:p>
          <a:p>
            <a:pPr lvl="0"/>
            <a:r>
              <a:rPr lang="pt-PT" sz="2400" dirty="0" smtClean="0"/>
              <a:t>Manutenção de um calendário partilhado com datas de prestações fixadas de antemão</a:t>
            </a:r>
          </a:p>
          <a:p>
            <a:pPr lvl="0"/>
            <a:r>
              <a:rPr lang="pt-PT" sz="2400" dirty="0" smtClean="0"/>
              <a:t>Manter uma folha de Excel com as tarefas atribuídas e os responsáveis</a:t>
            </a:r>
          </a:p>
          <a:p>
            <a:pPr lvl="0"/>
            <a:r>
              <a:rPr lang="pt-PT" sz="2400" dirty="0" smtClean="0"/>
              <a:t>Ter a presidência rotativa para as reuniões</a:t>
            </a:r>
          </a:p>
          <a:p>
            <a:r>
              <a:rPr lang="pt-PT" sz="2400" dirty="0" smtClean="0"/>
              <a:t>Escolha de um secretariado para as reuniões responsável pelas anotações e partilha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39477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9213" y="709934"/>
            <a:ext cx="8761413" cy="706964"/>
          </a:xfrm>
        </p:spPr>
        <p:txBody>
          <a:bodyPr/>
          <a:lstStyle/>
          <a:p>
            <a:r>
              <a:rPr lang="pt-PT" dirty="0" smtClean="0"/>
              <a:t>Partilhe as suas experiências com uma equipa central de planeamento!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9467" y="2434856"/>
            <a:ext cx="6916149" cy="406348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pt-PT" sz="2000" dirty="0" smtClean="0"/>
              <a:t>O seu PDE constituiu uma equipa central de planeamento ou tem um grupo de pessoas a trabalhar nos documentos de planeamento? Se sim, partilhe!</a:t>
            </a:r>
          </a:p>
          <a:p>
            <a:pPr lvl="0"/>
            <a:r>
              <a:rPr lang="pt-PT" sz="2000" dirty="0" smtClean="0"/>
              <a:t>Como é que se constituiu a vossa equipa?</a:t>
            </a:r>
          </a:p>
          <a:p>
            <a:pPr lvl="0"/>
            <a:r>
              <a:rPr lang="pt-PT" sz="2000" dirty="0" smtClean="0"/>
              <a:t>Que agências faziam parte da vossa equipa?</a:t>
            </a:r>
          </a:p>
          <a:p>
            <a:pPr lvl="0"/>
            <a:r>
              <a:rPr lang="pt-PT" sz="2000" dirty="0" smtClean="0"/>
              <a:t>Como é que trabalharam juntos? Como foi a vossa experiência?</a:t>
            </a:r>
          </a:p>
          <a:p>
            <a:pPr lvl="0"/>
            <a:r>
              <a:rPr lang="pt-PT" sz="2000" dirty="0" smtClean="0"/>
              <a:t>O que é que criaram em conjunto?</a:t>
            </a:r>
          </a:p>
          <a:p>
            <a:pPr lvl="0"/>
            <a:r>
              <a:rPr lang="pt-PT" sz="2000" dirty="0" smtClean="0"/>
              <a:t>Quanto tempo é que trabalharam juntos? Continuam a trabalhar juntos?</a:t>
            </a:r>
          </a:p>
          <a:p>
            <a:r>
              <a:rPr lang="pt-PT" sz="2000" dirty="0" smtClean="0"/>
              <a:t>Com que frequência é que se reúnem?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Calibri" panose="020F0502020204030204" pitchFamily="34" charset="0"/>
              <a:cs typeface="+mn-cs"/>
              <a:sym typeface="Arial"/>
            </a:endParaRP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Picture 5" descr="TECNOLOGIA EDUCATIVA I - 70 ALMAC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008" y="2850109"/>
            <a:ext cx="4486656" cy="25658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446362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2050</TotalTime>
  <Words>1174</Words>
  <Application>Microsoft Office PowerPoint</Application>
  <PresentationFormat>Personalizados</PresentationFormat>
  <Paragraphs>111</Paragraphs>
  <Slides>9</Slides>
  <Notes>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1" baseType="lpstr">
      <vt:lpstr>Ion Boardroom</vt:lpstr>
      <vt:lpstr>Clip</vt:lpstr>
      <vt:lpstr>Constituir uma equipa central de planeamento no PDE</vt:lpstr>
      <vt:lpstr>Objectivos de aprendizagem</vt:lpstr>
      <vt:lpstr>O que é uma equipa central de planeamento?</vt:lpstr>
      <vt:lpstr>Constituição da equipa</vt:lpstr>
      <vt:lpstr>Qual é a composição de uma equipa central de planeamento?</vt:lpstr>
      <vt:lpstr>A equipa central de planeamento do PDE faz parte de uma unidade de planeamento mais ampla no PDE</vt:lpstr>
      <vt:lpstr>Exemplo de cronologia de uma equipa central de planeamento que está a elaborar um Plano de Resposta à Emergência da Saúde Pública (PRESP)</vt:lpstr>
      <vt:lpstr>Exemplos de Boas Práticas de Reunião</vt:lpstr>
      <vt:lpstr>Partilhe as suas experiências com uma equipa central de planeamento!</vt:lpstr>
    </vt:vector>
  </TitlesOfParts>
  <Company>Centers for Disease Control and Prevention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Hewlett-Packard Company</cp:lastModifiedBy>
  <cp:revision>157</cp:revision>
  <dcterms:created xsi:type="dcterms:W3CDTF">2018-05-15T08:59:29Z</dcterms:created>
  <dcterms:modified xsi:type="dcterms:W3CDTF">2021-08-30T08:43:04Z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2021-04-26T20:48:37Z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2147023d-2175-4b26-a33c-c2a4c0e3ed32</vt:lpwstr>
  </property>
  <property fmtid="{D5CDD505-2E9C-101B-9397-08002B2CF9AE}" pid="8" name="MSIP_Label_7b94a7b8-f06c-4dfe-bdcc-9b548fd58c31_ContentBits">
    <vt:lpwstr>0</vt:lpwstr>
  </property>
</Properties>
</file>