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entury Gothic"/>
        <a:ea typeface="Century Gothic"/>
        <a:cs typeface="Century Gothic"/>
        <a:sym typeface="Century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2EFCC"/>
          </a:solidFill>
        </a:fill>
      </a:tcStyle>
    </a:wholeTbl>
    <a:band2H>
      <a:tcTxStyle/>
      <a:tcStyle>
        <a:tcBdr/>
        <a:fill>
          <a:solidFill>
            <a:srgbClr val="F1F7E7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6CB"/>
          </a:solidFill>
        </a:fill>
      </a:tcStyle>
    </a:wholeTbl>
    <a:band2H>
      <a:tcTxStyle/>
      <a:tcStyle>
        <a:tcBdr/>
        <a:fill>
          <a:solidFill>
            <a:srgbClr val="FCECE7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2F0DF"/>
          </a:solidFill>
        </a:fill>
      </a:tcStyle>
    </a:wholeTbl>
    <a:band2H>
      <a:tcTxStyle/>
      <a:tcStyle>
        <a:tcBdr/>
        <a:fill>
          <a:solidFill>
            <a:srgbClr val="EAF7F0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176" autoAdjust="0"/>
  </p:normalViewPr>
  <p:slideViewPr>
    <p:cSldViewPr>
      <p:cViewPr varScale="1">
        <p:scale>
          <a:sx n="95" d="100"/>
          <a:sy n="95" d="100"/>
        </p:scale>
        <p:origin x="-1144" y="-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4" name="Shape 3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9" name="Shape 3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Continuamos agora com a segunda parte da realização de uma avaliação de risco, que é a utilização da informação que utilizou na 1ª parte para decidir que tipo de diagnóstico clínico suspeito preliminar deve ser feito. Isto levará à sua decisão de encaminhar ou não um doente para uma instalação de cuidados de saúde, e ditará ainda outras medidas de acompanhamento.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2" name="Shape 4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 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2" name="Shape 4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 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1" name="Shape 4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 </a:t>
            </a:r>
            <a:endParaRPr lang="pt-PT" sz="1200" i="1" dirty="0"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0" name="Shape 4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</a:t>
            </a: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4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6" name="Shape 4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Agora, vamos pegar na informação que aprendemos sobre sinais e sintomas e usar essa informação para orientar a nossa grande decisão durante uma avaliação de risco - encaminhar ou não encaminhar.</a:t>
            </a: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6" name="Shape 4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Aqui estão as considerações.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Número um: se a situação for de risco de vida, não demore. Levar a pessoa para o hospital imediatamente. Mesmo que se trate de uma situação não infecciosa, como um ataque cardíaco, se se tratar de uma situação de vida ou morte, deve-se levar a pessoa imediatamente para o hospital.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Número dois: se não representar uma ameaça à vida, mas a pessoa representa uma ameaça à saúde pública porque pensa que tem os sinais, sintomas, ou factores epidemiológicos de uma doença infecciosa que é </a:t>
            </a:r>
            <a:r>
              <a:rPr lang="pt-PT" sz="1200" b="1" dirty="0" smtClean="0">
                <a:latin typeface="+mn-lt"/>
                <a:ea typeface="+mn-ea"/>
                <a:cs typeface="+mn-cs"/>
                <a:sym typeface="Calibri"/>
              </a:rPr>
              <a:t>transmitida entre humanos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 - encaminhá-los para uma instalação de saúde. Permitir que continuem a viajar pode expor várias outras pessoas. </a:t>
            </a: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4" name="Shape 47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É importante fazer uma cópia ou duplicar a informação no formulário de avaliação de risco, pois deve entregar uma cópia deste formulário à ambulância ou ao veículo que transporta o doente para o estabelecimento de saúde. Isto é para dar ao estabelecimento de saúde uma vantagem na sua avaliação de uma pessoa, ligando automaticamente o PDE ao estabelecimento de saúde para o acompanhamento.</a:t>
            </a: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1" name="Shape 48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Após a pessoa ter sido colocada na ambulância pela equipa do seu POE que é responsável por esta actividade, o seu trabalho não está concluído. Porque é provável que tenha encaminhado uma pessoa para um estabelecimento de saúde que tenha utilizado antes ou com o qual tenha um acordo - um estabelecimento de saúde de referência - faça o seguimento, geralmente por telefone, para assegurar que a pessoa foi recebida e para estabelecer uma ligação para mais actualizações. O serviço de encaminhamento pode reverter para mais actualizações.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Certifique-se de comunicar o caso ao seu epidemiologista estatal através da sua rede de vigilância. Cada PDE deve ter acesso às informações de contacto do seu epidemiologista estatal e, em seguida, é da responsabilidade do epidemiologista estatal reportar o doente através das redes nacionais de vigilância, se necessário.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Lembre-se de anotar que trabalhadores do PDE entraram em contacto com o doente. Poderá esquecer-se se esperar até ao dia seguinte para documentar isto. Escrever nomes, informações da agência, e se utilizaram ou não EPI ou se violaram o uso de EPI. Porque é que acha que isto é importante? </a:t>
            </a:r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Permitir que se responda.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 Se se confirmar que a pessoa é portadora de uma doença infecciosa, poderá haver necessidade de rastreio de contacto, ou de provisão de medicamentos no PDE para prevenir a doença. Ao anotar quem possa ter sido exposto, pode-se rapidamente dar prioridade a quem precisa de acompanhamento e cuidados.</a:t>
            </a:r>
            <a:endParaRPr lang="pt-PT" sz="1200" dirty="0"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7" name="Shape 49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Ao regressarmos do almoço, preparemo-nos para as nossas sessões de trabalho de grupo que durarão duas horas ou mais.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Agora criámos </a:t>
            </a:r>
            <a:r>
              <a:rPr lang="pt-PT" sz="1200" u="sng" dirty="0" smtClean="0">
                <a:latin typeface="+mn-lt"/>
                <a:ea typeface="+mn-ea"/>
                <a:cs typeface="+mn-cs"/>
                <a:sym typeface="Calibri"/>
              </a:rPr>
              <a:t>cinco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 opções de cenários de doença. Nenhum é exactamente o mesmo que antes, embora possa haver algumas semelhanças. Cada grupo terá a oportunidade de desempenhar todos os papéis, tendo todos os participantes a oportunidade de ser o socorrista primário da [agência de saúde de PDE] por uma vez. Isto é importante uma vez que este papel será avaliado por um facilitador.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Durante cada cenário, há quatro papéis, como anteriormente. Uma pessoa será o actor e o actor poderá ler o seu papel no cenário e representar o que lê. Não podem partilhar esta informação com outros, embora certamente possam discutir questões com o facilitador.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Outra pessoa será o socorrista primário da [agência de saúde de PDE], esta é a pessoa que faz perguntas e realiza a totalidade da avaliação de risco, e desta vez, isso inclui a utilização da informação que lhe foi dada + qualquer coisa que saiba do actor para fazer um diagnóstico clínico suspeito e depois decidir sobre os próximos passos - seja permitir que a pessoa prossiga a sua viagem ou encaminhá-la para uma instalação de saúde. </a:t>
            </a:r>
            <a:r>
              <a:rPr lang="pt-PT" sz="1200" b="1" dirty="0" smtClean="0">
                <a:latin typeface="+mn-lt"/>
                <a:ea typeface="+mn-ea"/>
                <a:cs typeface="+mn-cs"/>
                <a:sym typeface="Calibri"/>
              </a:rPr>
              <a:t>O papel de socorrista primário da [agência de saúde de PDE] é o único papel neste cenário que será avaliado, e a nota será avaliada pelo facilitador e não pelo membro do grupo. O socorrista primário da [agência de saúde de PDE] será avaliado no seguinte: 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Colocar os EPI correctos com base na situação tal como a conhecemos inicialmente; Fazer perguntas referentes a todos estes cinco itens: sinais e sintomas, histórico médico, histórico de exposição, histórico de viagens, e dados pessoais; Realizar acções básicas incluindo a medição da temperatura; Fazer um diagnóstico clínico suspeito correcto (pelo menos com base em informações conhecidas); Tomar a decisão correcta de encaminhar ou não o passageiro para uma instalação de cuidados de saúde; Demorar 15 minutos ou menos para todo o contacto.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Como anteriormente, uma terceira pessoa actua como um socorrista secundário da [agência de saúde de PDE]. Preencherão o formulário de avaliação de risco, mas desta vez, não poderá intervir e ajudar o seu colega membro do pessoal da [agência de saúde de PDE]. Tudo o que pode fazer é preencher o formulário de avaliação de risco com as informações, por mais limitadas que sejam, que o socorrista primário ou o actor lhe der. Se estiver confuso sobre algo, pode solicitar que lhe seja esclarecido.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Tal como da última vez, teremos dois observadores. Tome notas detalhadas durante o encontro, porque irá fazer o balanço nos seus grupos depois de os cenários estarem completos.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O facilitador dos vossos grupos repetir-vos-á estas notas nos vossos grupos antes de começarmos.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9" name="Shape 3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Esta sessão está centrada na realização da segunda fase da avaliação de risco, com os objectivos aqui afixados.</a:t>
            </a: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5" name="Shape 3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Para fazer um diagnóstico clínico "</a:t>
            </a:r>
            <a:r>
              <a:rPr lang="pt-PT" sz="1200" b="1" dirty="0" smtClean="0">
                <a:latin typeface="+mn-lt"/>
                <a:ea typeface="+mn-ea"/>
                <a:cs typeface="+mn-cs"/>
                <a:sym typeface="Calibri"/>
              </a:rPr>
              <a:t>suspeito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", é necessário compreender os sinais e sintomas de cada uma das doenças infecciosas mais comuns que se podem ver num PDE. É importante notar que não se pode fazer um verdadeiro diagnóstico num PDE - este é o papel do estabelecimento de saúde, uma vez que têm acesso a </a:t>
            </a:r>
            <a:r>
              <a:rPr lang="pt-PT" sz="1200" b="1" dirty="0" smtClean="0">
                <a:latin typeface="+mn-lt"/>
                <a:ea typeface="+mn-ea"/>
                <a:cs typeface="+mn-cs"/>
                <a:sym typeface="Calibri"/>
              </a:rPr>
              <a:t>equipamento médico e laboratorial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 que não se tem no PDE. É por isso que lhe chamamos um diagnóstico </a:t>
            </a:r>
            <a:r>
              <a:rPr lang="pt-PT" sz="1200" b="1" dirty="0" smtClean="0">
                <a:latin typeface="+mn-lt"/>
                <a:ea typeface="+mn-ea"/>
                <a:cs typeface="+mn-cs"/>
                <a:sym typeface="Calibri"/>
              </a:rPr>
              <a:t>suspeito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 - não sabemos se é verdadeiro - e é por isso que lhe chamamos um diagnóstico "clínico".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Por isso, vamos abordar algumas doenças preocupantes.</a:t>
            </a: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4" name="Shape 3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Fá-lo-emos por ordem alfabética, e poderá acompanhar na ferramenta de trabalho na sua pasta de participante.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no facto de apenas 5-10% dos indivíduos afectados apresentarem sintomas. 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4" name="Shape 37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 </a:t>
            </a:r>
            <a:endParaRPr lang="pt-PT" sz="1200" i="1" dirty="0"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3" name="Shape 38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 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 morte pode ocorrer no prazo de duas semanas após o aparecimento dos sintomas devido a falência de múltiplos órgãos. A complicação mais comum da febre de Lassa é a surdez. Vários graus de surdez ocorrem em aproximadamente um terço das infecções, e em muitos casos a perda de audição é permanente.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2" name="Shape 39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 e focalizando-se no mapa (distribuição geográfica). 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8" name="Shape 40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Os sinais e sintomas começam com a febre e progridem através da informação que se vê aqui, e terminam com uma erupção maculopapular que aparece cerca de 14 dias depois de uma pessoa ser exposta. </a:t>
            </a:r>
            <a:r>
              <a:rPr lang="pt-PT" sz="1200" b="1" dirty="0" smtClean="0">
                <a:latin typeface="+mn-lt"/>
                <a:ea typeface="+mn-ea"/>
                <a:cs typeface="+mn-cs"/>
                <a:sym typeface="Calibri"/>
              </a:rPr>
              <a:t>Maculopapular significa que algumas áreas da erupção cutânea são planas e outras são salientes. </a:t>
            </a:r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A erupção espalha-se por todo o corpo - da cabeça ao tronco até às extremidades inferiores. Nem todas as pessoas desenvolvem a erupção cutânea, especialmente as que têm um sistema imunológico comprometido.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4" name="Shape 4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PT" sz="1200" dirty="0" smtClean="0">
                <a:latin typeface="+mn-lt"/>
                <a:ea typeface="+mn-ea"/>
                <a:cs typeface="+mn-cs"/>
                <a:sym typeface="Calibri"/>
              </a:rPr>
              <a:t>O sarampo é uma das mais contagiosas de todas as doenças infecciosas; aproximadamente 9 em cada 10 pessoas susceptíveis com contacto próximo com um doente com sarampo desenvolverão sarampo. O vírus do sarampo pode permanecer infeccioso no ar por até duas horas após uma pessoa infectada deixar uma área.</a:t>
            </a:r>
          </a:p>
          <a:p>
            <a:endParaRPr lang="pt-PT" sz="1200" dirty="0" smtClean="0">
              <a:latin typeface="+mn-lt"/>
              <a:ea typeface="+mn-ea"/>
              <a:cs typeface="+mn-cs"/>
              <a:sym typeface="Calibri"/>
            </a:endParaRPr>
          </a:p>
          <a:p>
            <a:r>
              <a:rPr lang="pt-PT" sz="1200" i="1" dirty="0" smtClean="0">
                <a:latin typeface="+mn-lt"/>
                <a:ea typeface="+mn-ea"/>
                <a:cs typeface="+mn-cs"/>
                <a:sym typeface="Calibri"/>
              </a:rPr>
              <a:t>Analisar os itens no slide, concentrando-se na via de transmissão.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5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12" name="Rectangle 7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3" name="Oval 10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" name="Oval 11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Oval 12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" name="Oval 13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Oval 14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1154954" y="2099733"/>
            <a:ext cx="8825660" cy="267764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4" y="4777380"/>
            <a:ext cx="8825660" cy="86142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cap="all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cap="all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cap="all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cap="all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cap="all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Rectangle 9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520963" y="537055"/>
            <a:ext cx="498288" cy="523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182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3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5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7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8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9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0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92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grpSp>
        <p:nvGrpSpPr>
          <p:cNvPr id="202" name="Group 1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193" name="Rectangle 10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4" name="Oval 13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5" name="Oval 14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6" name="Oval 15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7" name="Oval 16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8" name="Oval 17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9" name="Freeform 5"/>
            <p:cNvSpPr/>
            <p:nvPr/>
          </p:nvSpPr>
          <p:spPr>
            <a:xfrm rot="10371525">
              <a:off x="263766" y="4440624"/>
              <a:ext cx="3299408" cy="440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0" name="Freeform 5"/>
            <p:cNvSpPr/>
            <p:nvPr/>
          </p:nvSpPr>
          <p:spPr>
            <a:xfrm rot="10800000">
              <a:off x="459505" y="323503"/>
              <a:ext cx="11277602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1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1154955" y="4966673"/>
            <a:ext cx="8825658" cy="56673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204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1154954" y="685800"/>
            <a:ext cx="8825660" cy="3429000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5" y="5536665"/>
            <a:ext cx="8825657" cy="49371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2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12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12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12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1200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Rectangle 12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Group 11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214" name="Rectangle 9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5" name="Oval 13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6" name="Oval 14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7" name="Oval 15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8" name="Oval 16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9" name="Oval 17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0" name="Freeform 5"/>
            <p:cNvSpPr/>
            <p:nvPr/>
          </p:nvSpPr>
          <p:spPr>
            <a:xfrm rot="21010067">
              <a:off x="8490951" y="2717247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1" name="Freeform 5"/>
            <p:cNvSpPr/>
            <p:nvPr/>
          </p:nvSpPr>
          <p:spPr>
            <a:xfrm>
              <a:off x="455612" y="2803692"/>
              <a:ext cx="11277601" cy="3602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597"/>
                  </a:lnTo>
                  <a:lnTo>
                    <a:pt x="21600" y="21600"/>
                  </a:lnTo>
                  <a:lnTo>
                    <a:pt x="21600" y="11"/>
                  </a:lnTo>
                  <a:lnTo>
                    <a:pt x="21110" y="247"/>
                  </a:lnTo>
                  <a:lnTo>
                    <a:pt x="20622" y="476"/>
                  </a:lnTo>
                  <a:lnTo>
                    <a:pt x="20131" y="696"/>
                  </a:lnTo>
                  <a:lnTo>
                    <a:pt x="19639" y="886"/>
                  </a:lnTo>
                  <a:lnTo>
                    <a:pt x="19148" y="1076"/>
                  </a:lnTo>
                  <a:lnTo>
                    <a:pt x="18656" y="1256"/>
                  </a:lnTo>
                  <a:lnTo>
                    <a:pt x="18170" y="1408"/>
                  </a:lnTo>
                  <a:lnTo>
                    <a:pt x="17677" y="1552"/>
                  </a:lnTo>
                  <a:lnTo>
                    <a:pt x="17187" y="1685"/>
                  </a:lnTo>
                  <a:lnTo>
                    <a:pt x="16705" y="1800"/>
                  </a:lnTo>
                  <a:lnTo>
                    <a:pt x="16217" y="1914"/>
                  </a:lnTo>
                  <a:lnTo>
                    <a:pt x="15736" y="2009"/>
                  </a:lnTo>
                  <a:lnTo>
                    <a:pt x="15254" y="2085"/>
                  </a:lnTo>
                  <a:lnTo>
                    <a:pt x="14774" y="2161"/>
                  </a:lnTo>
                  <a:lnTo>
                    <a:pt x="14299" y="2226"/>
                  </a:lnTo>
                  <a:lnTo>
                    <a:pt x="13828" y="2275"/>
                  </a:lnTo>
                  <a:lnTo>
                    <a:pt x="13357" y="2313"/>
                  </a:lnTo>
                  <a:lnTo>
                    <a:pt x="12891" y="2351"/>
                  </a:lnTo>
                  <a:lnTo>
                    <a:pt x="11971" y="2389"/>
                  </a:lnTo>
                  <a:lnTo>
                    <a:pt x="11517" y="2398"/>
                  </a:lnTo>
                  <a:lnTo>
                    <a:pt x="11068" y="2389"/>
                  </a:lnTo>
                  <a:lnTo>
                    <a:pt x="10623" y="2389"/>
                  </a:lnTo>
                  <a:lnTo>
                    <a:pt x="10182" y="2370"/>
                  </a:lnTo>
                  <a:lnTo>
                    <a:pt x="9750" y="2340"/>
                  </a:lnTo>
                  <a:lnTo>
                    <a:pt x="9323" y="2313"/>
                  </a:lnTo>
                  <a:lnTo>
                    <a:pt x="8904" y="2283"/>
                  </a:lnTo>
                  <a:lnTo>
                    <a:pt x="8487" y="2237"/>
                  </a:lnTo>
                  <a:lnTo>
                    <a:pt x="8076" y="2188"/>
                  </a:lnTo>
                  <a:lnTo>
                    <a:pt x="7674" y="2142"/>
                  </a:lnTo>
                  <a:lnTo>
                    <a:pt x="6890" y="2017"/>
                  </a:lnTo>
                  <a:lnTo>
                    <a:pt x="6139" y="1884"/>
                  </a:lnTo>
                  <a:lnTo>
                    <a:pt x="5417" y="1742"/>
                  </a:lnTo>
                  <a:lnTo>
                    <a:pt x="4735" y="1590"/>
                  </a:lnTo>
                  <a:lnTo>
                    <a:pt x="4082" y="1427"/>
                  </a:lnTo>
                  <a:lnTo>
                    <a:pt x="3478" y="1256"/>
                  </a:lnTo>
                  <a:lnTo>
                    <a:pt x="2910" y="1085"/>
                  </a:lnTo>
                  <a:lnTo>
                    <a:pt x="2387" y="913"/>
                  </a:lnTo>
                  <a:lnTo>
                    <a:pt x="1907" y="753"/>
                  </a:lnTo>
                  <a:lnTo>
                    <a:pt x="1482" y="601"/>
                  </a:lnTo>
                  <a:lnTo>
                    <a:pt x="1097" y="457"/>
                  </a:lnTo>
                  <a:lnTo>
                    <a:pt x="773" y="334"/>
                  </a:lnTo>
                  <a:lnTo>
                    <a:pt x="501" y="220"/>
                  </a:lnTo>
                  <a:lnTo>
                    <a:pt x="127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2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24" name="Title Text"/>
          <p:cNvSpPr txBox="1">
            <a:spLocks noGrp="1"/>
          </p:cNvSpPr>
          <p:nvPr>
            <p:ph type="title"/>
          </p:nvPr>
        </p:nvSpPr>
        <p:spPr>
          <a:xfrm>
            <a:off x="1154954" y="1063416"/>
            <a:ext cx="8825659" cy="13797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t>Title Text</a:t>
            </a:r>
          </a:p>
        </p:txBody>
      </p:sp>
      <p:sp>
        <p:nvSpPr>
          <p:cNvPr id="22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54954" y="3543300"/>
            <a:ext cx="8825659" cy="2476500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</a:lvl1pPr>
            <a:lvl2pPr marL="0" indent="457200">
              <a:buClrTx/>
              <a:buSzTx/>
              <a:buNone/>
            </a:lvl2pPr>
            <a:lvl3pPr marL="0" indent="914400">
              <a:buClrTx/>
              <a:buSzTx/>
              <a:buNone/>
            </a:lvl3pPr>
            <a:lvl4pPr marL="0" indent="1371600">
              <a:buClrTx/>
              <a:buSzTx/>
              <a:buNone/>
            </a:lvl4pPr>
            <a:lvl5pPr marL="0" indent="1828800">
              <a:buClrTx/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6" name="Rectangle 12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roup 6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234" name="Rectangle 14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35" name="Oval 16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36" name="Oval 17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37" name="Oval 18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38" name="Oval 19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39" name="Oval 20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0" name="Freeform 5"/>
            <p:cNvSpPr/>
            <p:nvPr/>
          </p:nvSpPr>
          <p:spPr>
            <a:xfrm rot="21010067">
              <a:off x="8490951" y="41874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1" name="Freeform 5"/>
            <p:cNvSpPr/>
            <p:nvPr/>
          </p:nvSpPr>
          <p:spPr>
            <a:xfrm>
              <a:off x="455612" y="4244174"/>
              <a:ext cx="11277601" cy="2337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2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44" name="TextBox 12"/>
          <p:cNvSpPr txBox="1"/>
          <p:nvPr/>
        </p:nvSpPr>
        <p:spPr>
          <a:xfrm>
            <a:off x="9765157" y="2631814"/>
            <a:ext cx="710473" cy="1448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9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”</a:t>
            </a:r>
          </a:p>
        </p:txBody>
      </p:sp>
      <p:sp>
        <p:nvSpPr>
          <p:cNvPr id="245" name="TextBox 8"/>
          <p:cNvSpPr txBox="1"/>
          <p:nvPr/>
        </p:nvSpPr>
        <p:spPr>
          <a:xfrm>
            <a:off x="944014" y="591092"/>
            <a:ext cx="710473" cy="1448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9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“</a:t>
            </a:r>
          </a:p>
        </p:txBody>
      </p:sp>
      <p:sp>
        <p:nvSpPr>
          <p:cNvPr id="246" name="Title Text"/>
          <p:cNvSpPr txBox="1">
            <a:spLocks noGrp="1"/>
          </p:cNvSpPr>
          <p:nvPr>
            <p:ph type="title"/>
          </p:nvPr>
        </p:nvSpPr>
        <p:spPr>
          <a:xfrm>
            <a:off x="1581877" y="980516"/>
            <a:ext cx="8453907" cy="2698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t>Title Text</a:t>
            </a:r>
          </a:p>
        </p:txBody>
      </p:sp>
      <p:sp>
        <p:nvSpPr>
          <p:cNvPr id="2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945944" y="3678766"/>
            <a:ext cx="7725773" cy="342175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400" cap="small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1400" cap="small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1400" cap="small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1400" cap="small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1400" cap="small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8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154954" y="4350656"/>
            <a:ext cx="8825660" cy="1676401"/>
          </a:xfrm>
          <a:prstGeom prst="rect">
            <a:avLst/>
          </a:prstGeom>
        </p:spPr>
        <p:txBody>
          <a:bodyPr anchor="ctr"/>
          <a:lstStyle/>
          <a:p>
            <a:pPr marL="0" indent="0">
              <a:buClrTx/>
              <a:buSzTx/>
              <a:buNone/>
            </a:pPr>
            <a:endParaRPr/>
          </a:p>
        </p:txBody>
      </p:sp>
      <p:sp>
        <p:nvSpPr>
          <p:cNvPr id="249" name="Rectangle 3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roup 17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257" name="Rectangle 9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8" name="Oval 12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9" name="Oval 13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0" name="Oval 14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1" name="Oval 15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2" name="Oval 16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3" name="Freeform 5"/>
            <p:cNvSpPr/>
            <p:nvPr/>
          </p:nvSpPr>
          <p:spPr>
            <a:xfrm rot="21010067">
              <a:off x="8490951" y="4195956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4" name="Freeform 5"/>
            <p:cNvSpPr/>
            <p:nvPr/>
          </p:nvSpPr>
          <p:spPr>
            <a:xfrm>
              <a:off x="455612" y="4244174"/>
              <a:ext cx="11277601" cy="2337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5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7" name="Title Text"/>
          <p:cNvSpPr txBox="1">
            <a:spLocks noGrp="1"/>
          </p:cNvSpPr>
          <p:nvPr>
            <p:ph type="title"/>
          </p:nvPr>
        </p:nvSpPr>
        <p:spPr>
          <a:xfrm>
            <a:off x="1154954" y="2370666"/>
            <a:ext cx="8825660" cy="182251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t>Title Text</a:t>
            </a:r>
          </a:p>
        </p:txBody>
      </p:sp>
      <p:sp>
        <p:nvSpPr>
          <p:cNvPr id="26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4" y="5033067"/>
            <a:ext cx="8825659" cy="86040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20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0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0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0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000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9" name="Rectangle 1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277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78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79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0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1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2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3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4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5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87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88" name="Title Text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8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4" y="2617298"/>
            <a:ext cx="3129168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0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154953" y="3193561"/>
            <a:ext cx="3129170" cy="2833497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291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4512721" y="2603501"/>
            <a:ext cx="314538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292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4512721" y="3193561"/>
            <a:ext cx="3145381" cy="2833496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293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886700" y="2617298"/>
            <a:ext cx="3161029" cy="576262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294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886699" y="3193561"/>
            <a:ext cx="3164721" cy="2833494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295" name="Straight Connector 21"/>
          <p:cNvSpPr/>
          <p:nvPr/>
        </p:nvSpPr>
        <p:spPr>
          <a:xfrm flipH="1">
            <a:off x="4403971" y="2569633"/>
            <a:ext cx="1" cy="3492499"/>
          </a:xfrm>
          <a:prstGeom prst="line">
            <a:avLst/>
          </a:prstGeom>
          <a:ln w="12700" cap="rnd">
            <a:solidFill>
              <a:schemeClr val="accent1">
                <a:alpha val="41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6" name="Straight Connector 22"/>
          <p:cNvSpPr/>
          <p:nvPr/>
        </p:nvSpPr>
        <p:spPr>
          <a:xfrm>
            <a:off x="7772400" y="2569633"/>
            <a:ext cx="1" cy="3492499"/>
          </a:xfrm>
          <a:prstGeom prst="line">
            <a:avLst/>
          </a:prstGeom>
          <a:ln w="12700" cap="rnd">
            <a:solidFill>
              <a:schemeClr val="accent1">
                <a:alpha val="41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304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5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6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7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8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9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10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11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12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14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15" name="Title Text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1" y="4532845"/>
            <a:ext cx="3050440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334551" y="2603499"/>
            <a:ext cx="2691244" cy="1591512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18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1154952" y="5109107"/>
            <a:ext cx="3050438" cy="917950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319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572537" y="4532846"/>
            <a:ext cx="3046767" cy="651157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32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748462" y="2603499"/>
            <a:ext cx="2691242" cy="1591512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21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4568864" y="5184002"/>
            <a:ext cx="3050439" cy="843057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322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983433" y="4532846"/>
            <a:ext cx="3050439" cy="651155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32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163031" y="2603499"/>
            <a:ext cx="2691243" cy="1591512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24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983433" y="5184001"/>
            <a:ext cx="3050438" cy="843054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325" name="Straight Connector 16"/>
          <p:cNvSpPr/>
          <p:nvPr/>
        </p:nvSpPr>
        <p:spPr>
          <a:xfrm flipH="1">
            <a:off x="4388153" y="2603499"/>
            <a:ext cx="1" cy="3517595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26" name="Straight Connector 17"/>
          <p:cNvSpPr/>
          <p:nvPr/>
        </p:nvSpPr>
        <p:spPr>
          <a:xfrm>
            <a:off x="7801905" y="2603500"/>
            <a:ext cx="1" cy="3492501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30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1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4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5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8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0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4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12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50" name="Rectangle 10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1" name="Oval 13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2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3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4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5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6" name="Rectangle 6"/>
            <p:cNvSpPr/>
            <p:nvPr/>
          </p:nvSpPr>
          <p:spPr>
            <a:xfrm>
              <a:off x="7289800" y="404538"/>
              <a:ext cx="4478866" cy="60536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7" name="Freeform 5"/>
            <p:cNvSpPr/>
            <p:nvPr/>
          </p:nvSpPr>
          <p:spPr>
            <a:xfrm rot="15922489">
              <a:off x="4698353" y="1828449"/>
              <a:ext cx="3299408" cy="440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8" name="Freeform 5"/>
            <p:cNvSpPr/>
            <p:nvPr/>
          </p:nvSpPr>
          <p:spPr>
            <a:xfrm rot="16200000">
              <a:off x="3787243" y="2804094"/>
              <a:ext cx="6053672" cy="1254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9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1154955" y="2677645"/>
            <a:ext cx="4351025" cy="22838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95558" y="2677643"/>
            <a:ext cx="3755380" cy="2283824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  <a:defRPr sz="2000" cap="all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000" cap="all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000" cap="all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000" cap="all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000" cap="all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Rectangle 14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71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2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3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4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5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6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7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8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9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81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4" y="2603500"/>
            <a:ext cx="4825159" cy="341630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91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2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3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4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5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6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7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8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9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1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102" name="Title Text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0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4" y="2603500"/>
            <a:ext cx="4825158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208712" y="2603499"/>
            <a:ext cx="4825160" cy="576264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8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112" name="Rectangle 25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3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4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6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8" name="Freeform 5"/>
            <p:cNvSpPr/>
            <p:nvPr/>
          </p:nvSpPr>
          <p:spPr>
            <a:xfrm rot="21010067">
              <a:off x="8490951" y="1799890"/>
              <a:ext cx="3299408" cy="44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9" name="Freeform 5"/>
            <p:cNvSpPr/>
            <p:nvPr/>
          </p:nvSpPr>
          <p:spPr>
            <a:xfrm>
              <a:off x="459506" y="1868778"/>
              <a:ext cx="11277601" cy="4533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22" name="Rectangle 21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123" name="Title Text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3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138" name="Rectangle 11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39" name="Oval 15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0" name="Oval 16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1" name="Oval 17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2" name="Oval 18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3" name="Oval 19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Rectangle 7"/>
            <p:cNvSpPr/>
            <p:nvPr/>
          </p:nvSpPr>
          <p:spPr>
            <a:xfrm>
              <a:off x="5713412" y="404538"/>
              <a:ext cx="6055253" cy="60536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5" name="Freeform 5"/>
            <p:cNvSpPr/>
            <p:nvPr/>
          </p:nvSpPr>
          <p:spPr>
            <a:xfrm rot="15922489">
              <a:off x="3140486" y="1828449"/>
              <a:ext cx="3299407" cy="440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Freeform 5"/>
            <p:cNvSpPr/>
            <p:nvPr/>
          </p:nvSpPr>
          <p:spPr>
            <a:xfrm rot="16200000">
              <a:off x="2229376" y="2804094"/>
              <a:ext cx="6053672" cy="1254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7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49" name="Title Text"/>
          <p:cNvSpPr txBox="1"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5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781145" y="1447800"/>
            <a:ext cx="5190066" cy="4572000"/>
          </a:xfrm>
          <a:prstGeom prst="rect">
            <a:avLst/>
          </a:prstGeom>
        </p:spPr>
        <p:txBody>
          <a:bodyPr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154954" y="2895600"/>
            <a:ext cx="2793159" cy="3129279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152" name="Rectangle 14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Group 19"/>
          <p:cNvGrpSpPr/>
          <p:nvPr/>
        </p:nvGrpSpPr>
        <p:grpSpPr>
          <a:xfrm>
            <a:off x="0" y="-2373"/>
            <a:ext cx="12192001" cy="6867028"/>
            <a:chOff x="0" y="0"/>
            <a:chExt cx="12192000" cy="6867027"/>
          </a:xfrm>
        </p:grpSpPr>
        <p:sp>
          <p:nvSpPr>
            <p:cNvPr id="160" name="Rectangle 11"/>
            <p:cNvSpPr/>
            <p:nvPr/>
          </p:nvSpPr>
          <p:spPr>
            <a:xfrm>
              <a:off x="0" y="2373"/>
              <a:ext cx="12192000" cy="6858001"/>
            </a:xfrm>
            <a:prstGeom prst="rect">
              <a:avLst/>
            </a:prstGeom>
            <a:blipFill rotWithShape="1">
              <a:blip r:embed="rId2" cstate="print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1" name="Oval 14"/>
            <p:cNvSpPr/>
            <p:nvPr/>
          </p:nvSpPr>
          <p:spPr>
            <a:xfrm>
              <a:off x="3219" y="2669373"/>
              <a:ext cx="4191001" cy="41910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1000"/>
                  </a:srgbClr>
                </a:gs>
                <a:gs pos="36000">
                  <a:srgbClr val="F7F7F7">
                    <a:alpha val="10000"/>
                  </a:srgbClr>
                </a:gs>
                <a:gs pos="75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Oval 15"/>
            <p:cNvSpPr/>
            <p:nvPr/>
          </p:nvSpPr>
          <p:spPr>
            <a:xfrm>
              <a:off x="1749" y="2897973"/>
              <a:ext cx="2362201" cy="2362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8000"/>
                  </a:srgbClr>
                </a:gs>
                <a:gs pos="36000">
                  <a:srgbClr val="F7F7F7">
                    <a:alpha val="8000"/>
                  </a:srgbClr>
                </a:gs>
                <a:gs pos="72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Oval 16"/>
            <p:cNvSpPr/>
            <p:nvPr/>
          </p:nvSpPr>
          <p:spPr>
            <a:xfrm>
              <a:off x="8609012" y="1678773"/>
              <a:ext cx="2819401" cy="28194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7000"/>
                  </a:srgbClr>
                </a:gs>
                <a:gs pos="36000">
                  <a:srgbClr val="F7F7F7">
                    <a:alpha val="6000"/>
                  </a:srgbClr>
                </a:gs>
                <a:gs pos="69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4" name="Oval 17"/>
            <p:cNvSpPr/>
            <p:nvPr/>
          </p:nvSpPr>
          <p:spPr>
            <a:xfrm>
              <a:off x="7999412" y="0"/>
              <a:ext cx="1600201" cy="16002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73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Oval 18"/>
            <p:cNvSpPr/>
            <p:nvPr/>
          </p:nvSpPr>
          <p:spPr>
            <a:xfrm>
              <a:off x="8609012" y="5876427"/>
              <a:ext cx="990601" cy="990601"/>
            </a:xfrm>
            <a:prstGeom prst="ellipse">
              <a:avLst/>
            </a:prstGeom>
            <a:gradFill flip="none" rotWithShape="1">
              <a:gsLst>
                <a:gs pos="0">
                  <a:srgbClr val="F7F7F7">
                    <a:alpha val="14000"/>
                  </a:srgbClr>
                </a:gs>
                <a:gs pos="36000">
                  <a:srgbClr val="F7F7F7">
                    <a:alpha val="7000"/>
                  </a:srgbClr>
                </a:gs>
                <a:gs pos="66000">
                  <a:srgbClr val="F7F7F7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Rectangle 7"/>
            <p:cNvSpPr/>
            <p:nvPr/>
          </p:nvSpPr>
          <p:spPr>
            <a:xfrm>
              <a:off x="6172200" y="404538"/>
              <a:ext cx="5596466" cy="60536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Freeform 5"/>
            <p:cNvSpPr/>
            <p:nvPr/>
          </p:nvSpPr>
          <p:spPr>
            <a:xfrm rot="16200000">
              <a:off x="3295431" y="2804094"/>
              <a:ext cx="6053672" cy="1254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Freeform 5"/>
            <p:cNvSpPr/>
            <p:nvPr/>
          </p:nvSpPr>
          <p:spPr>
            <a:xfrm rot="15922489">
              <a:off x="4203595" y="1828449"/>
              <a:ext cx="3299407" cy="440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9" name="Freeform 5"/>
            <p:cNvSpPr/>
            <p:nvPr/>
          </p:nvSpPr>
          <p:spPr>
            <a:xfrm>
              <a:off x="0" y="3960"/>
              <a:ext cx="12192001" cy="685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1" name="Title Text"/>
          <p:cNvSpPr txBox="1">
            <a:spLocks noGrp="1"/>
          </p:cNvSpPr>
          <p:nvPr>
            <p:ph type="title"/>
          </p:nvPr>
        </p:nvSpPr>
        <p:spPr>
          <a:xfrm>
            <a:off x="1153906" y="1693331"/>
            <a:ext cx="3860262" cy="1735669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17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547870" y="1143000"/>
            <a:ext cx="3227194" cy="4572000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54954" y="3657600"/>
            <a:ext cx="3859214" cy="137160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1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1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1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1400">
                <a:solidFill>
                  <a:schemeClr val="accent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4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1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b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EBEBEB"/>
          </a:solidFill>
          <a:uFillTx/>
          <a:latin typeface="Century Gothic"/>
          <a:ea typeface="Century Gothic"/>
          <a:cs typeface="Century Gothic"/>
          <a:sym typeface="Century Gothic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778668" marR="0" indent="-321468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1208314" marR="0" indent="-293914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1714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21717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2628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30861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35433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4000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"/>
        <a:tabLst/>
        <a:defRPr sz="1800" b="0" i="0" u="none" strike="noStrike" cap="none" spc="0" baseline="0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9pPr>
    </p:bodyStyle>
    <p:other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1pPr>
      <a:lvl2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2pPr>
      <a:lvl3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3pPr>
      <a:lvl4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4pPr>
      <a:lvl5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5pPr>
      <a:lvl6pPr marL="0" marR="0" indent="2286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6pPr>
      <a:lvl7pPr marL="0" marR="0" indent="2743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7pPr>
      <a:lvl8pPr marL="0" marR="0" indent="3200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8pPr>
      <a:lvl9pPr marL="0" marR="0" indent="3657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itle 1"/>
          <p:cNvSpPr txBox="1">
            <a:spLocks noGrp="1"/>
          </p:cNvSpPr>
          <p:nvPr>
            <p:ph type="ctrTitle"/>
          </p:nvPr>
        </p:nvSpPr>
        <p:spPr>
          <a:xfrm>
            <a:off x="1154953" y="2099733"/>
            <a:ext cx="9998469" cy="2677649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Realizar uma avaliação de risco de um passageiro doente – Parte II</a:t>
            </a:r>
            <a:endParaRPr dirty="0"/>
          </a:p>
        </p:txBody>
      </p:sp>
      <p:sp>
        <p:nvSpPr>
          <p:cNvPr id="337" name="Subtitle 2"/>
          <p:cNvSpPr txBox="1">
            <a:spLocks noGrp="1"/>
          </p:cNvSpPr>
          <p:nvPr>
            <p:ph type="subTitle" sz="quarter" idx="1"/>
          </p:nvPr>
        </p:nvSpPr>
        <p:spPr>
          <a:xfrm>
            <a:off x="1154954" y="4777378"/>
            <a:ext cx="8825660" cy="1612132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Programa de Formação de Formadores</a:t>
            </a:r>
            <a:endParaRPr lang="pt-PT" dirty="0" smtClean="0"/>
          </a:p>
          <a:p>
            <a:r>
              <a:rPr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dirty="0" smtClean="0"/>
              <a:t>]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Sarampo (continuação)</a:t>
            </a:r>
            <a:endParaRPr dirty="0"/>
          </a:p>
        </p:txBody>
      </p:sp>
      <p:sp>
        <p:nvSpPr>
          <p:cNvPr id="41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154954" y="2603500"/>
            <a:ext cx="10187124" cy="341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dirty="0" smtClean="0"/>
              <a:t>Período de incubação até o aparecimento da erupção:  7-21 dias (a média é de 14 dias)</a:t>
            </a:r>
          </a:p>
          <a:p>
            <a:pPr lvl="0"/>
            <a:r>
              <a:rPr lang="pt-PT" dirty="0" smtClean="0"/>
              <a:t>Período de Infecciosidade:  4 dias antes do aparecimento de erupções cutâneas até 4 dias após o aparecimento de erupções cutâneas</a:t>
            </a:r>
          </a:p>
          <a:p>
            <a:pPr lvl="0"/>
            <a:r>
              <a:rPr lang="pt-PT" dirty="0" smtClean="0"/>
              <a:t>Vacina: Cerca de 97% de protecção com duas doses de vacina</a:t>
            </a:r>
          </a:p>
          <a:p>
            <a:pPr lvl="0"/>
            <a:r>
              <a:rPr lang="pt-PT" dirty="0" smtClean="0"/>
              <a:t>Transmissão: Através de uma pessoa que entra em contacto directo com gotículas infecciosas OU através de propagação por via aérea quando a pessoa infectada tosse ou espirra</a:t>
            </a:r>
          </a:p>
          <a:p>
            <a:r>
              <a:rPr lang="pt-PT" dirty="0" smtClean="0"/>
              <a:t>      Uma das mais contagiosas de todas as doenças infecciosas</a:t>
            </a:r>
            <a:endParaRPr dirty="0"/>
          </a:p>
        </p:txBody>
      </p:sp>
      <p:sp>
        <p:nvSpPr>
          <p:cNvPr id="412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10</a:t>
            </a:fld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pt-PT" dirty="0" smtClean="0"/>
              <a:t>Meningite bacteriana</a:t>
            </a:r>
            <a:endParaRPr dirty="0"/>
          </a:p>
        </p:txBody>
      </p:sp>
      <p:sp>
        <p:nvSpPr>
          <p:cNvPr id="417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7924" y="2057398"/>
            <a:ext cx="6427179" cy="449690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/>
            <a:r>
              <a:rPr lang="pt-PT" dirty="0" smtClean="0"/>
              <a:t>Sinais e sintomas:</a:t>
            </a:r>
          </a:p>
          <a:p>
            <a:pPr lvl="1"/>
            <a:r>
              <a:rPr lang="pt-PT" dirty="0" smtClean="0"/>
              <a:t>Aparecimento súbito de febre </a:t>
            </a:r>
          </a:p>
          <a:p>
            <a:pPr lvl="1"/>
            <a:r>
              <a:rPr lang="pt-PT" dirty="0" smtClean="0"/>
              <a:t>Dor de cabeça</a:t>
            </a:r>
          </a:p>
          <a:p>
            <a:pPr lvl="1"/>
            <a:r>
              <a:rPr lang="pt-PT" dirty="0" smtClean="0"/>
              <a:t>Pescoço rígido</a:t>
            </a:r>
          </a:p>
          <a:p>
            <a:pPr lvl="1"/>
            <a:r>
              <a:rPr lang="pt-PT" dirty="0" smtClean="0"/>
              <a:t>Náusea e vómito (possível)</a:t>
            </a:r>
          </a:p>
          <a:p>
            <a:pPr lvl="1"/>
            <a:r>
              <a:rPr lang="pt-PT" dirty="0" smtClean="0"/>
              <a:t>Aumento da sensibilidade à luz</a:t>
            </a:r>
          </a:p>
          <a:p>
            <a:pPr lvl="1"/>
            <a:r>
              <a:rPr lang="pt-PT" dirty="0" smtClean="0"/>
              <a:t>Grave: convulsões, coma</a:t>
            </a:r>
          </a:p>
          <a:p>
            <a:pPr lvl="0"/>
            <a:r>
              <a:rPr lang="pt-PT" dirty="0" smtClean="0"/>
              <a:t>Período de incubação: 2-10 dias (geralmente 3-7)	</a:t>
            </a:r>
          </a:p>
          <a:p>
            <a:pPr lvl="0"/>
            <a:r>
              <a:rPr lang="pt-PT" dirty="0" smtClean="0"/>
              <a:t>Vacina (determinada meningites bacterianas)</a:t>
            </a:r>
          </a:p>
          <a:p>
            <a:r>
              <a:rPr lang="pt-PT" dirty="0" smtClean="0"/>
              <a:t>Transmissão: Transmissão: entre humanos, geralmente partilhando saliva ou cuspo uns com os outros (tosse, beijo)</a:t>
            </a:r>
            <a:r>
              <a:rPr dirty="0" smtClean="0">
                <a:solidFill>
                  <a:srgbClr val="404040"/>
                </a:solidFill>
              </a:rPr>
              <a:t> </a:t>
            </a:r>
            <a:endParaRPr dirty="0">
              <a:solidFill>
                <a:srgbClr val="404040"/>
              </a:solidFill>
            </a:endParaRPr>
          </a:p>
        </p:txBody>
      </p:sp>
      <p:sp>
        <p:nvSpPr>
          <p:cNvPr id="418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11</a:t>
            </a:fld>
            <a:endParaRPr/>
          </a:p>
        </p:txBody>
      </p:sp>
      <p:pic>
        <p:nvPicPr>
          <p:cNvPr id="419" name="Picture 4" descr="Picture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101862" y="2360764"/>
            <a:ext cx="5817795" cy="3385357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TextBox 5"/>
          <p:cNvSpPr txBox="1"/>
          <p:nvPr/>
        </p:nvSpPr>
        <p:spPr>
          <a:xfrm>
            <a:off x="6798211" y="5746120"/>
            <a:ext cx="4510305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dirty="0" smtClean="0"/>
              <a:t>M</a:t>
            </a:r>
            <a:r>
              <a:rPr lang="pt-PT" dirty="0" smtClean="0"/>
              <a:t>apa da distribuição da meningite meningocócica </a:t>
            </a:r>
            <a:r>
              <a:rPr dirty="0" smtClean="0"/>
              <a:t>(</a:t>
            </a:r>
            <a:r>
              <a:rPr lang="pt-PT" dirty="0" smtClean="0"/>
              <a:t>Autoria</a:t>
            </a:r>
            <a:r>
              <a:rPr dirty="0" smtClean="0"/>
              <a:t>: </a:t>
            </a:r>
            <a:r>
              <a:rPr lang="pt-PT" dirty="0" smtClean="0"/>
              <a:t>OMS</a:t>
            </a:r>
            <a:r>
              <a:rPr dirty="0" smtClean="0"/>
              <a:t>)</a:t>
            </a: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9333536" cy="70696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34340">
              <a:defRPr sz="3420"/>
            </a:lvl1pPr>
          </a:lstStyle>
          <a:p>
            <a:r>
              <a:rPr lang="pt-PT" dirty="0" smtClean="0"/>
              <a:t>Síndrome Respiratória do Médio Oriente (MERS)</a:t>
            </a:r>
            <a:endParaRPr dirty="0"/>
          </a:p>
        </p:txBody>
      </p:sp>
      <p:sp>
        <p:nvSpPr>
          <p:cNvPr id="425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12</a:t>
            </a:fld>
            <a:endParaRPr/>
          </a:p>
        </p:txBody>
      </p:sp>
      <p:sp>
        <p:nvSpPr>
          <p:cNvPr id="426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6080331" y="2244629"/>
            <a:ext cx="6111669" cy="45078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dirty="0" smtClean="0"/>
              <a:t>Sinais e sintomas:</a:t>
            </a:r>
          </a:p>
          <a:p>
            <a:r>
              <a:rPr lang="pt-PT" dirty="0" smtClean="0"/>
              <a:t>Doença respiratória aguda grave, incluindo: </a:t>
            </a:r>
            <a:endParaRPr sz="1552" dirty="0"/>
          </a:p>
          <a:p>
            <a:pPr marL="720661" lvl="1" indent="-277177" defTabSz="443484">
              <a:spcBef>
                <a:spcPts val="900"/>
              </a:spcBef>
              <a:defRPr sz="2134"/>
            </a:pPr>
            <a:endParaRPr dirty="0"/>
          </a:p>
          <a:p>
            <a:pPr marL="0" lvl="1" indent="443484" defTabSz="443484">
              <a:spcBef>
                <a:spcPts val="900"/>
              </a:spcBef>
              <a:buSzTx/>
              <a:buFont typeface="Wingdings 3"/>
              <a:buNone/>
              <a:defRPr sz="2134"/>
            </a:pPr>
            <a:endParaRPr dirty="0"/>
          </a:p>
          <a:p>
            <a:pPr lvl="0"/>
            <a:r>
              <a:rPr lang="pt-PT" dirty="0" smtClean="0"/>
              <a:t>Taxa de mortalidade: </a:t>
            </a:r>
            <a:r>
              <a:rPr lang="en-US" dirty="0" smtClean="0"/>
              <a:t>30-40%</a:t>
            </a:r>
            <a:endParaRPr lang="pt-PT" dirty="0" smtClean="0"/>
          </a:p>
          <a:p>
            <a:pPr lvl="0"/>
            <a:r>
              <a:rPr lang="pt-PT" dirty="0" smtClean="0"/>
              <a:t>Período de incubação: 2-14 dias (geralmente 5-6 dias)	</a:t>
            </a:r>
          </a:p>
          <a:p>
            <a:r>
              <a:rPr lang="pt-PT" dirty="0" smtClean="0"/>
              <a:t>Transmissão: entre humanos através do contacto com secreções respiratórias (por exemplo, tosse) OU potencial contacto directo com camelos</a:t>
            </a:r>
            <a:endParaRPr dirty="0"/>
          </a:p>
        </p:txBody>
      </p:sp>
      <p:pic>
        <p:nvPicPr>
          <p:cNvPr id="427" name="Picture 5" descr="Picture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20798" y="2371725"/>
            <a:ext cx="5666333" cy="32424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8" name="Picture 6" descr="Picture 6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48813" y="4318639"/>
            <a:ext cx="851640" cy="773770"/>
          </a:xfrm>
          <a:prstGeom prst="rect">
            <a:avLst/>
          </a:prstGeom>
          <a:ln w="12700">
            <a:miter lim="400000"/>
          </a:ln>
        </p:spPr>
      </p:pic>
      <p:sp>
        <p:nvSpPr>
          <p:cNvPr id="429" name="TextBox 7"/>
          <p:cNvSpPr txBox="1"/>
          <p:nvPr/>
        </p:nvSpPr>
        <p:spPr>
          <a:xfrm>
            <a:off x="1020353" y="5705854"/>
            <a:ext cx="390658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Mapa da distribuição da MERS (Autoria: OMS)</a:t>
            </a:r>
            <a:endParaRPr lang="pt-PT" dirty="0"/>
          </a:p>
        </p:txBody>
      </p:sp>
      <p:sp>
        <p:nvSpPr>
          <p:cNvPr id="430" name="Content Placeholder 2"/>
          <p:cNvSpPr txBox="1"/>
          <p:nvPr/>
        </p:nvSpPr>
        <p:spPr>
          <a:xfrm>
            <a:off x="5833951" y="3053878"/>
            <a:ext cx="5598199" cy="4507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numCol="2"/>
          <a:lstStyle/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r>
              <a:rPr lang="pt-PT" dirty="0" smtClean="0"/>
              <a:t>Febre</a:t>
            </a:r>
            <a:endParaRPr lang="pt-PT" sz="1400" dirty="0" smtClean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r>
              <a:rPr lang="pt-PT" dirty="0" smtClean="0"/>
              <a:t>Falta de ar</a:t>
            </a:r>
            <a:endParaRPr sz="1400"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lvl="2">
              <a:spcBef>
                <a:spcPts val="1000"/>
              </a:spcBef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r>
              <a:rPr lang="pt-PT" dirty="0" smtClean="0"/>
              <a:t>Tosse</a:t>
            </a:r>
            <a:endParaRPr sz="1400" dirty="0"/>
          </a:p>
          <a:p>
            <a:pPr marL="342899" indent="-342899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900">
                <a:solidFill>
                  <a:srgbClr val="404040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dirty="0" err="1" smtClean="0"/>
              <a:t>Tuberculos</a:t>
            </a:r>
            <a:r>
              <a:rPr lang="pt-PT" dirty="0" smtClean="0"/>
              <a:t>e</a:t>
            </a:r>
            <a:r>
              <a:rPr dirty="0" smtClean="0"/>
              <a:t> </a:t>
            </a:r>
            <a:r>
              <a:rPr dirty="0"/>
              <a:t>(TB)</a:t>
            </a:r>
          </a:p>
        </p:txBody>
      </p:sp>
      <p:sp>
        <p:nvSpPr>
          <p:cNvPr id="435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13</a:t>
            </a:fld>
            <a:endParaRPr/>
          </a:p>
        </p:txBody>
      </p:sp>
      <p:sp>
        <p:nvSpPr>
          <p:cNvPr id="436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5785338" y="2132856"/>
            <a:ext cx="6406662" cy="44331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dirty="0" smtClean="0"/>
              <a:t>Apenas 5-10% das pessoas infectadas progridem para a doença da tuberculose activa; apenas a doença da tuberculose activa é infecciosa</a:t>
            </a:r>
          </a:p>
          <a:p>
            <a:pPr lvl="0"/>
            <a:r>
              <a:rPr lang="pt-PT" dirty="0" smtClean="0"/>
              <a:t>A co-infecção com VIH é comum  </a:t>
            </a:r>
          </a:p>
          <a:p>
            <a:r>
              <a:rPr lang="pt-PT" dirty="0" smtClean="0"/>
              <a:t>Sinais e sintomas da tuberculose activa: </a:t>
            </a:r>
            <a:r>
              <a:rPr dirty="0" smtClean="0"/>
              <a:t>:</a:t>
            </a:r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pPr lvl="0"/>
            <a:r>
              <a:rPr lang="pt-PT" dirty="0" smtClean="0"/>
              <a:t>Período de incubação: De semanas a anos</a:t>
            </a:r>
          </a:p>
          <a:p>
            <a:r>
              <a:rPr lang="pt-PT" dirty="0" smtClean="0"/>
              <a:t>Transmissão: entre humanos através da propagação de gotícula respiratória (tossindo, cantando, etc.)</a:t>
            </a:r>
            <a:endParaRPr dirty="0"/>
          </a:p>
        </p:txBody>
      </p:sp>
      <p:pic>
        <p:nvPicPr>
          <p:cNvPr id="437" name="Picture 6" descr="Picture 6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0792" y="2329644"/>
            <a:ext cx="5724027" cy="3264816"/>
          </a:xfrm>
          <a:prstGeom prst="rect">
            <a:avLst/>
          </a:prstGeom>
          <a:ln w="12700">
            <a:miter lim="400000"/>
          </a:ln>
        </p:spPr>
      </p:pic>
      <p:sp>
        <p:nvSpPr>
          <p:cNvPr id="438" name="TextBox 7"/>
          <p:cNvSpPr txBox="1"/>
          <p:nvPr/>
        </p:nvSpPr>
        <p:spPr>
          <a:xfrm>
            <a:off x="-107734" y="5594458"/>
            <a:ext cx="5976834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Mapa de distribuição da Tuberculose (Autoria: OMS)</a:t>
            </a:r>
            <a:endParaRPr lang="pt-PT" dirty="0"/>
          </a:p>
        </p:txBody>
      </p:sp>
      <p:sp>
        <p:nvSpPr>
          <p:cNvPr id="439" name="Content Placeholder 2"/>
          <p:cNvSpPr txBox="1"/>
          <p:nvPr/>
        </p:nvSpPr>
        <p:spPr>
          <a:xfrm>
            <a:off x="5960538" y="3767259"/>
            <a:ext cx="5537836" cy="443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numCol="2"/>
          <a:lstStyle/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r>
              <a:rPr lang="pt-PT" dirty="0" smtClean="0"/>
              <a:t>Fraqueza</a:t>
            </a:r>
            <a:endParaRPr lang="pt-PT" dirty="0" smtClean="0">
              <a:solidFill>
                <a:srgbClr val="404040"/>
              </a:solidFill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r>
              <a:rPr lang="pt-PT" dirty="0" smtClean="0"/>
              <a:t>Perda de peso</a:t>
            </a:r>
            <a:endParaRPr lang="pt-PT" dirty="0" smtClean="0">
              <a:solidFill>
                <a:srgbClr val="404040"/>
              </a:solidFill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r>
              <a:rPr lang="pt-PT" dirty="0" smtClean="0"/>
              <a:t>Febre</a:t>
            </a:r>
            <a:endParaRPr lang="pt-PT" dirty="0" smtClean="0">
              <a:solidFill>
                <a:srgbClr val="404040"/>
              </a:solidFill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r>
              <a:rPr lang="pt-PT" dirty="0" smtClean="0"/>
              <a:t>Suores nocturnos</a:t>
            </a:r>
            <a:endParaRPr lang="pt-PT" dirty="0" smtClean="0">
              <a:solidFill>
                <a:srgbClr val="404040"/>
              </a:solidFill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r>
              <a:rPr lang="pt-PT" dirty="0" smtClean="0"/>
              <a:t>Hemoptise (tossir sangue)</a:t>
            </a:r>
            <a:endParaRPr lang="pt-PT" dirty="0" smtClean="0">
              <a:solidFill>
                <a:srgbClr val="404040"/>
              </a:solidFill>
            </a:endParaRP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/>
            </a:pPr>
            <a:r>
              <a:rPr lang="pt-PT" dirty="0" smtClean="0"/>
              <a:t>Dores no peito</a:t>
            </a:r>
            <a:endParaRPr lang="pt-PT" dirty="0" smtClean="0">
              <a:solidFill>
                <a:srgbClr val="404040"/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</a:pPr>
            <a:endParaRPr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Febre-amarela</a:t>
            </a:r>
            <a:endParaRPr dirty="0"/>
          </a:p>
        </p:txBody>
      </p:sp>
      <p:sp>
        <p:nvSpPr>
          <p:cNvPr id="444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14</a:t>
            </a:fld>
            <a:endParaRPr/>
          </a:p>
        </p:txBody>
      </p:sp>
      <p:sp>
        <p:nvSpPr>
          <p:cNvPr id="44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263352" y="1916832"/>
            <a:ext cx="6172200" cy="7419649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pt-PT" sz="1700" dirty="0" smtClean="0"/>
              <a:t>Sinais e sintomas:</a:t>
            </a:r>
          </a:p>
          <a:p>
            <a:pPr lvl="0"/>
            <a:endParaRPr lang="en-US" sz="1700" dirty="0" smtClean="0"/>
          </a:p>
          <a:p>
            <a:endParaRPr lang="pt-PT" sz="1700" dirty="0" smtClean="0"/>
          </a:p>
          <a:p>
            <a:r>
              <a:rPr lang="en-US" sz="1700" dirty="0" smtClean="0"/>
              <a:t> </a:t>
            </a:r>
            <a:endParaRPr lang="pt-PT" sz="1700" dirty="0" smtClean="0"/>
          </a:p>
          <a:p>
            <a:r>
              <a:rPr lang="en-US" sz="1700" dirty="0" smtClean="0"/>
              <a:t> </a:t>
            </a:r>
            <a:endParaRPr lang="pt-PT" sz="1700" dirty="0" smtClean="0"/>
          </a:p>
          <a:p>
            <a:r>
              <a:rPr lang="en-US" sz="1700" dirty="0" smtClean="0"/>
              <a:t> </a:t>
            </a:r>
            <a:endParaRPr lang="pt-PT" sz="1700" dirty="0" smtClean="0"/>
          </a:p>
          <a:p>
            <a:pPr lvl="0"/>
            <a:r>
              <a:rPr lang="pt-PT" sz="1700" dirty="0" smtClean="0"/>
              <a:t>1 em cada 7 pessoas experienciará uma recuperação inicial seguida de sintomas graves: febre alta, pele amarela, hemorragia e falência de órgãos</a:t>
            </a:r>
          </a:p>
          <a:p>
            <a:pPr lvl="0"/>
            <a:r>
              <a:rPr lang="pt-PT" sz="1700" dirty="0" smtClean="0"/>
              <a:t>Período de incubação: 3-6 dias</a:t>
            </a:r>
          </a:p>
          <a:p>
            <a:pPr lvl="0"/>
            <a:r>
              <a:rPr lang="pt-PT" sz="1700" dirty="0" smtClean="0"/>
              <a:t>Vacina: Protecção vitalícia para a maioria das pessoas após dose única</a:t>
            </a:r>
          </a:p>
          <a:p>
            <a:r>
              <a:rPr lang="pt-PT" sz="1700" dirty="0" smtClean="0"/>
              <a:t>Transmissão: Veiculado por mosquitos; picada do mosquito </a:t>
            </a:r>
            <a:r>
              <a:rPr lang="pt-PT" sz="1700" i="1" dirty="0" err="1" smtClean="0"/>
              <a:t>Aedes</a:t>
            </a:r>
            <a:r>
              <a:rPr lang="pt-PT" sz="1700" i="1" dirty="0" smtClean="0"/>
              <a:t> </a:t>
            </a:r>
            <a:r>
              <a:rPr lang="pt-PT" sz="1700" i="1" dirty="0" err="1" smtClean="0"/>
              <a:t>aegypti</a:t>
            </a:r>
            <a:endParaRPr sz="1700" dirty="0"/>
          </a:p>
        </p:txBody>
      </p:sp>
      <p:pic>
        <p:nvPicPr>
          <p:cNvPr id="446" name="Picture 5" descr="Picture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435969" y="2466975"/>
            <a:ext cx="5367190" cy="3133725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TextBox 6"/>
          <p:cNvSpPr txBox="1"/>
          <p:nvPr/>
        </p:nvSpPr>
        <p:spPr>
          <a:xfrm>
            <a:off x="6481687" y="5600700"/>
            <a:ext cx="536874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Mapa de distribuição da febre-amarela (Autoria: OMS)</a:t>
            </a:r>
            <a:endParaRPr lang="pt-PT" dirty="0"/>
          </a:p>
        </p:txBody>
      </p:sp>
      <p:sp>
        <p:nvSpPr>
          <p:cNvPr id="448" name="Content Placeholder 2"/>
          <p:cNvSpPr txBox="1"/>
          <p:nvPr/>
        </p:nvSpPr>
        <p:spPr>
          <a:xfrm>
            <a:off x="80889" y="2466975"/>
            <a:ext cx="6432451" cy="4705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numCol="2">
            <a:normAutofit/>
          </a:bodyPr>
          <a:lstStyle/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A maioria das pessoas não apresentam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Febre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Calafrios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Dor de cabeça forte</a:t>
            </a:r>
          </a:p>
          <a:p>
            <a:pPr lvl="1">
              <a:spcBef>
                <a:spcPts val="1000"/>
              </a:spcBef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lvl="1">
              <a:spcBef>
                <a:spcPts val="1000"/>
              </a:spcBef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lang="pt-PT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Dores de costas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Dores de corpo generalizadas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Náusea e vómito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dirty="0"/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itle 1"/>
          <p:cNvSpPr txBox="1">
            <a:spLocks noGrp="1"/>
          </p:cNvSpPr>
          <p:nvPr>
            <p:ph type="title"/>
          </p:nvPr>
        </p:nvSpPr>
        <p:spPr>
          <a:xfrm>
            <a:off x="1154955" y="2677645"/>
            <a:ext cx="4351025" cy="22838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pt-PT" dirty="0" smtClean="0"/>
              <a:t>Segunda metade da avaliação de risco</a:t>
            </a:r>
            <a:endParaRPr dirty="0"/>
          </a:p>
        </p:txBody>
      </p:sp>
      <p:sp>
        <p:nvSpPr>
          <p:cNvPr id="453" name="Text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95558" y="2677643"/>
            <a:ext cx="3755380" cy="2283824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Decisão de encaminhar ou não e próximos passos</a:t>
            </a:r>
            <a:endParaRPr dirty="0"/>
          </a:p>
        </p:txBody>
      </p:sp>
      <p:sp>
        <p:nvSpPr>
          <p:cNvPr id="454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15</a:t>
            </a:fld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Encaminhar ou não encaminhar?</a:t>
            </a:r>
            <a:endParaRPr dirty="0"/>
          </a:p>
        </p:txBody>
      </p:sp>
      <p:graphicFrame>
        <p:nvGraphicFramePr>
          <p:cNvPr id="459" name="Content Placeholder 4"/>
          <p:cNvGraphicFramePr/>
          <p:nvPr/>
        </p:nvGraphicFramePr>
        <p:xfrm>
          <a:off x="623392" y="1916832"/>
          <a:ext cx="11029950" cy="352044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5514975"/>
                <a:gridCol w="5514975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Encaminhar para instalação de cuidados de saúde se…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Considerar encaminhar se…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 situação apresentar risco de vida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 situação não apresentar risco de vida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 pessoa tem sinais e sintomas de doença infecciosa transmissível entre humanos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 pessoa não representa uma ameaça imediata à saúde pública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>
                          <a:latin typeface="Century Gothic"/>
                          <a:ea typeface="Century Gothic"/>
                          <a:cs typeface="Century Gothic"/>
                        </a:rPr>
                        <a:t>[</a:t>
                      </a:r>
                      <a:r>
                        <a:rPr lang="pt-PT" sz="2000" dirty="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agência de saúde de PDE</a:t>
                      </a:r>
                      <a:r>
                        <a:rPr lang="pt-PT" sz="2000" dirty="0">
                          <a:latin typeface="Century Gothic"/>
                          <a:ea typeface="Century Gothic"/>
                          <a:cs typeface="Century Gothic"/>
                        </a:rPr>
                        <a:t>] no PDE não tem os primeiros socorros ou tratamento necessários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 [</a:t>
                      </a:r>
                      <a:r>
                        <a:rPr lang="pt-PT" sz="2000" dirty="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agência de saúde de PDE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</a:rPr>
                        <a:t>] </a:t>
                      </a:r>
                      <a:r>
                        <a:rPr lang="pt-PT" sz="2000" dirty="0">
                          <a:latin typeface="Century Gothic"/>
                          <a:ea typeface="Century Gothic"/>
                          <a:cs typeface="Century Gothic"/>
                        </a:rPr>
                        <a:t>tem os primeiros socorros e tratamento necessários acessíveis no PDE ou a pessoa pode ser tratada fora de uma instalação sanitária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60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16</a:t>
            </a:fld>
            <a:endParaRPr/>
          </a:p>
        </p:txBody>
      </p:sp>
      <p:sp>
        <p:nvSpPr>
          <p:cNvPr id="461" name="TextBox 5"/>
          <p:cNvSpPr txBox="1"/>
          <p:nvPr/>
        </p:nvSpPr>
        <p:spPr>
          <a:xfrm>
            <a:off x="423385" y="5904498"/>
            <a:ext cx="5423536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lang="pt-PT" dirty="0" smtClean="0"/>
              <a:t>Seguir o protocolo de encaminhamento no PDE para enviar a pessoa para uma instalação de cuidados sanitários</a:t>
            </a:r>
            <a:endParaRPr dirty="0"/>
          </a:p>
        </p:txBody>
      </p:sp>
      <p:sp>
        <p:nvSpPr>
          <p:cNvPr id="462" name="TextBox 6"/>
          <p:cNvSpPr txBox="1"/>
          <p:nvPr/>
        </p:nvSpPr>
        <p:spPr>
          <a:xfrm>
            <a:off x="5977890" y="5886360"/>
            <a:ext cx="616839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dirty="0" smtClean="0"/>
              <a:t>G</a:t>
            </a:r>
            <a:r>
              <a:rPr lang="pt-PT" dirty="0" smtClean="0"/>
              <a:t>Dar conselhos de saúde relevantes à pessoa e facultar-lhe o contacto telefónico da [</a:t>
            </a:r>
            <a:r>
              <a:rPr lang="pt-PT" dirty="0" smtClean="0">
                <a:solidFill>
                  <a:srgbClr val="FF0000"/>
                </a:solidFill>
              </a:rPr>
              <a:t>agência de saúde de PDE</a:t>
            </a:r>
            <a:r>
              <a:rPr lang="pt-PT" dirty="0" smtClean="0"/>
              <a:t>] para seguimento</a:t>
            </a:r>
            <a:endParaRPr dirty="0"/>
          </a:p>
        </p:txBody>
      </p:sp>
      <p:sp>
        <p:nvSpPr>
          <p:cNvPr id="463" name="Down Arrow 9"/>
          <p:cNvSpPr/>
          <p:nvPr/>
        </p:nvSpPr>
        <p:spPr>
          <a:xfrm>
            <a:off x="2711624" y="5301208"/>
            <a:ext cx="371476" cy="744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208"/>
                </a:moveTo>
                <a:lnTo>
                  <a:pt x="5400" y="16208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8"/>
                </a:lnTo>
                <a:lnTo>
                  <a:pt x="21600" y="16208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4" name="Down Arrow 10"/>
          <p:cNvSpPr/>
          <p:nvPr/>
        </p:nvSpPr>
        <p:spPr>
          <a:xfrm>
            <a:off x="8688288" y="5301208"/>
            <a:ext cx="371476" cy="744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208"/>
                </a:moveTo>
                <a:lnTo>
                  <a:pt x="5400" y="16208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8"/>
                </a:lnTo>
                <a:lnTo>
                  <a:pt x="21600" y="16208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374904">
              <a:defRPr sz="2952"/>
            </a:lvl1pPr>
          </a:lstStyle>
          <a:p>
            <a:r>
              <a:rPr lang="pt-PT" dirty="0" smtClean="0"/>
              <a:t>Considerações para encaminhamento para uma instalação sanitária</a:t>
            </a:r>
            <a:endParaRPr dirty="0"/>
          </a:p>
        </p:txBody>
      </p:sp>
      <p:sp>
        <p:nvSpPr>
          <p:cNvPr id="469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263769" y="2334160"/>
            <a:ext cx="6966950" cy="396376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/>
            <a:r>
              <a:rPr lang="pt-PT" dirty="0" smtClean="0"/>
              <a:t>Notificar a equipa de bombeiros e resgate/ambulância por telefone</a:t>
            </a:r>
          </a:p>
          <a:p>
            <a:pPr lvl="0"/>
            <a:r>
              <a:rPr lang="pt-PT" dirty="0" smtClean="0"/>
              <a:t>Assegurar que a área ao redor do doente é isolada (se a pessoa estiver na área pública)</a:t>
            </a:r>
          </a:p>
          <a:p>
            <a:pPr lvl="0"/>
            <a:r>
              <a:rPr lang="pt-PT" dirty="0" smtClean="0"/>
              <a:t>Utilizar o tempo de espera antes da chegada da ambulância/veículo de transporte para recolher informação adicional</a:t>
            </a:r>
          </a:p>
          <a:p>
            <a:pPr lvl="0"/>
            <a:r>
              <a:rPr lang="pt-PT" dirty="0" smtClean="0"/>
              <a:t>Fazer uma cópia do formulário de avaliação de risco</a:t>
            </a:r>
          </a:p>
          <a:p>
            <a:pPr lvl="0"/>
            <a:r>
              <a:rPr lang="pt-PT" dirty="0" smtClean="0"/>
              <a:t>Fornecer cópia do formulário de avaliação de risco para ambulância/veículo de transporte à chegada para entregar à instalação de cuidados de saúde </a:t>
            </a:r>
          </a:p>
          <a:p>
            <a:pPr lvl="0"/>
            <a:r>
              <a:rPr lang="pt-PT" dirty="0" smtClean="0"/>
              <a:t>Certificar-se de que os condutores e operadores de ambulância estão a usar o EPI adequado.</a:t>
            </a:r>
          </a:p>
          <a:p>
            <a:pPr marL="329184" indent="-329184" defTabSz="438911">
              <a:spcBef>
                <a:spcPts val="900"/>
              </a:spcBef>
              <a:defRPr sz="1919"/>
            </a:pPr>
            <a:endParaRPr dirty="0"/>
          </a:p>
        </p:txBody>
      </p:sp>
      <p:sp>
        <p:nvSpPr>
          <p:cNvPr id="470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17</a:t>
            </a:fld>
            <a:endParaRPr/>
          </a:p>
        </p:txBody>
      </p:sp>
      <p:sp>
        <p:nvSpPr>
          <p:cNvPr id="471" name="TextBox 7"/>
          <p:cNvSpPr txBox="1"/>
          <p:nvPr/>
        </p:nvSpPr>
        <p:spPr>
          <a:xfrm>
            <a:off x="7558017" y="5095240"/>
            <a:ext cx="383378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pt-PT" dirty="0" smtClean="0"/>
              <a:t>Autoria</a:t>
            </a:r>
            <a:r>
              <a:rPr dirty="0" smtClean="0"/>
              <a:t>: </a:t>
            </a:r>
            <a:r>
              <a:rPr dirty="0"/>
              <a:t>Edger </a:t>
            </a:r>
            <a:r>
              <a:rPr dirty="0" err="1"/>
              <a:t>Ampaire</a:t>
            </a:r>
            <a:r>
              <a:rPr dirty="0"/>
              <a:t> (AFENET)</a:t>
            </a:r>
          </a:p>
        </p:txBody>
      </p:sp>
      <p:pic>
        <p:nvPicPr>
          <p:cNvPr id="472" name="MUlago 7.jpg" descr="MUlago 7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441399" y="2351842"/>
            <a:ext cx="4067018" cy="27113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9261528" cy="70696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274320">
              <a:defRPr sz="2160"/>
            </a:lvl1pPr>
          </a:lstStyle>
          <a:p>
            <a:r>
              <a:rPr lang="pt-PT" dirty="0" smtClean="0"/>
              <a:t>O que acontece depois de encaminhar alguém  para um estabelecimento de saúde?</a:t>
            </a:r>
            <a:endParaRPr dirty="0"/>
          </a:p>
        </p:txBody>
      </p:sp>
      <p:sp>
        <p:nvSpPr>
          <p:cNvPr id="477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4167553" y="2603500"/>
            <a:ext cx="7877910" cy="34163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/>
            <a:r>
              <a:rPr lang="pt-PT" dirty="0" smtClean="0"/>
              <a:t>Considerações para o PDE</a:t>
            </a:r>
          </a:p>
          <a:p>
            <a:pPr lvl="1"/>
            <a:r>
              <a:rPr lang="pt-PT" dirty="0" smtClean="0"/>
              <a:t>Fazer seguimento com o estabelecimento de saúde para estabelecer um contacto de comunicação sobre o estado da pessoa</a:t>
            </a:r>
          </a:p>
          <a:p>
            <a:pPr lvl="1"/>
            <a:r>
              <a:rPr lang="pt-PT" dirty="0" smtClean="0"/>
              <a:t>A instalação de referência pode solicitar-lhe informações adicionais</a:t>
            </a:r>
          </a:p>
          <a:p>
            <a:pPr lvl="1"/>
            <a:r>
              <a:rPr lang="pt-PT" dirty="0" smtClean="0"/>
              <a:t>Apresentar relatório para [</a:t>
            </a:r>
            <a:r>
              <a:rPr lang="pt-PT" dirty="0" smtClean="0">
                <a:solidFill>
                  <a:srgbClr val="FF0000"/>
                </a:solidFill>
              </a:rPr>
              <a:t>preencher com agência/pessoa adequada</a:t>
            </a:r>
            <a:r>
              <a:rPr lang="pt-PT" dirty="0" smtClean="0"/>
              <a:t>] dentro da sua rede de vigilância</a:t>
            </a:r>
          </a:p>
          <a:p>
            <a:pPr lvl="1"/>
            <a:r>
              <a:rPr lang="pt-PT" dirty="0" smtClean="0"/>
              <a:t>Documentar os funcionários do PDE que foram expostos ao doente</a:t>
            </a:r>
          </a:p>
          <a:p>
            <a:pPr lvl="2"/>
            <a:r>
              <a:rPr lang="pt-PT" dirty="0" smtClean="0"/>
              <a:t>Documentar se utilizaram ou não EPI</a:t>
            </a:r>
            <a:endParaRPr dirty="0"/>
          </a:p>
        </p:txBody>
      </p:sp>
      <p:sp>
        <p:nvSpPr>
          <p:cNvPr id="478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18</a:t>
            </a:fld>
            <a:endParaRPr/>
          </a:p>
        </p:txBody>
      </p:sp>
      <p:pic>
        <p:nvPicPr>
          <p:cNvPr id="479" name="Picture 4" descr="Picture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2603500"/>
            <a:ext cx="4366506" cy="24371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itle 1"/>
          <p:cNvSpPr txBox="1">
            <a:spLocks noGrp="1"/>
          </p:cNvSpPr>
          <p:nvPr>
            <p:ph type="title"/>
          </p:nvPr>
        </p:nvSpPr>
        <p:spPr>
          <a:xfrm>
            <a:off x="5640433" y="945092"/>
            <a:ext cx="4816883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Reunindo tudo</a:t>
            </a:r>
            <a:endParaRPr dirty="0"/>
          </a:p>
        </p:txBody>
      </p:sp>
      <p:sp>
        <p:nvSpPr>
          <p:cNvPr id="484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19</a:t>
            </a:fld>
            <a:endParaRPr/>
          </a:p>
        </p:txBody>
      </p:sp>
      <p:pic>
        <p:nvPicPr>
          <p:cNvPr id="485" name="Picture 4" descr="Picture 4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12635" y="0"/>
            <a:ext cx="512256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86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5743576" y="2546350"/>
            <a:ext cx="5743575" cy="341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dirty="0" smtClean="0"/>
              <a:t>Cada passo referenciado hoje está listado neste modelo de PON </a:t>
            </a:r>
          </a:p>
          <a:p>
            <a:r>
              <a:rPr lang="pt-PT" dirty="0" smtClean="0"/>
              <a:t>Ver PON no seu pacote de participante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374904">
              <a:defRPr sz="2952"/>
            </a:lvl1pPr>
          </a:lstStyle>
          <a:p>
            <a:r>
              <a:rPr lang="pt-PT" dirty="0" smtClean="0"/>
              <a:t>Isenção de responsabilidade - Remover ao adaptar os slides 4-14</a:t>
            </a:r>
            <a:endParaRPr dirty="0"/>
          </a:p>
        </p:txBody>
      </p:sp>
      <p:sp>
        <p:nvSpPr>
          <p:cNvPr id="34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154954" y="2603500"/>
            <a:ext cx="10579845" cy="341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dirty="0" smtClean="0"/>
              <a:t>Este módulo pode ser mais adequado para países que têm um programa de formação sólido para serviços de saúde portuária e que podem ter níveis mais elevados de diagnóstico disponíveis em laboratórios ou hospitais após encaminhamento. </a:t>
            </a:r>
          </a:p>
          <a:p>
            <a:r>
              <a:rPr lang="pt-PT" dirty="0" smtClean="0"/>
              <a:t>Adaptar ou eliminar slides consoante a necessidade.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343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2</a:t>
            </a:fld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Slide de transição</a:t>
            </a:r>
            <a:endParaRPr dirty="0"/>
          </a:p>
        </p:txBody>
      </p:sp>
      <p:sp>
        <p:nvSpPr>
          <p:cNvPr id="489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20</a:t>
            </a:fld>
            <a:endParaRPr/>
          </a:p>
        </p:txBody>
      </p:sp>
      <p:sp>
        <p:nvSpPr>
          <p:cNvPr id="490" name="Content Placeholder 2"/>
          <p:cNvSpPr txBox="1"/>
          <p:nvPr/>
        </p:nvSpPr>
        <p:spPr>
          <a:xfrm>
            <a:off x="1200672" y="2740660"/>
            <a:ext cx="9944346" cy="341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000">
                <a:solidFill>
                  <a:srgbClr val="FF0000"/>
                </a:solidFill>
              </a:defRPr>
            </a:lvl1pPr>
          </a:lstStyle>
          <a:p>
            <a:r>
              <a:rPr lang="pt-PT" dirty="0" smtClean="0"/>
              <a:t>Os organizadores do </a:t>
            </a:r>
            <a:r>
              <a:rPr lang="pt-PT" dirty="0" err="1" smtClean="0"/>
              <a:t>PFF</a:t>
            </a:r>
            <a:r>
              <a:rPr lang="pt-PT" dirty="0" smtClean="0"/>
              <a:t> </a:t>
            </a:r>
            <a:r>
              <a:rPr lang="pt-PT" dirty="0" smtClean="0"/>
              <a:t>podem considerar a utilização de uma pausa para separar os slides 1-19 (teóricos) dos slides 20-21 (práticos/dramatização) </a:t>
            </a:r>
            <a:endParaRPr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9261528" cy="70696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pt-PT" dirty="0" smtClean="0"/>
              <a:t>Sessões de trabalho de grupo: Dramatização!</a:t>
            </a:r>
            <a:endParaRPr dirty="0"/>
          </a:p>
        </p:txBody>
      </p:sp>
      <p:sp>
        <p:nvSpPr>
          <p:cNvPr id="49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246184" y="2312105"/>
            <a:ext cx="11945817" cy="40036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dirty="0" smtClean="0"/>
              <a:t>Todos os grupos serão confrontados com os mesmos cinco cenários de resposta à doença (são diferentes dos anteriores)</a:t>
            </a:r>
          </a:p>
          <a:p>
            <a:pPr lvl="0"/>
            <a:r>
              <a:rPr lang="pt-PT" dirty="0" smtClean="0"/>
              <a:t>Deve “representar” </a:t>
            </a:r>
            <a:r>
              <a:rPr lang="pt-PT" u="sng" dirty="0" smtClean="0"/>
              <a:t>todo</a:t>
            </a:r>
            <a:r>
              <a:rPr lang="pt-PT" dirty="0" smtClean="0"/>
              <a:t> o papel da avaliação do risco do passageiro doente (EPI, acções iniciais, perguntas a fazer, acções a realizar, fornecer um diagnóstico clínico suspeito </a:t>
            </a:r>
            <a:r>
              <a:rPr lang="pt-PT" u="sng" dirty="0" smtClean="0"/>
              <a:t>e</a:t>
            </a:r>
            <a:r>
              <a:rPr lang="pt-PT" dirty="0" smtClean="0"/>
              <a:t> decidir se deve ou não encaminhar o passageiro para uma instalação de cuidados de saúde. </a:t>
            </a:r>
          </a:p>
          <a:p>
            <a:pPr lvl="0"/>
            <a:r>
              <a:rPr lang="pt-PT" dirty="0" smtClean="0"/>
              <a:t>Cada cenário tem quatro papéis: </a:t>
            </a:r>
            <a:r>
              <a:rPr lang="pt-PT" dirty="0" smtClean="0">
                <a:solidFill>
                  <a:srgbClr val="FF0000"/>
                </a:solidFill>
              </a:rPr>
              <a:t>*</a:t>
            </a:r>
            <a:r>
              <a:rPr lang="pt-PT" dirty="0" smtClean="0"/>
              <a:t>actor, o socorrista primário da [agência de saúde de PDE], o socorrista secundário da [</a:t>
            </a:r>
            <a:r>
              <a:rPr lang="pt-PT" dirty="0" smtClean="0">
                <a:solidFill>
                  <a:srgbClr val="FF0000"/>
                </a:solidFill>
              </a:rPr>
              <a:t>agência de saúde de PDE</a:t>
            </a:r>
            <a:r>
              <a:rPr lang="pt-PT" dirty="0" smtClean="0"/>
              <a:t>] e dois observadores </a:t>
            </a:r>
          </a:p>
          <a:p>
            <a:r>
              <a:rPr lang="pt-PT" dirty="0" smtClean="0"/>
              <a:t>O socorrista primário da [</a:t>
            </a:r>
            <a:r>
              <a:rPr lang="pt-PT" dirty="0" smtClean="0">
                <a:solidFill>
                  <a:srgbClr val="FF0000"/>
                </a:solidFill>
              </a:rPr>
              <a:t>agência de saúde de PDE</a:t>
            </a:r>
            <a:r>
              <a:rPr lang="pt-PT" dirty="0" smtClean="0"/>
              <a:t>] em cada cenário será classificado</a:t>
            </a:r>
            <a:endParaRPr dirty="0"/>
          </a:p>
        </p:txBody>
      </p:sp>
      <p:sp>
        <p:nvSpPr>
          <p:cNvPr id="494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522496" y="540176"/>
            <a:ext cx="498287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21</a:t>
            </a:fld>
            <a:endParaRPr/>
          </a:p>
        </p:txBody>
      </p:sp>
      <p:sp>
        <p:nvSpPr>
          <p:cNvPr id="495" name="TextBox 4"/>
          <p:cNvSpPr txBox="1"/>
          <p:nvPr/>
        </p:nvSpPr>
        <p:spPr>
          <a:xfrm>
            <a:off x="1120138" y="6315709"/>
            <a:ext cx="9656381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600"/>
            </a:lvl1pPr>
          </a:lstStyle>
          <a:p>
            <a:r>
              <a:rPr dirty="0" smtClean="0"/>
              <a:t>*</a:t>
            </a:r>
            <a:r>
              <a:rPr lang="pt-PT" dirty="0" smtClean="0"/>
              <a:t>Partindo do princípio que cada grupo tem 5 participantes. Ajustar os números de acordo.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Objectivos de aprendizagem</a:t>
            </a:r>
            <a:endParaRPr dirty="0"/>
          </a:p>
        </p:txBody>
      </p:sp>
      <p:sp>
        <p:nvSpPr>
          <p:cNvPr id="346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3</a:t>
            </a:fld>
            <a:endParaRPr/>
          </a:p>
        </p:txBody>
      </p:sp>
      <p:sp>
        <p:nvSpPr>
          <p:cNvPr id="347" name="Content Placeholder 4"/>
          <p:cNvSpPr txBox="1">
            <a:spLocks noGrp="1"/>
          </p:cNvSpPr>
          <p:nvPr>
            <p:ph type="body" idx="1"/>
          </p:nvPr>
        </p:nvSpPr>
        <p:spPr>
          <a:xfrm>
            <a:off x="719527" y="2603500"/>
            <a:ext cx="10471213" cy="3416300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rPr lang="pt-PT" sz="2000" dirty="0" smtClean="0"/>
              <a:t>Aprender a realizar a segunda parte de uma avaliação de risco dos passageiros doentes</a:t>
            </a:r>
            <a:endParaRPr dirty="0"/>
          </a:p>
          <a:p>
            <a:pPr lvl="0"/>
            <a:r>
              <a:rPr lang="pt-PT" dirty="0" smtClean="0"/>
              <a:t>Determinar um diagnóstico clínico suspeito</a:t>
            </a:r>
            <a:endParaRPr lang="pt-PT" sz="1600" dirty="0" smtClean="0"/>
          </a:p>
          <a:p>
            <a:pPr lvl="0"/>
            <a:r>
              <a:rPr lang="pt-PT" dirty="0" smtClean="0"/>
              <a:t>Decidir se encaminha um passageiro doente para um estabelecimento de saúde ou se lhe permite seguir viagem</a:t>
            </a:r>
            <a:endParaRPr lang="pt-PT" sz="1600" dirty="0" smtClean="0"/>
          </a:p>
          <a:p>
            <a:pPr lvl="0"/>
            <a:r>
              <a:rPr lang="pt-PT" dirty="0" smtClean="0"/>
              <a:t>Encaminhar o passageiro doente para um estabelecimento de saúde, se necessário</a:t>
            </a:r>
            <a:endParaRPr lang="pt-PT" sz="1600" dirty="0" smtClean="0"/>
          </a:p>
          <a:p>
            <a:r>
              <a:rPr lang="pt-PT" dirty="0" smtClean="0"/>
              <a:t>Etapas de seguimento após o encaminhamento de um passageiro doente, se necessário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itle 1"/>
          <p:cNvSpPr txBox="1">
            <a:spLocks noGrp="1"/>
          </p:cNvSpPr>
          <p:nvPr>
            <p:ph type="title"/>
          </p:nvPr>
        </p:nvSpPr>
        <p:spPr>
          <a:xfrm>
            <a:off x="1154955" y="2677645"/>
            <a:ext cx="4351025" cy="228382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48055">
              <a:defRPr sz="3920"/>
            </a:lvl1pPr>
          </a:lstStyle>
          <a:p>
            <a:r>
              <a:rPr lang="pt-PT" dirty="0" smtClean="0"/>
              <a:t>Doenças Infecciosas de Preocupação para a Saúde Pública</a:t>
            </a:r>
            <a:endParaRPr dirty="0"/>
          </a:p>
        </p:txBody>
      </p:sp>
      <p:sp>
        <p:nvSpPr>
          <p:cNvPr id="352" name="Text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95558" y="2677643"/>
            <a:ext cx="3755380" cy="2283824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Sinais, sintomas e ligações epidemiológicas para fazer um diagnóstico clínico suspeito</a:t>
            </a:r>
            <a:endParaRPr dirty="0"/>
          </a:p>
        </p:txBody>
      </p:sp>
      <p:sp>
        <p:nvSpPr>
          <p:cNvPr id="353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4</a:t>
            </a:fld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Cólera</a:t>
            </a:r>
            <a:endParaRPr dirty="0"/>
          </a:p>
        </p:txBody>
      </p:sp>
      <p:sp>
        <p:nvSpPr>
          <p:cNvPr id="358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0" y="2060848"/>
            <a:ext cx="7242231" cy="4392488"/>
          </a:xfrm>
          <a:prstGeom prst="rect">
            <a:avLst/>
          </a:prstGeom>
        </p:spPr>
        <p:txBody>
          <a:bodyPr numCol="2">
            <a:normAutofit fontScale="85000" lnSpcReduction="10000"/>
          </a:bodyPr>
          <a:lstStyle/>
          <a:p>
            <a:pPr lvl="1">
              <a:buNone/>
            </a:pPr>
            <a:endParaRPr lang="pt-PT" dirty="0" smtClean="0"/>
          </a:p>
          <a:p>
            <a:pPr lvl="1">
              <a:buNone/>
            </a:pPr>
            <a:r>
              <a:rPr lang="pt-PT" sz="2100" dirty="0" smtClean="0"/>
              <a:t>Sinais e sintomas:</a:t>
            </a:r>
          </a:p>
          <a:p>
            <a:pPr lvl="1">
              <a:buNone/>
            </a:pPr>
            <a:r>
              <a:rPr lang="pt-PT" dirty="0" smtClean="0"/>
              <a:t>Pode ser ligeiro em muitos casos (náusea, diarreia manejável)  </a:t>
            </a:r>
          </a:p>
          <a:p>
            <a:pPr>
              <a:buNone/>
            </a:pPr>
            <a:r>
              <a:rPr lang="pt-PT" dirty="0" smtClean="0"/>
              <a:t>Grave (5-10% de pessoas infectadas):</a:t>
            </a:r>
          </a:p>
          <a:p>
            <a:r>
              <a:rPr lang="en-US" dirty="0" smtClean="0"/>
              <a:t> </a:t>
            </a:r>
            <a:endParaRPr lang="pt-PT" sz="1200" dirty="0" smtClean="0"/>
          </a:p>
          <a:p>
            <a:pPr lvl="0"/>
            <a:r>
              <a:rPr lang="pt-PT" dirty="0" smtClean="0"/>
              <a:t>Diarreia aquosa intensa (“fezes com consistência e cor de água de arroz”) </a:t>
            </a:r>
            <a:endParaRPr lang="pt-PT" sz="1200" dirty="0" smtClean="0"/>
          </a:p>
          <a:p>
            <a:pPr lvl="0"/>
            <a:r>
              <a:rPr lang="pt-PT" dirty="0" smtClean="0"/>
              <a:t>Vómito</a:t>
            </a:r>
            <a:endParaRPr lang="pt-PT" sz="1200" dirty="0" smtClean="0"/>
          </a:p>
          <a:p>
            <a:pPr lvl="0"/>
            <a:r>
              <a:rPr lang="pt-PT" dirty="0" smtClean="0"/>
              <a:t>Batida cardíaca acelerada </a:t>
            </a:r>
            <a:endParaRPr lang="pt-PT" sz="1200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>
              <a:buNone/>
            </a:pPr>
            <a:endParaRPr lang="pt-PT" dirty="0" smtClean="0"/>
          </a:p>
          <a:p>
            <a:pPr lvl="0">
              <a:buNone/>
            </a:pPr>
            <a:endParaRPr lang="pt-PT" dirty="0" smtClean="0"/>
          </a:p>
          <a:p>
            <a:pPr lvl="0">
              <a:buNone/>
            </a:pPr>
            <a:endParaRPr lang="pt-PT" dirty="0" smtClean="0"/>
          </a:p>
          <a:p>
            <a:pPr lvl="0">
              <a:buNone/>
            </a:pPr>
            <a:endParaRPr lang="pt-PT" dirty="0" smtClean="0"/>
          </a:p>
          <a:p>
            <a:pPr lvl="0">
              <a:buNone/>
            </a:pPr>
            <a:r>
              <a:rPr lang="pt-PT" dirty="0" smtClean="0"/>
              <a:t>       Perda de elasticidade da pele</a:t>
            </a:r>
            <a:endParaRPr lang="pt-PT" sz="1200" dirty="0" smtClean="0"/>
          </a:p>
          <a:p>
            <a:pPr lvl="0"/>
            <a:r>
              <a:rPr lang="pt-PT" dirty="0" smtClean="0"/>
              <a:t>Pressão arterial baixa </a:t>
            </a:r>
            <a:endParaRPr lang="pt-PT" sz="1200" dirty="0" smtClean="0"/>
          </a:p>
          <a:p>
            <a:pPr lvl="0"/>
            <a:r>
              <a:rPr lang="pt-PT" dirty="0" smtClean="0"/>
              <a:t>Sede </a:t>
            </a:r>
            <a:endParaRPr lang="pt-PT" sz="1200" dirty="0" smtClean="0"/>
          </a:p>
          <a:p>
            <a:pPr lvl="0"/>
            <a:r>
              <a:rPr lang="pt-PT" dirty="0" smtClean="0"/>
              <a:t>Cãibra muscular</a:t>
            </a:r>
            <a:endParaRPr lang="pt-PT" sz="1200" dirty="0" smtClean="0"/>
          </a:p>
          <a:p>
            <a:pPr lvl="0"/>
            <a:r>
              <a:rPr lang="pt-PT" dirty="0" smtClean="0"/>
              <a:t>Inquietação ou irritabilidade</a:t>
            </a:r>
            <a:endParaRPr lang="pt-PT" sz="1200" dirty="0" smtClean="0"/>
          </a:p>
          <a:p>
            <a:pPr lvl="0">
              <a:buNone/>
            </a:pPr>
            <a:r>
              <a:rPr lang="pt-PT" dirty="0" smtClean="0"/>
              <a:t>Período de incubação: De algumas horas a 5 dias </a:t>
            </a:r>
          </a:p>
          <a:p>
            <a:pPr lvl="0">
              <a:buNone/>
            </a:pPr>
            <a:r>
              <a:rPr lang="pt-PT" dirty="0" smtClean="0"/>
              <a:t>Transmissão: Ingestão de alimento ou água contaminados</a:t>
            </a:r>
            <a:endParaRPr dirty="0"/>
          </a:p>
        </p:txBody>
      </p:sp>
      <p:sp>
        <p:nvSpPr>
          <p:cNvPr id="359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5</a:t>
            </a:fld>
            <a:endParaRPr/>
          </a:p>
        </p:txBody>
      </p:sp>
      <p:pic>
        <p:nvPicPr>
          <p:cNvPr id="360" name="Picture 6" descr="Picture 6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074875" y="2270605"/>
            <a:ext cx="5064371" cy="3378746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TextBox 7"/>
          <p:cNvSpPr txBox="1"/>
          <p:nvPr/>
        </p:nvSpPr>
        <p:spPr>
          <a:xfrm>
            <a:off x="7317962" y="5712511"/>
            <a:ext cx="3976301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400"/>
            </a:lvl1pPr>
          </a:lstStyle>
          <a:p>
            <a:r>
              <a:rPr lang="pt-PT" dirty="0" smtClean="0"/>
              <a:t>Mapa da distribuição da cólera (Autoria: OMS</a:t>
            </a:r>
            <a:r>
              <a:rPr dirty="0" smtClean="0"/>
              <a:t>)</a:t>
            </a:r>
            <a:endParaRPr dirty="0"/>
          </a:p>
        </p:txBody>
      </p:sp>
      <p:sp>
        <p:nvSpPr>
          <p:cNvPr id="362" name="Content Placeholder 2"/>
          <p:cNvSpPr txBox="1"/>
          <p:nvPr/>
        </p:nvSpPr>
        <p:spPr>
          <a:xfrm>
            <a:off x="313422" y="2270605"/>
            <a:ext cx="6913101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000">
                <a:solidFill>
                  <a:srgbClr val="404040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Doença pelo Vírus Ébola</a:t>
            </a:r>
            <a:endParaRPr dirty="0"/>
          </a:p>
        </p:txBody>
      </p:sp>
      <p:sp>
        <p:nvSpPr>
          <p:cNvPr id="367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6</a:t>
            </a:fld>
            <a:endParaRPr/>
          </a:p>
        </p:txBody>
      </p:sp>
      <p:sp>
        <p:nvSpPr>
          <p:cNvPr id="368" name="Content Placeholder 2"/>
          <p:cNvSpPr txBox="1"/>
          <p:nvPr/>
        </p:nvSpPr>
        <p:spPr>
          <a:xfrm>
            <a:off x="4822047" y="2364543"/>
            <a:ext cx="7324233" cy="3872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200">
                <a:solidFill>
                  <a:srgbClr val="404040"/>
                </a:solidFill>
              </a:defRPr>
            </a:pPr>
            <a:r>
              <a:rPr lang="pt-PT" sz="2200" dirty="0" smtClean="0"/>
              <a:t>Sinais e sintomas</a:t>
            </a:r>
            <a:r>
              <a:rPr dirty="0" smtClean="0"/>
              <a:t>:</a:t>
            </a:r>
            <a:endParaRPr dirty="0"/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200">
                <a:solidFill>
                  <a:srgbClr val="404040"/>
                </a:solidFill>
              </a:defRPr>
            </a:pPr>
            <a:endParaRPr dirty="0"/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200">
                <a:solidFill>
                  <a:srgbClr val="404040"/>
                </a:solidFill>
              </a:defRPr>
            </a:pPr>
            <a:endParaRPr dirty="0"/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200">
                <a:solidFill>
                  <a:srgbClr val="404040"/>
                </a:solidFill>
              </a:defRPr>
            </a:pPr>
            <a:endParaRPr dirty="0"/>
          </a:p>
          <a:p>
            <a:pPr>
              <a:spcBef>
                <a:spcPts val="1000"/>
              </a:spcBef>
              <a:defRPr sz="2200">
                <a:solidFill>
                  <a:srgbClr val="404040"/>
                </a:solidFill>
              </a:defRPr>
            </a:pPr>
            <a:endParaRPr dirty="0"/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2200">
                <a:solidFill>
                  <a:srgbClr val="404040"/>
                </a:solidFill>
              </a:defRPr>
            </a:pPr>
            <a:endParaRPr dirty="0"/>
          </a:p>
          <a:p>
            <a:pPr lvl="0"/>
            <a:r>
              <a:rPr lang="pt-PT" dirty="0" smtClean="0"/>
              <a:t>Período de incubação: 21 dias (média: 8-10 dias)</a:t>
            </a:r>
          </a:p>
          <a:p>
            <a:r>
              <a:rPr lang="pt-PT" dirty="0" smtClean="0"/>
              <a:t>Transmissão: Contacto directo com fluidos corporais de uma pessoa infectada sintomática Ou contacto directo com animais infectados (por exemplo: morcegos de fruta, primatas)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369" name="TextBox 7"/>
          <p:cNvSpPr txBox="1"/>
          <p:nvPr/>
        </p:nvSpPr>
        <p:spPr>
          <a:xfrm>
            <a:off x="477216" y="6133557"/>
            <a:ext cx="3976302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Mapa de distribuição do surto do vírus Ébola (autoria: CDC)</a:t>
            </a:r>
            <a:endParaRPr dirty="0"/>
          </a:p>
        </p:txBody>
      </p:sp>
      <p:pic>
        <p:nvPicPr>
          <p:cNvPr id="370" name="Picture 8" descr="Picture 8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08587" y="1974739"/>
            <a:ext cx="3790650" cy="41967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Picture 9" descr="Picture 9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854564" y="5273413"/>
            <a:ext cx="1007480" cy="753857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Content Placeholder 2"/>
          <p:cNvSpPr txBox="1"/>
          <p:nvPr/>
        </p:nvSpPr>
        <p:spPr>
          <a:xfrm>
            <a:off x="4822047" y="2948733"/>
            <a:ext cx="7324233" cy="188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numCol="2"/>
          <a:lstStyle/>
          <a:p>
            <a:pPr lvl="1"/>
            <a:r>
              <a:rPr lang="pt-PT" dirty="0" smtClean="0"/>
              <a:t>Febre  </a:t>
            </a:r>
          </a:p>
          <a:p>
            <a:pPr lvl="1"/>
            <a:r>
              <a:rPr lang="pt-PT" dirty="0" smtClean="0"/>
              <a:t>Dores de cabeça fortes </a:t>
            </a:r>
          </a:p>
          <a:p>
            <a:pPr lvl="1"/>
            <a:r>
              <a:rPr lang="pt-PT" dirty="0" smtClean="0"/>
              <a:t>Cansaço/fraqueza </a:t>
            </a:r>
          </a:p>
          <a:p>
            <a:pPr lvl="1"/>
            <a:r>
              <a:rPr lang="pt-PT" dirty="0" smtClean="0"/>
              <a:t>Dores musculares  </a:t>
            </a:r>
          </a:p>
          <a:p>
            <a:pPr lvl="1"/>
            <a:r>
              <a:rPr lang="pt-PT" dirty="0" smtClean="0"/>
              <a:t>Diarreia </a:t>
            </a:r>
          </a:p>
          <a:p>
            <a:pPr lvl="1"/>
            <a:r>
              <a:rPr lang="pt-PT" dirty="0" smtClean="0"/>
              <a:t>Vómito </a:t>
            </a:r>
          </a:p>
          <a:p>
            <a:pPr lvl="1"/>
            <a:r>
              <a:rPr lang="pt-PT" dirty="0" smtClean="0"/>
              <a:t>Dor de estômago  </a:t>
            </a:r>
          </a:p>
          <a:p>
            <a:r>
              <a:rPr lang="pt-PT" dirty="0" smtClean="0"/>
              <a:t>Hemorragia/hematoma inexplicável</a:t>
            </a:r>
            <a:endParaRPr sz="2800"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Febre de Lassa</a:t>
            </a:r>
            <a:endParaRPr dirty="0"/>
          </a:p>
        </p:txBody>
      </p:sp>
      <p:sp>
        <p:nvSpPr>
          <p:cNvPr id="37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23092" y="2100104"/>
            <a:ext cx="7784208" cy="447969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18897" indent="-318897" defTabSz="425195">
              <a:spcBef>
                <a:spcPts val="900"/>
              </a:spcBef>
              <a:defRPr sz="1581"/>
            </a:pPr>
            <a:r>
              <a:rPr lang="pt-PT" sz="1581" dirty="0" smtClean="0"/>
              <a:t>Sinais e sintomas</a:t>
            </a:r>
            <a:r>
              <a:rPr dirty="0" smtClean="0"/>
              <a:t>:</a:t>
            </a:r>
            <a:endParaRPr dirty="0"/>
          </a:p>
          <a:p>
            <a:pPr lvl="0"/>
            <a:r>
              <a:rPr lang="pt-PT" dirty="0" smtClean="0"/>
              <a:t>Suave e não diagnosticado em 80% dos casos: febre, fraqueza geral e dores de cabeça</a:t>
            </a:r>
            <a:endParaRPr lang="pt-PT" sz="1200" dirty="0" smtClean="0"/>
          </a:p>
          <a:p>
            <a:r>
              <a:rPr lang="pt-PT" dirty="0" smtClean="0"/>
              <a:t>Grave</a:t>
            </a:r>
            <a:r>
              <a:rPr dirty="0" smtClean="0"/>
              <a:t>: </a:t>
            </a:r>
            <a:endParaRPr dirty="0"/>
          </a:p>
          <a:p>
            <a:pPr marL="318897" indent="-318897" defTabSz="425195">
              <a:spcBef>
                <a:spcPts val="900"/>
              </a:spcBef>
              <a:defRPr sz="1581"/>
            </a:pPr>
            <a:endParaRPr dirty="0"/>
          </a:p>
          <a:p>
            <a:pPr marL="318897" indent="-318897" defTabSz="425195">
              <a:spcBef>
                <a:spcPts val="900"/>
              </a:spcBef>
              <a:defRPr sz="1581"/>
            </a:pPr>
            <a:endParaRPr dirty="0"/>
          </a:p>
          <a:p>
            <a:pPr marL="318897" indent="-318897" defTabSz="425195">
              <a:spcBef>
                <a:spcPts val="900"/>
              </a:spcBef>
              <a:defRPr sz="1581"/>
            </a:pPr>
            <a:endParaRPr dirty="0"/>
          </a:p>
          <a:p>
            <a:pPr marL="318897" indent="-318897" defTabSz="425195">
              <a:spcBef>
                <a:spcPts val="900"/>
              </a:spcBef>
              <a:defRPr sz="1581"/>
            </a:pPr>
            <a:endParaRPr dirty="0"/>
          </a:p>
          <a:p>
            <a:pPr marL="318897" indent="-318897" defTabSz="425195">
              <a:spcBef>
                <a:spcPts val="900"/>
              </a:spcBef>
              <a:defRPr sz="1581"/>
            </a:pPr>
            <a:r>
              <a:rPr lang="pt-PT" sz="1581" dirty="0" smtClean="0"/>
              <a:t>Período de incubação: 1- 3 semanas</a:t>
            </a:r>
            <a:endParaRPr dirty="0" smtClean="0"/>
          </a:p>
          <a:p>
            <a:pPr lvl="0"/>
            <a:r>
              <a:rPr lang="pt-PT" dirty="0" smtClean="0"/>
              <a:t>Transmissão:</a:t>
            </a:r>
          </a:p>
          <a:p>
            <a:pPr lvl="0"/>
            <a:r>
              <a:rPr lang="pt-PT" dirty="0" smtClean="0"/>
              <a:t>Contacto com fezes ou urina de rato multimamato</a:t>
            </a:r>
          </a:p>
          <a:p>
            <a:r>
              <a:rPr lang="pt-PT" dirty="0" smtClean="0"/>
              <a:t>Transmissão entre humanos através da exposição a fluidos corporais de pessoa infectada</a:t>
            </a:r>
            <a:endParaRPr dirty="0"/>
          </a:p>
        </p:txBody>
      </p:sp>
      <p:sp>
        <p:nvSpPr>
          <p:cNvPr id="378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7</a:t>
            </a:fld>
            <a:endParaRPr/>
          </a:p>
        </p:txBody>
      </p:sp>
      <p:pic>
        <p:nvPicPr>
          <p:cNvPr id="379" name="Picture 5" descr="Picture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966975" y="1680631"/>
            <a:ext cx="4197571" cy="3466533"/>
          </a:xfrm>
          <a:prstGeom prst="rect">
            <a:avLst/>
          </a:prstGeom>
          <a:ln w="12700">
            <a:miter lim="400000"/>
          </a:ln>
        </p:spPr>
      </p:pic>
      <p:sp>
        <p:nvSpPr>
          <p:cNvPr id="380" name="TextBox 7"/>
          <p:cNvSpPr txBox="1"/>
          <p:nvPr/>
        </p:nvSpPr>
        <p:spPr>
          <a:xfrm>
            <a:off x="7794399" y="5225770"/>
            <a:ext cx="454272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/>
            </a:pPr>
            <a:r>
              <a:rPr lang="pt-PT" dirty="0" smtClean="0"/>
              <a:t>Mapa de distribuição da febre de Lassa</a:t>
            </a:r>
          </a:p>
          <a:p>
            <a:pPr algn="ctr">
              <a:defRPr sz="1600">
                <a:solidFill>
                  <a:srgbClr val="00B050"/>
                </a:solidFill>
              </a:defRPr>
            </a:pPr>
            <a:r>
              <a:rPr lang="pt-PT" dirty="0" smtClean="0"/>
              <a:t>Verde = Países que notificam poucos casos</a:t>
            </a:r>
          </a:p>
          <a:p>
            <a:pPr algn="ctr">
              <a:defRPr sz="1600">
                <a:solidFill>
                  <a:srgbClr val="0070C0"/>
                </a:solidFill>
              </a:defRPr>
            </a:pPr>
            <a:r>
              <a:rPr lang="pt-PT" dirty="0" smtClean="0"/>
              <a:t>Azul = Países que notificam doença endémica</a:t>
            </a:r>
          </a:p>
          <a:p>
            <a:pPr algn="ctr">
              <a:defRPr sz="1600"/>
            </a:pPr>
            <a:r>
              <a:rPr lang="pt-PT" dirty="0" smtClean="0"/>
              <a:t> (Autoria: CDC)</a:t>
            </a:r>
            <a:endParaRPr lang="pt-PT" dirty="0"/>
          </a:p>
        </p:txBody>
      </p:sp>
      <p:sp>
        <p:nvSpPr>
          <p:cNvPr id="381" name="Content Placeholder 2"/>
          <p:cNvSpPr txBox="1"/>
          <p:nvPr/>
        </p:nvSpPr>
        <p:spPr>
          <a:xfrm>
            <a:off x="168812" y="3542045"/>
            <a:ext cx="7278353" cy="25422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numCol="2">
            <a:normAutofit/>
          </a:bodyPr>
          <a:lstStyle/>
          <a:p>
            <a:pPr lvl="2"/>
            <a:r>
              <a:rPr lang="pt-PT" sz="1600" dirty="0" smtClean="0"/>
              <a:t>Hemorragia (gengivas,    olhos ou nariz) </a:t>
            </a:r>
          </a:p>
          <a:p>
            <a:pPr lvl="2"/>
            <a:r>
              <a:rPr lang="pt-PT" sz="1600" dirty="0" smtClean="0"/>
              <a:t>Dificuldade respiratória </a:t>
            </a:r>
          </a:p>
          <a:p>
            <a:r>
              <a:rPr lang="pt-PT" sz="1600" dirty="0" smtClean="0"/>
              <a:t>              Vómito frequente</a:t>
            </a:r>
            <a:endParaRPr sz="1600"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dirty="0" smtClean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endParaRPr dirty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sz="1600" dirty="0" smtClean="0"/>
              <a:t>Inchaço facial</a:t>
            </a:r>
            <a:endParaRPr sz="1400" dirty="0" smtClean="0"/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sz="1600" dirty="0" smtClean="0"/>
              <a:t>Dores no peito, costas e abdómen </a:t>
            </a:r>
          </a:p>
          <a:p>
            <a:pPr marL="1143000" lvl="2" indent="-22860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sz="1600">
                <a:solidFill>
                  <a:srgbClr val="404040"/>
                </a:solidFill>
              </a:defRPr>
            </a:pPr>
            <a:r>
              <a:rPr lang="pt-PT" dirty="0" smtClean="0"/>
              <a:t>choque</a:t>
            </a:r>
            <a:endParaRPr sz="1400"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Paludismo</a:t>
            </a:r>
            <a:endParaRPr dirty="0"/>
          </a:p>
        </p:txBody>
      </p:sp>
      <p:sp>
        <p:nvSpPr>
          <p:cNvPr id="386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8</a:t>
            </a:fld>
            <a:endParaRPr/>
          </a:p>
        </p:txBody>
      </p:sp>
      <p:sp>
        <p:nvSpPr>
          <p:cNvPr id="387" name="Content Placeholder 2"/>
          <p:cNvSpPr txBox="1"/>
          <p:nvPr/>
        </p:nvSpPr>
        <p:spPr>
          <a:xfrm>
            <a:off x="5742509" y="2305532"/>
            <a:ext cx="5716236" cy="45242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/>
            <a:r>
              <a:rPr lang="pt-PT" dirty="0" smtClean="0"/>
              <a:t> Sinais e sintomas:</a:t>
            </a:r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endParaRPr lang="pt-PT" dirty="0" smtClean="0"/>
          </a:p>
          <a:p>
            <a:pPr lvl="0"/>
            <a:r>
              <a:rPr lang="pt-PT" dirty="0" smtClean="0"/>
              <a:t>Período de incubação: Geralmente 7-30 dias, mas pode ir até um ano</a:t>
            </a:r>
          </a:p>
          <a:p>
            <a:r>
              <a:rPr lang="pt-PT" dirty="0" smtClean="0"/>
              <a:t>Transmissão: Proveniente de mosquito; picada de Mosquito Anófeles</a:t>
            </a:r>
            <a:endParaRPr dirty="0">
              <a:solidFill>
                <a:srgbClr val="404040"/>
              </a:solidFill>
            </a:endParaRPr>
          </a:p>
        </p:txBody>
      </p:sp>
      <p:pic>
        <p:nvPicPr>
          <p:cNvPr id="388" name="Picture 5" descr="Picture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81043" y="2333767"/>
            <a:ext cx="4857078" cy="3108108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TextBox 6"/>
          <p:cNvSpPr txBox="1"/>
          <p:nvPr/>
        </p:nvSpPr>
        <p:spPr>
          <a:xfrm>
            <a:off x="788054" y="5609656"/>
            <a:ext cx="414973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Mapa da distribuição do paludismo (Autoria: CDC)</a:t>
            </a:r>
            <a:endParaRPr lang="pt-PT" dirty="0"/>
          </a:p>
        </p:txBody>
      </p:sp>
      <p:sp>
        <p:nvSpPr>
          <p:cNvPr id="390" name="Content Placeholder 2"/>
          <p:cNvSpPr txBox="1"/>
          <p:nvPr/>
        </p:nvSpPr>
        <p:spPr>
          <a:xfrm>
            <a:off x="5383839" y="2829038"/>
            <a:ext cx="6717498" cy="4084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numCol="2">
            <a:normAutofit/>
          </a:bodyPr>
          <a:lstStyle/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Febre</a:t>
            </a:r>
            <a:endParaRPr sz="1600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Calafrios</a:t>
            </a:r>
            <a:endParaRPr sz="1600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Suores</a:t>
            </a:r>
            <a:endParaRPr sz="1600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Dores de cabeça</a:t>
            </a:r>
            <a:endParaRPr sz="1600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Náusea e vómito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Dores no corpo</a:t>
            </a:r>
            <a:endParaRPr sz="1600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endParaRPr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endParaRPr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endParaRPr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endParaRPr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Fraqueza geral</a:t>
            </a:r>
            <a:r>
              <a:rPr dirty="0" smtClean="0"/>
              <a:t> </a:t>
            </a:r>
            <a:endParaRPr sz="1600" dirty="0" smtClean="0"/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Pode incluir icterícia ligeira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>
                <a:solidFill>
                  <a:srgbClr val="404040"/>
                </a:solidFill>
              </a:defRPr>
            </a:pPr>
            <a:r>
              <a:rPr lang="pt-PT" dirty="0" smtClean="0"/>
              <a:t>Paludismo grave pode levar à falência de órgãos e morte</a:t>
            </a:r>
            <a:endParaRPr sz="1600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Title 1"/>
          <p:cNvSpPr txBox="1">
            <a:spLocks noGrp="1"/>
          </p:cNvSpPr>
          <p:nvPr>
            <p:ph type="title"/>
          </p:nvPr>
        </p:nvSpPr>
        <p:spPr>
          <a:xfrm>
            <a:off x="1154952" y="973667"/>
            <a:ext cx="8761415" cy="706965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Sarampo</a:t>
            </a:r>
            <a:endParaRPr dirty="0"/>
          </a:p>
        </p:txBody>
      </p:sp>
      <p:sp>
        <p:nvSpPr>
          <p:cNvPr id="395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639430" y="2338464"/>
            <a:ext cx="3847578" cy="430217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/>
            <a:r>
              <a:rPr lang="pt-PT" dirty="0" smtClean="0"/>
              <a:t>Sinais e sintomas:</a:t>
            </a:r>
          </a:p>
          <a:p>
            <a:pPr lvl="0"/>
            <a:r>
              <a:rPr lang="pt-PT" dirty="0" smtClean="0"/>
              <a:t>Febre alta</a:t>
            </a:r>
          </a:p>
          <a:p>
            <a:pPr lvl="0"/>
            <a:r>
              <a:rPr lang="pt-PT" dirty="0" smtClean="0"/>
              <a:t>Fraqueza</a:t>
            </a:r>
          </a:p>
          <a:p>
            <a:pPr lvl="0"/>
            <a:r>
              <a:rPr lang="pt-PT" dirty="0" smtClean="0"/>
              <a:t>Tosse </a:t>
            </a:r>
          </a:p>
          <a:p>
            <a:pPr lvl="0"/>
            <a:r>
              <a:rPr lang="pt-PT" dirty="0" smtClean="0"/>
              <a:t>Coriza (inflamação da membrana mucosa das fossas nasais)</a:t>
            </a:r>
          </a:p>
          <a:p>
            <a:pPr lvl="0"/>
            <a:r>
              <a:rPr lang="pt-PT" dirty="0" smtClean="0"/>
              <a:t>Conjuntivite (inflamação das membranas oculares)</a:t>
            </a:r>
          </a:p>
          <a:p>
            <a:pPr lvl="0"/>
            <a:r>
              <a:rPr lang="en-US" dirty="0" smtClean="0"/>
              <a:t> </a:t>
            </a:r>
            <a:r>
              <a:rPr lang="pt-PT" dirty="0" smtClean="0"/>
              <a:t>"Manchas de </a:t>
            </a:r>
            <a:r>
              <a:rPr lang="pt-PT" dirty="0" err="1" smtClean="0"/>
              <a:t>Koplik</a:t>
            </a:r>
            <a:r>
              <a:rPr lang="pt-PT" dirty="0" smtClean="0"/>
              <a:t>" - manchas brancas dentro da boca</a:t>
            </a:r>
          </a:p>
          <a:p>
            <a:r>
              <a:rPr lang="pt-PT" dirty="0" smtClean="0"/>
              <a:t>Erupção maculopapular (algumas partes planas, outras com pápulas)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396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0621033" y="540176"/>
            <a:ext cx="301214" cy="5232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9</a:t>
            </a:fld>
            <a:endParaRPr/>
          </a:p>
        </p:txBody>
      </p:sp>
      <p:grpSp>
        <p:nvGrpSpPr>
          <p:cNvPr id="401" name="Group 10"/>
          <p:cNvGrpSpPr/>
          <p:nvPr/>
        </p:nvGrpSpPr>
        <p:grpSpPr>
          <a:xfrm>
            <a:off x="4888715" y="1123562"/>
            <a:ext cx="3497160" cy="2429804"/>
            <a:chOff x="0" y="0"/>
            <a:chExt cx="3497159" cy="2429803"/>
          </a:xfrm>
        </p:grpSpPr>
        <p:pic>
          <p:nvPicPr>
            <p:cNvPr id="397" name="Picture 4" descr="Picture 4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0"/>
              <a:ext cx="3497160" cy="24298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98" name="Oval 5"/>
            <p:cNvSpPr/>
            <p:nvPr/>
          </p:nvSpPr>
          <p:spPr>
            <a:xfrm>
              <a:off x="1621162" y="990048"/>
              <a:ext cx="254833" cy="449707"/>
            </a:xfrm>
            <a:prstGeom prst="ellipse">
              <a:avLst/>
            </a:prstGeom>
            <a:noFill/>
            <a:ln w="285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99" name="Oval 6"/>
            <p:cNvSpPr/>
            <p:nvPr/>
          </p:nvSpPr>
          <p:spPr>
            <a:xfrm>
              <a:off x="2270465" y="1118166"/>
              <a:ext cx="254833" cy="449707"/>
            </a:xfrm>
            <a:prstGeom prst="ellipse">
              <a:avLst/>
            </a:prstGeom>
            <a:noFill/>
            <a:ln w="285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00" name="Oval 7"/>
            <p:cNvSpPr/>
            <p:nvPr/>
          </p:nvSpPr>
          <p:spPr>
            <a:xfrm>
              <a:off x="1985652" y="820860"/>
              <a:ext cx="254833" cy="449708"/>
            </a:xfrm>
            <a:prstGeom prst="ellipse">
              <a:avLst/>
            </a:prstGeom>
            <a:noFill/>
            <a:ln w="285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402" name="TextBox 9"/>
          <p:cNvSpPr txBox="1"/>
          <p:nvPr/>
        </p:nvSpPr>
        <p:spPr>
          <a:xfrm>
            <a:off x="5033272" y="3593806"/>
            <a:ext cx="3405720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Manchas de </a:t>
            </a:r>
            <a:r>
              <a:rPr lang="pt-PT" dirty="0" err="1" smtClean="0"/>
              <a:t>Koplik</a:t>
            </a:r>
            <a:r>
              <a:rPr dirty="0" smtClean="0"/>
              <a:t>, circ</a:t>
            </a:r>
            <a:r>
              <a:rPr lang="pt-PT" dirty="0" err="1" smtClean="0"/>
              <a:t>ulado</a:t>
            </a:r>
            <a:r>
              <a:rPr lang="pt-PT" dirty="0" smtClean="0"/>
              <a:t> a branco</a:t>
            </a:r>
            <a:r>
              <a:rPr dirty="0" smtClean="0"/>
              <a:t> (</a:t>
            </a:r>
            <a:r>
              <a:rPr lang="pt-PT" dirty="0" smtClean="0"/>
              <a:t>autoria</a:t>
            </a:r>
            <a:r>
              <a:rPr dirty="0" smtClean="0"/>
              <a:t>: </a:t>
            </a:r>
            <a:r>
              <a:rPr dirty="0"/>
              <a:t>CDC)</a:t>
            </a:r>
          </a:p>
        </p:txBody>
      </p:sp>
      <p:pic>
        <p:nvPicPr>
          <p:cNvPr id="403" name="Picture 11" descr="Picture 11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8484710" y="1123563"/>
            <a:ext cx="2831044" cy="2429802"/>
          </a:xfrm>
          <a:prstGeom prst="rect">
            <a:avLst/>
          </a:prstGeom>
          <a:ln w="12700">
            <a:miter lim="400000"/>
          </a:ln>
        </p:spPr>
      </p:pic>
      <p:sp>
        <p:nvSpPr>
          <p:cNvPr id="404" name="TextBox 12"/>
          <p:cNvSpPr txBox="1"/>
          <p:nvPr/>
        </p:nvSpPr>
        <p:spPr>
          <a:xfrm>
            <a:off x="8254039" y="3569415"/>
            <a:ext cx="3405720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Erupção maculopapular num bebé</a:t>
            </a:r>
            <a:r>
              <a:rPr dirty="0" smtClean="0"/>
              <a:t> (</a:t>
            </a:r>
            <a:r>
              <a:rPr lang="pt-PT" dirty="0" smtClean="0"/>
              <a:t>autoria</a:t>
            </a:r>
            <a:r>
              <a:rPr dirty="0" smtClean="0"/>
              <a:t>: </a:t>
            </a:r>
            <a:r>
              <a:rPr dirty="0"/>
              <a:t>CDC)</a:t>
            </a:r>
          </a:p>
        </p:txBody>
      </p:sp>
      <p:pic>
        <p:nvPicPr>
          <p:cNvPr id="405" name="Picture 13" descr="Picture 13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460502" y="4299143"/>
            <a:ext cx="4080683" cy="2098210"/>
          </a:xfrm>
          <a:prstGeom prst="rect">
            <a:avLst/>
          </a:prstGeom>
          <a:ln w="12700">
            <a:miter lim="400000"/>
          </a:ln>
        </p:spPr>
      </p:pic>
      <p:sp>
        <p:nvSpPr>
          <p:cNvPr id="406" name="TextBox 14"/>
          <p:cNvSpPr txBox="1"/>
          <p:nvPr/>
        </p:nvSpPr>
        <p:spPr>
          <a:xfrm>
            <a:off x="4799856" y="6381328"/>
            <a:ext cx="676875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1600"/>
            </a:lvl1pPr>
          </a:lstStyle>
          <a:p>
            <a:r>
              <a:rPr lang="pt-PT" dirty="0" smtClean="0"/>
              <a:t>Erupção maculopapular num bebé (autoria </a:t>
            </a:r>
            <a:r>
              <a:rPr dirty="0" smtClean="0"/>
              <a:t>: </a:t>
            </a:r>
            <a:r>
              <a:rPr dirty="0"/>
              <a:t>Nigeria Health online)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Ion Boardroom">
  <a:themeElements>
    <a:clrScheme name="Ion Boardroom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0000FF"/>
      </a:hlink>
      <a:folHlink>
        <a:srgbClr val="FF00FF"/>
      </a:folHlink>
    </a:clrScheme>
    <a:fontScheme name="Ion Boardroom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rnd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9050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Ion Boardroom">
  <a:themeElements>
    <a:clrScheme name="Ion Boardroom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0000FF"/>
      </a:hlink>
      <a:folHlink>
        <a:srgbClr val="FF00FF"/>
      </a:folHlink>
    </a:clrScheme>
    <a:fontScheme name="Ion Boardroom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rnd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9050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2967</Words>
  <Application>Microsoft Office PowerPoint</Application>
  <PresentationFormat>Personalizados</PresentationFormat>
  <Paragraphs>317</Paragraphs>
  <Slides>21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2" baseType="lpstr">
      <vt:lpstr>Ion Boardroom</vt:lpstr>
      <vt:lpstr>Realizar uma avaliação de risco de um passageiro doente – Parte II</vt:lpstr>
      <vt:lpstr>Isenção de responsabilidade - Remover ao adaptar os slides 4-14</vt:lpstr>
      <vt:lpstr>Objectivos de aprendizagem</vt:lpstr>
      <vt:lpstr>Doenças Infecciosas de Preocupação para a Saúde Pública</vt:lpstr>
      <vt:lpstr>Cólera</vt:lpstr>
      <vt:lpstr>Doença pelo Vírus Ébola</vt:lpstr>
      <vt:lpstr>Febre de Lassa</vt:lpstr>
      <vt:lpstr>Paludismo</vt:lpstr>
      <vt:lpstr>Sarampo</vt:lpstr>
      <vt:lpstr>Sarampo (continuação)</vt:lpstr>
      <vt:lpstr>Meningite bacteriana</vt:lpstr>
      <vt:lpstr>Síndrome Respiratória do Médio Oriente (MERS)</vt:lpstr>
      <vt:lpstr>Tuberculose (TB)</vt:lpstr>
      <vt:lpstr>Febre-amarela</vt:lpstr>
      <vt:lpstr>Segunda metade da avaliação de risco</vt:lpstr>
      <vt:lpstr>Encaminhar ou não encaminhar?</vt:lpstr>
      <vt:lpstr>Considerações para encaminhamento para uma instalação sanitária</vt:lpstr>
      <vt:lpstr>O que acontece depois de encaminhar alguém  para um estabelecimento de saúde?</vt:lpstr>
      <vt:lpstr>Reunindo tudo</vt:lpstr>
      <vt:lpstr>Slide de transição</vt:lpstr>
      <vt:lpstr>Sessões de trabalho de grupo: Dramatização!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Realizar uma avaliação de risco de um passageiro doente – Parte II</dc:title>
  <cp:lastModifiedBy>Hewlett-Packard Company</cp:lastModifiedBy>
  <cp:revision>5</cp:revision>
  <dcterms:modified xsi:type="dcterms:W3CDTF">2021-08-30T08:34:06Z</dcterms:modified>
</cp:coreProperties>
</file>