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2EFCC"/>
          </a:solidFill>
        </a:fill>
      </a:tcStyle>
    </a:wholeTbl>
    <a:band2H>
      <a:tcTxStyle/>
      <a:tcStyle>
        <a:tcBdr/>
        <a:fill>
          <a:solidFill>
            <a:srgbClr val="F1F7E7"/>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6CB"/>
          </a:solidFill>
        </a:fill>
      </a:tcStyle>
    </a:wholeTbl>
    <a:band2H>
      <a:tcTxStyle/>
      <a:tcStyle>
        <a:tcBdr/>
        <a:fill>
          <a:solidFill>
            <a:srgbClr val="FCECE7"/>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F0DF"/>
          </a:solidFill>
        </a:fill>
      </a:tcStyle>
    </a:wholeTbl>
    <a:band2H>
      <a:tcTxStyle/>
      <a:tcStyle>
        <a:tcBdr/>
        <a:fill>
          <a:solidFill>
            <a:srgbClr val="EAF7F0"/>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83137" autoAdjust="0"/>
  </p:normalViewPr>
  <p:slideViewPr>
    <p:cSldViewPr snapToGrid="0">
      <p:cViewPr varScale="1">
        <p:scale>
          <a:sx n="97" d="100"/>
          <a:sy n="97" d="100"/>
        </p:scale>
        <p:origin x="-1160" y="-6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33" name="Shape 333"/>
          <p:cNvSpPr>
            <a:spLocks noGrp="1" noRot="1" noChangeAspect="1"/>
          </p:cNvSpPr>
          <p:nvPr>
            <p:ph type="sldImg"/>
          </p:nvPr>
        </p:nvSpPr>
        <p:spPr>
          <a:xfrm>
            <a:off x="1143000" y="685800"/>
            <a:ext cx="4572000" cy="3429000"/>
          </a:xfrm>
          <a:prstGeom prst="rect">
            <a:avLst/>
          </a:prstGeom>
        </p:spPr>
        <p:txBody>
          <a:bodyPr/>
          <a:lstStyle/>
          <a:p>
            <a:endParaRPr/>
          </a:p>
        </p:txBody>
      </p:sp>
      <p:sp>
        <p:nvSpPr>
          <p:cNvPr id="334" name="Shape 33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Shape 338"/>
          <p:cNvSpPr>
            <a:spLocks noGrp="1" noRot="1" noChangeAspect="1"/>
          </p:cNvSpPr>
          <p:nvPr>
            <p:ph type="sldImg"/>
          </p:nvPr>
        </p:nvSpPr>
        <p:spPr>
          <a:xfrm>
            <a:off x="381000" y="685800"/>
            <a:ext cx="6096000" cy="3429000"/>
          </a:xfrm>
          <a:prstGeom prst="rect">
            <a:avLst/>
          </a:prstGeom>
        </p:spPr>
        <p:txBody>
          <a:bodyPr/>
          <a:lstStyle/>
          <a:p>
            <a:endParaRPr/>
          </a:p>
        </p:txBody>
      </p:sp>
      <p:sp>
        <p:nvSpPr>
          <p:cNvPr id="339" name="Shape 339"/>
          <p:cNvSpPr>
            <a:spLocks noGrp="1"/>
          </p:cNvSpPr>
          <p:nvPr>
            <p:ph type="body" sz="quarter" idx="1"/>
          </p:nvPr>
        </p:nvSpPr>
        <p:spPr>
          <a:prstGeom prst="rect">
            <a:avLst/>
          </a:prstGeom>
        </p:spPr>
        <p:txBody>
          <a:bodyPr/>
          <a:lstStyle/>
          <a:p>
            <a:r>
              <a:rPr lang="pt-PT" sz="1200" dirty="0" smtClean="0">
                <a:latin typeface="+mn-lt"/>
                <a:ea typeface="+mn-ea"/>
                <a:cs typeface="+mn-cs"/>
                <a:sym typeface="Calibri"/>
              </a:rPr>
              <a:t>E agora vamos analisar algumas medidas que pode adoptar no aeroporto para evitar que a doença se propague ainda mais. </a:t>
            </a:r>
          </a:p>
          <a:p>
            <a:endParaRPr lang="pt-PT" sz="1200" dirty="0" smtClean="0">
              <a:latin typeface="+mn-lt"/>
              <a:ea typeface="+mn-ea"/>
              <a:cs typeface="+mn-cs"/>
              <a:sym typeface="Calibri"/>
            </a:endParaRPr>
          </a:p>
          <a:p>
            <a:r>
              <a:rPr lang="pt-PT" sz="1200" dirty="0" smtClean="0">
                <a:latin typeface="+mn-lt"/>
                <a:ea typeface="+mn-ea"/>
                <a:cs typeface="+mn-cs"/>
                <a:sym typeface="Calibri"/>
              </a:rPr>
              <a:t>Nota do facilitador: As informações cobertas nesta secção podem ser muito úteis ao pessoal de nível superior das agências de saúde de PDE e/ou Ministérios da Saúde, uma vez que envolvem considerações políticas de alto nível. </a:t>
            </a:r>
          </a:p>
          <a:p>
            <a:endParaRPr lang="pt-PT" sz="1200" dirty="0" smtClean="0">
              <a:latin typeface="+mn-lt"/>
              <a:ea typeface="+mn-ea"/>
              <a:cs typeface="+mn-cs"/>
              <a:sym typeface="Calibri"/>
            </a:endParaRPr>
          </a:p>
          <a:p>
            <a:r>
              <a:rPr lang="pt-PT" sz="1200" dirty="0" smtClean="0">
                <a:latin typeface="+mn-lt"/>
                <a:ea typeface="+mn-ea"/>
                <a:cs typeface="+mn-cs"/>
                <a:sym typeface="Calibri"/>
              </a:rPr>
              <a:t>O pessoal ao serviço do PDE pode achar as seguintes informações interessantes, mas não necessariamente úteis no seu trabalho quotidiano. </a:t>
            </a:r>
            <a:endParaRPr lang="en-US" dirty="0"/>
          </a:p>
          <a:p>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Shape 453"/>
          <p:cNvSpPr>
            <a:spLocks noGrp="1" noRot="1" noChangeAspect="1"/>
          </p:cNvSpPr>
          <p:nvPr>
            <p:ph type="sldImg"/>
          </p:nvPr>
        </p:nvSpPr>
        <p:spPr>
          <a:xfrm>
            <a:off x="381000" y="685800"/>
            <a:ext cx="6096000" cy="3429000"/>
          </a:xfrm>
          <a:prstGeom prst="rect">
            <a:avLst/>
          </a:prstGeom>
        </p:spPr>
        <p:txBody>
          <a:bodyPr/>
          <a:lstStyle/>
          <a:p>
            <a:endParaRPr/>
          </a:p>
        </p:txBody>
      </p:sp>
      <p:sp>
        <p:nvSpPr>
          <p:cNvPr id="454" name="Shape 454"/>
          <p:cNvSpPr>
            <a:spLocks noGrp="1"/>
          </p:cNvSpPr>
          <p:nvPr>
            <p:ph type="body" sz="quarter" idx="1"/>
          </p:nvPr>
        </p:nvSpPr>
        <p:spPr>
          <a:prstGeom prst="rect">
            <a:avLst/>
          </a:prstGeom>
        </p:spPr>
        <p:txBody>
          <a:bodyPr/>
          <a:lstStyle/>
          <a:p>
            <a:r>
              <a:rPr lang="pt-PT" sz="1200" i="1" dirty="0" smtClean="0">
                <a:latin typeface="+mn-lt"/>
                <a:ea typeface="+mn-ea"/>
                <a:cs typeface="+mn-cs"/>
                <a:sym typeface="Calibri"/>
              </a:rPr>
              <a:t>Peça ao facilitador que leia cada pergunta da ficha de trabalho em voz alta e dê aos participantes alguns segundos para responderem. </a:t>
            </a:r>
          </a:p>
          <a:p>
            <a:endParaRPr lang="pt-PT" sz="1200" i="1" dirty="0" smtClean="0">
              <a:latin typeface="+mn-lt"/>
              <a:ea typeface="+mn-ea"/>
              <a:cs typeface="+mn-cs"/>
              <a:sym typeface="Calibri"/>
            </a:endParaRPr>
          </a:p>
          <a:p>
            <a:endParaRPr lang="pt-PT" sz="1200" dirty="0" smtClean="0">
              <a:latin typeface="+mn-lt"/>
              <a:ea typeface="+mn-ea"/>
              <a:cs typeface="+mn-cs"/>
              <a:sym typeface="Calibri"/>
            </a:endParaRPr>
          </a:p>
          <a:p>
            <a:r>
              <a:rPr lang="pt-PT" sz="1200" i="1" dirty="0" smtClean="0">
                <a:latin typeface="+mn-lt"/>
                <a:ea typeface="+mn-ea"/>
                <a:cs typeface="+mn-cs"/>
                <a:sym typeface="Calibri"/>
              </a:rPr>
              <a:t>Após cada pergunta, pedir aos participantes para levantarem o braço se responderem sim ou não a uma pergunta. Se responderam não a uma pergunta específica, ler as acções recomendadas da folha "</a:t>
            </a:r>
            <a:r>
              <a:rPr lang="pt-PT" sz="1200" i="1" dirty="0" err="1" smtClean="0">
                <a:latin typeface="+mn-lt"/>
                <a:ea typeface="+mn-ea"/>
                <a:cs typeface="+mn-cs"/>
                <a:sym typeface="Calibri"/>
              </a:rPr>
              <a:t>Air_CI_Answers</a:t>
            </a:r>
            <a:r>
              <a:rPr lang="pt-PT" sz="1200" i="1" dirty="0" smtClean="0">
                <a:latin typeface="+mn-lt"/>
                <a:ea typeface="+mn-ea"/>
                <a:cs typeface="+mn-cs"/>
                <a:sym typeface="Calibri"/>
              </a:rPr>
              <a:t>" (versão portuguesa), que serão entregues aos participantes no FIM do exercício.</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Shape 460"/>
          <p:cNvSpPr>
            <a:spLocks noGrp="1" noRot="1" noChangeAspect="1"/>
          </p:cNvSpPr>
          <p:nvPr>
            <p:ph type="sldImg"/>
          </p:nvPr>
        </p:nvSpPr>
        <p:spPr>
          <a:xfrm>
            <a:off x="381000" y="685800"/>
            <a:ext cx="6096000" cy="3429000"/>
          </a:xfrm>
          <a:prstGeom prst="rect">
            <a:avLst/>
          </a:prstGeom>
        </p:spPr>
        <p:txBody>
          <a:bodyPr/>
          <a:lstStyle/>
          <a:p>
            <a:endParaRPr/>
          </a:p>
        </p:txBody>
      </p:sp>
      <p:sp>
        <p:nvSpPr>
          <p:cNvPr id="461" name="Shape 461"/>
          <p:cNvSpPr>
            <a:spLocks noGrp="1"/>
          </p:cNvSpPr>
          <p:nvPr>
            <p:ph type="body" sz="quarter" idx="1"/>
          </p:nvPr>
        </p:nvSpPr>
        <p:spPr>
          <a:prstGeom prst="rect">
            <a:avLst/>
          </a:prstGeom>
        </p:spPr>
        <p:txBody>
          <a:bodyPr/>
          <a:lstStyle/>
          <a:p>
            <a:r>
              <a:rPr lang="pt-PT" sz="1200" dirty="0" smtClean="0">
                <a:latin typeface="+mn-lt"/>
                <a:ea typeface="+mn-ea"/>
                <a:cs typeface="+mn-cs"/>
                <a:sym typeface="Calibri"/>
              </a:rPr>
              <a:t>Antes de terminarmos esta sessão, vamos permitir que os nossos representantes dos aeroportos, para além dos facilitadores e outros participantes, falem sobre os seus próprios processos de realização de rastreio de contactos, caso existam. </a:t>
            </a:r>
            <a:endParaRPr lang="pt-PT" sz="1200" dirty="0">
              <a:latin typeface="+mn-lt"/>
              <a:ea typeface="+mn-ea"/>
              <a:cs typeface="+mn-cs"/>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Shape 359"/>
          <p:cNvSpPr>
            <a:spLocks noGrp="1" noRot="1" noChangeAspect="1"/>
          </p:cNvSpPr>
          <p:nvPr>
            <p:ph type="sldImg"/>
          </p:nvPr>
        </p:nvSpPr>
        <p:spPr>
          <a:xfrm>
            <a:off x="381000" y="685800"/>
            <a:ext cx="6096000" cy="3429000"/>
          </a:xfrm>
          <a:prstGeom prst="rect">
            <a:avLst/>
          </a:prstGeom>
        </p:spPr>
        <p:txBody>
          <a:bodyPr/>
          <a:lstStyle/>
          <a:p>
            <a:endParaRPr/>
          </a:p>
        </p:txBody>
      </p:sp>
      <p:sp>
        <p:nvSpPr>
          <p:cNvPr id="360" name="Shape 360"/>
          <p:cNvSpPr>
            <a:spLocks noGrp="1"/>
          </p:cNvSpPr>
          <p:nvPr>
            <p:ph type="body" sz="quarter" idx="1"/>
          </p:nvPr>
        </p:nvSpPr>
        <p:spPr>
          <a:prstGeom prst="rect">
            <a:avLst/>
          </a:prstGeom>
        </p:spPr>
        <p:txBody>
          <a:bodyPr/>
          <a:lstStyle/>
          <a:p>
            <a:r>
              <a:rPr lang="pt-PT" sz="1200" dirty="0" smtClean="0">
                <a:latin typeface="+mn-lt"/>
                <a:ea typeface="+mn-ea"/>
                <a:cs typeface="+mn-cs"/>
                <a:sym typeface="Calibri"/>
              </a:rPr>
              <a:t>Restrições de viagem são regras que são estabelecidas e que limitam a capacidade de viagem de uma pessoa. Antes das discussões que restringem a viagem de alguém por motivos de saúde pública, temos de salientar que as restrições devem ser utilizadas com moderação e apenas quando existem riscos. Lembrem-se que o RSI visa prevenir a propagação da doença, evitando ao mesmo tempo restrições desnecessárias ao tráfego e ao comércio. Para além disso, prevenir ou atrasar as viagens interfere com as liberdades civis de uma pessoa.</a:t>
            </a:r>
          </a:p>
          <a:p>
            <a:endParaRPr lang="pt-PT" sz="1200" dirty="0" smtClean="0">
              <a:latin typeface="+mn-lt"/>
              <a:ea typeface="+mn-ea"/>
              <a:cs typeface="+mn-cs"/>
              <a:sym typeface="Calibri"/>
            </a:endParaRPr>
          </a:p>
          <a:p>
            <a:r>
              <a:rPr lang="pt-PT" sz="1200" dirty="0" smtClean="0">
                <a:latin typeface="+mn-lt"/>
                <a:ea typeface="+mn-ea"/>
                <a:cs typeface="+mn-cs"/>
                <a:sym typeface="Calibri"/>
              </a:rPr>
              <a:t>Assim, as restrições de viagem precisam de ponderar o equilíbrio entre a protecção da saúde pública e o reconhecimento das liberdades civis individuais de alguém.</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Shape 365"/>
          <p:cNvSpPr>
            <a:spLocks noGrp="1" noRot="1" noChangeAspect="1"/>
          </p:cNvSpPr>
          <p:nvPr>
            <p:ph type="sldImg"/>
          </p:nvPr>
        </p:nvSpPr>
        <p:spPr>
          <a:xfrm>
            <a:off x="381000" y="685800"/>
            <a:ext cx="6096000" cy="3429000"/>
          </a:xfrm>
          <a:prstGeom prst="rect">
            <a:avLst/>
          </a:prstGeom>
        </p:spPr>
        <p:txBody>
          <a:bodyPr/>
          <a:lstStyle/>
          <a:p>
            <a:endParaRPr/>
          </a:p>
        </p:txBody>
      </p:sp>
      <p:sp>
        <p:nvSpPr>
          <p:cNvPr id="366" name="Shape 366"/>
          <p:cNvSpPr>
            <a:spLocks noGrp="1"/>
          </p:cNvSpPr>
          <p:nvPr>
            <p:ph type="body" sz="quarter" idx="1"/>
          </p:nvPr>
        </p:nvSpPr>
        <p:spPr>
          <a:prstGeom prst="rect">
            <a:avLst/>
          </a:prstGeom>
        </p:spPr>
        <p:txBody>
          <a:bodyPr/>
          <a:lstStyle/>
          <a:p>
            <a:r>
              <a:rPr lang="pt-PT" sz="1200" dirty="0" smtClean="0">
                <a:latin typeface="+mn-lt"/>
                <a:ea typeface="+mn-ea"/>
                <a:cs typeface="+mn-cs"/>
                <a:sym typeface="Calibri"/>
              </a:rPr>
              <a:t>Os Centros de Controlo e Prevenção de Doenças (CDC), em colaboração com o Departamento de Segurança Interna dos EUA, implementaram procedimentos federais de restrição de viagens para proteger os viajantes e o público contra doenças transmissíveis que constituem uma ameaça para a saúde pública.</a:t>
            </a:r>
          </a:p>
          <a:p>
            <a:r>
              <a:rPr lang="pt-PT" sz="1200" dirty="0" smtClean="0">
                <a:latin typeface="+mn-lt"/>
                <a:ea typeface="+mn-ea"/>
                <a:cs typeface="+mn-cs"/>
                <a:sym typeface="Calibri"/>
              </a:rPr>
              <a:t>A pedido do CDC, as pessoas que têm uma doença transmissível que constitui uma ameaça para a saúde pública, para além de preencherem critérios especificados, podem ser colocadas na lista “Não Embarcar” e ser emitido em seu nome uma “Vigilância Fronteiriça”.</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Shape 379"/>
          <p:cNvSpPr>
            <a:spLocks noGrp="1" noRot="1" noChangeAspect="1"/>
          </p:cNvSpPr>
          <p:nvPr>
            <p:ph type="sldImg"/>
          </p:nvPr>
        </p:nvSpPr>
        <p:spPr>
          <a:xfrm>
            <a:off x="381000" y="685800"/>
            <a:ext cx="6096000" cy="3429000"/>
          </a:xfrm>
          <a:prstGeom prst="rect">
            <a:avLst/>
          </a:prstGeom>
        </p:spPr>
        <p:txBody>
          <a:bodyPr/>
          <a:lstStyle/>
          <a:p>
            <a:endParaRPr/>
          </a:p>
        </p:txBody>
      </p:sp>
      <p:sp>
        <p:nvSpPr>
          <p:cNvPr id="380" name="Shape 380"/>
          <p:cNvSpPr>
            <a:spLocks noGrp="1"/>
          </p:cNvSpPr>
          <p:nvPr>
            <p:ph type="body" sz="quarter" idx="1"/>
          </p:nvPr>
        </p:nvSpPr>
        <p:spPr>
          <a:prstGeom prst="rect">
            <a:avLst/>
          </a:prstGeom>
        </p:spPr>
        <p:txBody>
          <a:bodyPr/>
          <a:lstStyle/>
          <a:p>
            <a:r>
              <a:rPr lang="pt-PT" sz="1200" dirty="0" smtClean="0">
                <a:latin typeface="+mn-lt"/>
                <a:ea typeface="+mn-ea"/>
                <a:cs typeface="+mn-cs"/>
                <a:sym typeface="Calibri"/>
              </a:rPr>
              <a:t>Em primeiro lugar, pense nos quatro itens seguintes: </a:t>
            </a:r>
          </a:p>
          <a:p>
            <a:endParaRPr lang="pt-PT" sz="1200" dirty="0" smtClean="0">
              <a:latin typeface="+mn-lt"/>
              <a:ea typeface="+mn-ea"/>
              <a:cs typeface="+mn-cs"/>
              <a:sym typeface="Calibri"/>
            </a:endParaRPr>
          </a:p>
          <a:p>
            <a:pPr marL="228600" lvl="0" indent="-228600">
              <a:buFont typeface="+mj-lt"/>
              <a:buAutoNum type="arabicParenR"/>
            </a:pPr>
            <a:r>
              <a:rPr lang="pt-PT" sz="1200" dirty="0" smtClean="0">
                <a:latin typeface="+mn-lt"/>
                <a:ea typeface="+mn-ea"/>
                <a:cs typeface="+mn-cs"/>
                <a:sym typeface="Calibri"/>
              </a:rPr>
              <a:t>A pessoa tem uma doença de preocupação para a saúde pública? Uma doença de preocupação para a saúde pública deve ser transmissível e, portanto, infecciosa de pessoa para pessoa. Deve ser suficientemente sério para justificar o esforço envolvido na interdição da viagem de outrem. </a:t>
            </a:r>
          </a:p>
          <a:p>
            <a:pPr marL="228600" lvl="0" indent="-228600">
              <a:buFont typeface="+mj-lt"/>
              <a:buAutoNum type="arabicParenR"/>
            </a:pPr>
            <a:r>
              <a:rPr lang="pt-PT" sz="1200" dirty="0" smtClean="0">
                <a:latin typeface="+mn-lt"/>
                <a:ea typeface="+mn-ea"/>
                <a:cs typeface="+mn-cs"/>
                <a:sym typeface="Calibri"/>
              </a:rPr>
              <a:t>A pessoa não está a cumprir as recomendações de saúde pública? Exemplos disto incluem alguém que não toma a medicação recomendada, faltando sistematicamente a consultas, ou não seguindo recomendações para adiar a sua viagem até estar devidamente tratado. </a:t>
            </a:r>
          </a:p>
          <a:p>
            <a:r>
              <a:rPr lang="pt-PT" sz="1200" dirty="0" smtClean="0">
                <a:latin typeface="+mn-lt"/>
                <a:ea typeface="+mn-ea"/>
                <a:cs typeface="+mn-cs"/>
                <a:sym typeface="Calibri"/>
              </a:rPr>
              <a:t>3) A pessoa planeia viajar em breve? Podemos determinar isto verificando se a pessoa tem um itinerário de voo activo. Isto é particularmente importante se o itinerário de viagem coincidir com o período infeccioso. </a:t>
            </a:r>
          </a:p>
          <a:p>
            <a:r>
              <a:rPr lang="pt-PT" sz="1200" dirty="0" smtClean="0">
                <a:latin typeface="+mn-lt"/>
                <a:ea typeface="+mn-ea"/>
                <a:cs typeface="+mn-cs"/>
                <a:sym typeface="Calibri"/>
              </a:rPr>
              <a:t>4) [País] tem o mandato legal para rastrear e impedir viagens? Isto é fundamental. Que agência pode consultar as reservas de voos, e é possível impedir alguém de a) reservar um bilhete ou b) embarcar num avião se o bilhete já estiver reservado?</a:t>
            </a:r>
            <a:r>
              <a:rPr lang="pt-PT" sz="1200" i="1" dirty="0" smtClean="0">
                <a:latin typeface="+mn-lt"/>
                <a:ea typeface="+mn-ea"/>
                <a:cs typeface="+mn-cs"/>
                <a:sym typeface="Calibri"/>
              </a:rPr>
              <a:t> </a:t>
            </a:r>
            <a:endParaRPr lang="pt-PT" sz="1200" dirty="0" smtClean="0">
              <a:latin typeface="+mn-lt"/>
              <a:ea typeface="+mn-ea"/>
              <a:cs typeface="+mn-cs"/>
              <a:sym typeface="Calibri"/>
            </a:endParaRPr>
          </a:p>
          <a:p>
            <a:r>
              <a:rPr lang="pt-PT" sz="1200" dirty="0" smtClean="0">
                <a:latin typeface="+mn-lt"/>
                <a:ea typeface="+mn-ea"/>
                <a:cs typeface="+mn-cs"/>
                <a:sym typeface="Calibri"/>
              </a:rPr>
              <a:t>5) E por último, o país tem alguma forma de eliminar a restrição quando a pessoa já não cumpre os critérios de constar da lista?</a:t>
            </a:r>
          </a:p>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a:spLocks noGrp="1" noRot="1" noChangeAspect="1"/>
          </p:cNvSpPr>
          <p:nvPr>
            <p:ph type="sldImg"/>
          </p:nvPr>
        </p:nvSpPr>
        <p:spPr>
          <a:xfrm>
            <a:off x="381000" y="685800"/>
            <a:ext cx="6096000" cy="3429000"/>
          </a:xfrm>
          <a:prstGeom prst="rect">
            <a:avLst/>
          </a:prstGeom>
        </p:spPr>
        <p:txBody>
          <a:bodyPr/>
          <a:lstStyle/>
          <a:p>
            <a:endParaRPr/>
          </a:p>
        </p:txBody>
      </p:sp>
      <p:sp>
        <p:nvSpPr>
          <p:cNvPr id="387" name="Shape 387"/>
          <p:cNvSpPr>
            <a:spLocks noGrp="1"/>
          </p:cNvSpPr>
          <p:nvPr>
            <p:ph type="body" sz="quarter" idx="1"/>
          </p:nvPr>
        </p:nvSpPr>
        <p:spPr>
          <a:prstGeom prst="rect">
            <a:avLst/>
          </a:prstGeom>
        </p:spPr>
        <p:txBody>
          <a:bodyPr/>
          <a:lstStyle/>
          <a:p>
            <a:r>
              <a:rPr lang="pt-PT" sz="1200" dirty="0" smtClean="0">
                <a:latin typeface="+mn-lt"/>
                <a:ea typeface="+mn-ea"/>
                <a:cs typeface="+mn-cs"/>
                <a:sym typeface="Calibri"/>
              </a:rPr>
              <a:t>Aqui, descreveremos como prevenir a propagação de doenças através de viagens DEPOIS de a viagem já ter sido feita - é através do rastreio de contactos, ou investigações de contactos, depois de um voo ter terminado. </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hape 393"/>
          <p:cNvSpPr>
            <a:spLocks noGrp="1" noRot="1" noChangeAspect="1"/>
          </p:cNvSpPr>
          <p:nvPr>
            <p:ph type="sldImg"/>
          </p:nvPr>
        </p:nvSpPr>
        <p:spPr>
          <a:xfrm>
            <a:off x="381000" y="685800"/>
            <a:ext cx="6096000" cy="3429000"/>
          </a:xfrm>
          <a:prstGeom prst="rect">
            <a:avLst/>
          </a:prstGeom>
        </p:spPr>
        <p:txBody>
          <a:bodyPr/>
          <a:lstStyle/>
          <a:p>
            <a:endParaRPr/>
          </a:p>
        </p:txBody>
      </p:sp>
      <p:sp>
        <p:nvSpPr>
          <p:cNvPr id="394" name="Shape 394"/>
          <p:cNvSpPr>
            <a:spLocks noGrp="1"/>
          </p:cNvSpPr>
          <p:nvPr>
            <p:ph type="body" sz="quarter" idx="1"/>
          </p:nvPr>
        </p:nvSpPr>
        <p:spPr>
          <a:prstGeom prst="rect">
            <a:avLst/>
          </a:prstGeom>
        </p:spPr>
        <p:txBody>
          <a:bodyPr/>
          <a:lstStyle/>
          <a:p>
            <a:r>
              <a:rPr lang="pt-PT" sz="1200" dirty="0" smtClean="0">
                <a:latin typeface="+mn-lt"/>
                <a:ea typeface="+mn-ea"/>
                <a:cs typeface="+mn-cs"/>
                <a:sym typeface="Calibri"/>
              </a:rPr>
              <a:t>Uma investigação de contacto é uma forma de localizar passageiros que possam ter sido expostos a alguém que viajava com uma doença transmissível confirmada de preocupação para a saúde pública. Transmissível significa não só infeccioso, mas também propagar-se de pessoa para pessoa. </a:t>
            </a:r>
            <a:r>
              <a:rPr lang="pt-PT" sz="1200" i="1" dirty="0" smtClean="0">
                <a:latin typeface="+mn-lt"/>
                <a:ea typeface="+mn-ea"/>
                <a:cs typeface="+mn-cs"/>
                <a:sym typeface="Calibri"/>
              </a:rPr>
              <a:t>Pedir aos participantes exemplos de doenças transmissíveis, e diferenciar uma doença como o paludismo (que se propaga através de mosquitos e é pouco provável que seja transmitida num avião) de uma doença como o sarampo que é altamente contagiosa. </a:t>
            </a:r>
          </a:p>
          <a:p>
            <a:endParaRPr lang="pt-PT" sz="1200" dirty="0" smtClean="0">
              <a:latin typeface="+mn-lt"/>
              <a:ea typeface="+mn-ea"/>
              <a:cs typeface="+mn-cs"/>
              <a:sym typeface="Calibri"/>
            </a:endParaRPr>
          </a:p>
          <a:p>
            <a:r>
              <a:rPr lang="pt-PT" sz="1200" dirty="0" smtClean="0">
                <a:latin typeface="+mn-lt"/>
                <a:ea typeface="+mn-ea"/>
                <a:cs typeface="+mn-cs"/>
                <a:sym typeface="Calibri"/>
              </a:rPr>
              <a:t>Nem todas as doenças são transmissíveis, e apenas certas doenças transmissíveis são suficientemente preocupantes em termos de saúde pública para merecerem uma IC aérea. Os países dão prioridade às IC aéreas para certas doenças com base em factores como a gravidade, o potencial de propagação de epidemias e a disponibilidade de profilaxia eficaz para prevenir casos secundários. Em muitos países, as IC aéreas são conduzidas para o sarampo, doença meningocócica e tuberculose infecciosa. A duração do voo pode ser um factor determinante na decisão de iniciar ou não uma IC aérea. </a:t>
            </a:r>
          </a:p>
          <a:p>
            <a:endParaRPr lang="pt-PT" sz="1200" dirty="0" smtClean="0">
              <a:latin typeface="+mn-lt"/>
              <a:ea typeface="+mn-ea"/>
              <a:cs typeface="+mn-cs"/>
              <a:sym typeface="Calibri"/>
            </a:endParaRPr>
          </a:p>
          <a:p>
            <a:r>
              <a:rPr lang="pt-PT" sz="1200" dirty="0" smtClean="0">
                <a:latin typeface="+mn-lt"/>
                <a:ea typeface="+mn-ea"/>
                <a:cs typeface="+mn-cs"/>
                <a:sym typeface="Calibri"/>
              </a:rPr>
              <a:t>As IC aéreas podem ser utilizadas para contactar passageiros e tripulantes expostos e iniciar a profilaxia para prevenir doenças, mas requerem muitos recursos.</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Shape 426"/>
          <p:cNvSpPr>
            <a:spLocks noGrp="1" noRot="1" noChangeAspect="1"/>
          </p:cNvSpPr>
          <p:nvPr>
            <p:ph type="sldImg"/>
          </p:nvPr>
        </p:nvSpPr>
        <p:spPr>
          <a:xfrm>
            <a:off x="381000" y="685800"/>
            <a:ext cx="6096000" cy="3429000"/>
          </a:xfrm>
          <a:prstGeom prst="rect">
            <a:avLst/>
          </a:prstGeom>
        </p:spPr>
        <p:txBody>
          <a:bodyPr/>
          <a:lstStyle/>
          <a:p>
            <a:endParaRPr/>
          </a:p>
        </p:txBody>
      </p:sp>
      <p:sp>
        <p:nvSpPr>
          <p:cNvPr id="427" name="Shape 427"/>
          <p:cNvSpPr>
            <a:spLocks noGrp="1"/>
          </p:cNvSpPr>
          <p:nvPr>
            <p:ph type="body" sz="quarter" idx="1"/>
          </p:nvPr>
        </p:nvSpPr>
        <p:spPr>
          <a:prstGeom prst="rect">
            <a:avLst/>
          </a:prstGeom>
        </p:spPr>
        <p:txBody>
          <a:bodyPr/>
          <a:lstStyle/>
          <a:p>
            <a:r>
              <a:rPr lang="pt-PT" sz="1200" dirty="0" smtClean="0">
                <a:latin typeface="+mn-lt"/>
                <a:ea typeface="+mn-ea"/>
                <a:cs typeface="+mn-cs"/>
                <a:sym typeface="Calibri"/>
              </a:rPr>
              <a:t>Um passageiro pode não apresentar sintomas, ou pode viajar estando ciente de que está doente. Em qualquer das situações, o passageiro pode visitar um estabelecimento de saúde ao chegar ao seu destino final. Se o passageiro tiver uma doença transmissível confirmada de preocupação para a saúde pública e for contagioso durante a viagem, e o estabelecimento de saúde tiver conhecimento da viagem recente da pessoa, pode notificar o seu Ministério da Saúde ou as autoridades regionais de saúde pública de acordo com os protocolos de vigilância de rotina. A autoridade de saúde pública pode então contactar directamente o aeroporto ou a companhia aérea, de acordo com as relações estabelecidas, e solicitar o manifesto de voo para obter as informações sobre os contactos potencialmente expostos. Dependendo da doença e da cronologia, os departamentos de saúde podem fornecer medicação ou vacina para prevenir a doença em contactos identificados ou optar por monitorizar os contactos em caso de doença. </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Shape 433"/>
          <p:cNvSpPr>
            <a:spLocks noGrp="1" noRot="1" noChangeAspect="1"/>
          </p:cNvSpPr>
          <p:nvPr>
            <p:ph type="sldImg"/>
          </p:nvPr>
        </p:nvSpPr>
        <p:spPr>
          <a:xfrm>
            <a:off x="381000" y="685800"/>
            <a:ext cx="6096000" cy="3429000"/>
          </a:xfrm>
          <a:prstGeom prst="rect">
            <a:avLst/>
          </a:prstGeom>
        </p:spPr>
        <p:txBody>
          <a:bodyPr/>
          <a:lstStyle/>
          <a:p>
            <a:endParaRPr/>
          </a:p>
        </p:txBody>
      </p:sp>
      <p:sp>
        <p:nvSpPr>
          <p:cNvPr id="434" name="Shape 434"/>
          <p:cNvSpPr>
            <a:spLocks noGrp="1"/>
          </p:cNvSpPr>
          <p:nvPr>
            <p:ph type="body" sz="quarter" idx="1"/>
          </p:nvPr>
        </p:nvSpPr>
        <p:spPr>
          <a:prstGeom prst="rect">
            <a:avLst/>
          </a:prstGeom>
        </p:spPr>
        <p:txBody>
          <a:bodyPr/>
          <a:lstStyle/>
          <a:p>
            <a:r>
              <a:rPr lang="pt-PT" sz="1200" i="1" dirty="0" smtClean="0">
                <a:latin typeface="+mn-lt"/>
                <a:ea typeface="+mn-ea"/>
                <a:cs typeface="+mn-cs"/>
                <a:sym typeface="Calibri"/>
              </a:rPr>
              <a:t>Pedir aos participantes que não são de um aeroporto que encontrem alguém próximo que seja do aeroporto e trabalhem em conjunto. </a:t>
            </a:r>
          </a:p>
          <a:p>
            <a:endParaRPr lang="pt-PT" sz="1200" dirty="0" smtClean="0">
              <a:latin typeface="+mn-lt"/>
              <a:ea typeface="+mn-ea"/>
              <a:cs typeface="+mn-cs"/>
              <a:sym typeface="Calibri"/>
            </a:endParaRPr>
          </a:p>
          <a:p>
            <a:r>
              <a:rPr lang="pt-PT" sz="1200" i="1" dirty="0" smtClean="0">
                <a:latin typeface="+mn-lt"/>
                <a:ea typeface="+mn-ea"/>
                <a:cs typeface="+mn-cs"/>
                <a:sym typeface="Calibri"/>
              </a:rPr>
              <a:t>Pedir aos facilitadores para distribuir "</a:t>
            </a:r>
            <a:r>
              <a:rPr lang="pt-PT" sz="1200" i="1" dirty="0" err="1" smtClean="0">
                <a:latin typeface="+mn-lt"/>
                <a:ea typeface="+mn-ea"/>
                <a:cs typeface="+mn-cs"/>
                <a:sym typeface="Calibri"/>
              </a:rPr>
              <a:t>Air_CI_Questions</a:t>
            </a:r>
            <a:r>
              <a:rPr lang="pt-PT" sz="1200" i="1" dirty="0" smtClean="0">
                <a:latin typeface="+mn-lt"/>
                <a:ea typeface="+mn-ea"/>
                <a:cs typeface="+mn-cs"/>
                <a:sym typeface="Calibri"/>
              </a:rPr>
              <a:t>" (versão portuguesa) e pedir aos participantes para passar para a segunda página para os dois slides seguintes.</a:t>
            </a:r>
          </a:p>
          <a:p>
            <a:endParaRPr lang="pt-PT" sz="1200" dirty="0" smtClean="0">
              <a:latin typeface="+mn-lt"/>
              <a:ea typeface="+mn-ea"/>
              <a:cs typeface="+mn-cs"/>
              <a:sym typeface="Calibri"/>
            </a:endParaRPr>
          </a:p>
          <a:p>
            <a:r>
              <a:rPr lang="pt-PT" sz="1200" i="1" dirty="0" smtClean="0">
                <a:latin typeface="+mn-lt"/>
                <a:ea typeface="+mn-ea"/>
                <a:cs typeface="+mn-cs"/>
                <a:sym typeface="Calibri"/>
              </a:rPr>
              <a:t>Dizer aos participantes para responderem a cada pergunta honestamente enquanto lemos cada pergunta em voz alta. Se tiverem uma pergunta de esclarecimento a fazer, por favor diga-lhes para levantarem o braço.</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Shape 443"/>
          <p:cNvSpPr>
            <a:spLocks noGrp="1" noRot="1" noChangeAspect="1"/>
          </p:cNvSpPr>
          <p:nvPr>
            <p:ph type="sldImg"/>
          </p:nvPr>
        </p:nvSpPr>
        <p:spPr>
          <a:xfrm>
            <a:off x="381000" y="685800"/>
            <a:ext cx="6096000" cy="3429000"/>
          </a:xfrm>
          <a:prstGeom prst="rect">
            <a:avLst/>
          </a:prstGeom>
        </p:spPr>
        <p:txBody>
          <a:bodyPr/>
          <a:lstStyle/>
          <a:p>
            <a:endParaRPr/>
          </a:p>
        </p:txBody>
      </p:sp>
      <p:sp>
        <p:nvSpPr>
          <p:cNvPr id="444" name="Shape 444"/>
          <p:cNvSpPr>
            <a:spLocks noGrp="1"/>
          </p:cNvSpPr>
          <p:nvPr>
            <p:ph type="body" sz="quarter" idx="1"/>
          </p:nvPr>
        </p:nvSpPr>
        <p:spPr>
          <a:prstGeom prst="rect">
            <a:avLst/>
          </a:prstGeom>
        </p:spPr>
        <p:txBody>
          <a:bodyPr/>
          <a:lstStyle/>
          <a:p>
            <a:r>
              <a:rPr lang="pt-PT" sz="1200" i="1" dirty="0" smtClean="0">
                <a:latin typeface="+mn-lt"/>
                <a:ea typeface="+mn-ea"/>
                <a:cs typeface="+mn-cs"/>
                <a:sym typeface="Calibri"/>
              </a:rPr>
              <a:t>Peça ao facilitador que leia cada pergunta da ficha de trabalho em voz alta e dê aos participantes alguns segundos para responderem. </a:t>
            </a:r>
          </a:p>
          <a:p>
            <a:endParaRPr lang="pt-PT" sz="1200" dirty="0" smtClean="0">
              <a:latin typeface="+mn-lt"/>
              <a:ea typeface="+mn-ea"/>
              <a:cs typeface="+mn-cs"/>
              <a:sym typeface="Calibri"/>
            </a:endParaRPr>
          </a:p>
          <a:p>
            <a:r>
              <a:rPr lang="pt-PT" sz="1200" i="1" dirty="0" smtClean="0">
                <a:latin typeface="+mn-lt"/>
                <a:ea typeface="+mn-ea"/>
                <a:cs typeface="+mn-cs"/>
                <a:sym typeface="Calibri"/>
              </a:rPr>
              <a:t>Após cada pergunta, pedir aos participantes para levantarem o braço se responderem sim ou não a uma pergunta. Se responderam não a uma pergunta específica, ler as acções recomendadas da folha "</a:t>
            </a:r>
            <a:r>
              <a:rPr lang="pt-PT" sz="1200" i="1" dirty="0" err="1" smtClean="0">
                <a:latin typeface="+mn-lt"/>
                <a:ea typeface="+mn-ea"/>
                <a:cs typeface="+mn-cs"/>
                <a:sym typeface="Calibri"/>
              </a:rPr>
              <a:t>Air_CI_Answers</a:t>
            </a:r>
            <a:r>
              <a:rPr lang="pt-PT" sz="1200" i="1" dirty="0" smtClean="0">
                <a:latin typeface="+mn-lt"/>
                <a:ea typeface="+mn-ea"/>
                <a:cs typeface="+mn-cs"/>
                <a:sym typeface="Calibri"/>
              </a:rPr>
              <a:t>" (versão portuguesa), que serão entregues aos participantes no FIM do exercício.</a:t>
            </a:r>
            <a:endParaRPr lang="pt-PT" sz="1200" dirty="0" smtClean="0">
              <a:latin typeface="+mn-lt"/>
              <a:ea typeface="+mn-ea"/>
              <a:cs typeface="+mn-cs"/>
              <a:sym typeface="Calibri"/>
            </a:endParaRPr>
          </a:p>
          <a:p>
            <a:pPr>
              <a:defRPr i="1"/>
            </a:pPr>
            <a:endParaRPr dirty="0"/>
          </a:p>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grpSp>
        <p:nvGrpSpPr>
          <p:cNvPr id="19" name="Group 15"/>
          <p:cNvGrpSpPr/>
          <p:nvPr/>
        </p:nvGrpSpPr>
        <p:grpSpPr>
          <a:xfrm>
            <a:off x="0" y="-2373"/>
            <a:ext cx="12192001" cy="6867028"/>
            <a:chOff x="0" y="0"/>
            <a:chExt cx="12192000" cy="6867027"/>
          </a:xfrm>
        </p:grpSpPr>
        <p:sp>
          <p:nvSpPr>
            <p:cNvPr id="12" name="Rectangle 7"/>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13" name="Oval 10"/>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 name="Oval 11"/>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5" name="Oval 12"/>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 name="Oval 13"/>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7" name="Oval 14"/>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0" name="Title Text"/>
          <p:cNvSpPr txBox="1">
            <a:spLocks noGrp="1"/>
          </p:cNvSpPr>
          <p:nvPr>
            <p:ph type="title"/>
          </p:nvPr>
        </p:nvSpPr>
        <p:spPr>
          <a:xfrm>
            <a:off x="1154954" y="2099733"/>
            <a:ext cx="8825660" cy="2677649"/>
          </a:xfrm>
          <a:prstGeom prst="rect">
            <a:avLst/>
          </a:prstGeom>
        </p:spPr>
        <p:txBody>
          <a:bodyPr anchor="b">
            <a:normAutofit/>
          </a:bodyPr>
          <a:lstStyle>
            <a:lvl1pPr>
              <a:defRPr sz="5400"/>
            </a:lvl1pPr>
          </a:lstStyle>
          <a:p>
            <a:r>
              <a:t>Title Text</a:t>
            </a:r>
          </a:p>
        </p:txBody>
      </p:sp>
      <p:sp>
        <p:nvSpPr>
          <p:cNvPr id="21" name="Body Level One…"/>
          <p:cNvSpPr txBox="1">
            <a:spLocks noGrp="1"/>
          </p:cNvSpPr>
          <p:nvPr>
            <p:ph type="body" sz="quarter" idx="1"/>
          </p:nvPr>
        </p:nvSpPr>
        <p:spPr>
          <a:xfrm>
            <a:off x="1154954" y="4777380"/>
            <a:ext cx="8825660" cy="861421"/>
          </a:xfrm>
          <a:prstGeom prst="rect">
            <a:avLst/>
          </a:prstGeom>
        </p:spPr>
        <p:txBody>
          <a:bodyPr/>
          <a:lstStyle>
            <a:lvl1pPr marL="0" indent="0">
              <a:buClrTx/>
              <a:buSzTx/>
              <a:buNone/>
              <a:defRPr cap="all">
                <a:solidFill>
                  <a:schemeClr val="accent1"/>
                </a:solidFill>
              </a:defRPr>
            </a:lvl1pPr>
            <a:lvl2pPr marL="0" indent="457200">
              <a:buClrTx/>
              <a:buSzTx/>
              <a:buNone/>
              <a:defRPr cap="all">
                <a:solidFill>
                  <a:schemeClr val="accent1"/>
                </a:solidFill>
              </a:defRPr>
            </a:lvl2pPr>
            <a:lvl3pPr marL="0" indent="914400">
              <a:buClrTx/>
              <a:buSzTx/>
              <a:buNone/>
              <a:defRPr cap="all">
                <a:solidFill>
                  <a:schemeClr val="accent1"/>
                </a:solidFill>
              </a:defRPr>
            </a:lvl3pPr>
            <a:lvl4pPr marL="0" indent="1371600">
              <a:buClrTx/>
              <a:buSzTx/>
              <a:buNone/>
              <a:defRPr cap="all">
                <a:solidFill>
                  <a:schemeClr val="accent1"/>
                </a:solidFill>
              </a:defRPr>
            </a:lvl4pPr>
            <a:lvl5pPr marL="0" indent="1828800">
              <a:buClrTx/>
              <a:buSzTx/>
              <a:buNone/>
              <a:defRPr cap="all">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2" name="Rectangle 9"/>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3" name="Slide Number"/>
          <p:cNvSpPr txBox="1">
            <a:spLocks noGrp="1"/>
          </p:cNvSpPr>
          <p:nvPr>
            <p:ph type="sldNum" sz="quarter" idx="2"/>
          </p:nvPr>
        </p:nvSpPr>
        <p:spPr>
          <a:xfrm>
            <a:off x="10520963" y="537055"/>
            <a:ext cx="498288" cy="523241"/>
          </a:xfrm>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anoramic Picture with Caption">
    <p:spTree>
      <p:nvGrpSpPr>
        <p:cNvPr id="1" name=""/>
        <p:cNvGrpSpPr/>
        <p:nvPr/>
      </p:nvGrpSpPr>
      <p:grpSpPr>
        <a:xfrm>
          <a:off x="0" y="0"/>
          <a:ext cx="0" cy="0"/>
          <a:chOff x="0" y="0"/>
          <a:chExt cx="0" cy="0"/>
        </a:xfrm>
      </p:grpSpPr>
      <p:grpSp>
        <p:nvGrpSpPr>
          <p:cNvPr id="191" name="Group 8"/>
          <p:cNvGrpSpPr/>
          <p:nvPr/>
        </p:nvGrpSpPr>
        <p:grpSpPr>
          <a:xfrm>
            <a:off x="0" y="-2373"/>
            <a:ext cx="12192001" cy="6867028"/>
            <a:chOff x="0" y="0"/>
            <a:chExt cx="12192000" cy="6867027"/>
          </a:xfrm>
        </p:grpSpPr>
        <p:sp>
          <p:nvSpPr>
            <p:cNvPr id="182" name="Rectangle 25"/>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183"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4"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5"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6"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7"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8"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189"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90"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92"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grpSp>
        <p:nvGrpSpPr>
          <p:cNvPr id="202" name="Group 18"/>
          <p:cNvGrpSpPr/>
          <p:nvPr/>
        </p:nvGrpSpPr>
        <p:grpSpPr>
          <a:xfrm>
            <a:off x="0" y="-2373"/>
            <a:ext cx="12192001" cy="6867028"/>
            <a:chOff x="0" y="0"/>
            <a:chExt cx="12192000" cy="6867027"/>
          </a:xfrm>
        </p:grpSpPr>
        <p:sp>
          <p:nvSpPr>
            <p:cNvPr id="193" name="Rectangle 10"/>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194"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95" name="Oval 14"/>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96" name="Oval 15"/>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97" name="Oval 16"/>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98" name="Oval 17"/>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99" name="Freeform 5"/>
            <p:cNvSpPr/>
            <p:nvPr/>
          </p:nvSpPr>
          <p:spPr>
            <a:xfrm rot="10371525">
              <a:off x="263766" y="4440624"/>
              <a:ext cx="3299408" cy="440928"/>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200" name="Freeform 5"/>
            <p:cNvSpPr/>
            <p:nvPr/>
          </p:nvSpPr>
          <p:spPr>
            <a:xfrm rot="10800000">
              <a:off x="459505" y="323503"/>
              <a:ext cx="11277602"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01"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03" name="Title Text"/>
          <p:cNvSpPr txBox="1">
            <a:spLocks noGrp="1"/>
          </p:cNvSpPr>
          <p:nvPr>
            <p:ph type="title"/>
          </p:nvPr>
        </p:nvSpPr>
        <p:spPr>
          <a:xfrm>
            <a:off x="1154955" y="4966673"/>
            <a:ext cx="8825658" cy="566739"/>
          </a:xfrm>
          <a:prstGeom prst="rect">
            <a:avLst/>
          </a:prstGeom>
        </p:spPr>
        <p:txBody>
          <a:bodyPr anchor="b">
            <a:normAutofit/>
          </a:bodyPr>
          <a:lstStyle>
            <a:lvl1pPr>
              <a:defRPr sz="2400"/>
            </a:lvl1pPr>
          </a:lstStyle>
          <a:p>
            <a:r>
              <a:t>Title Text</a:t>
            </a:r>
          </a:p>
        </p:txBody>
      </p:sp>
      <p:sp>
        <p:nvSpPr>
          <p:cNvPr id="204" name="Picture Placeholder 2"/>
          <p:cNvSpPr>
            <a:spLocks noGrp="1"/>
          </p:cNvSpPr>
          <p:nvPr>
            <p:ph type="pic" sz="half" idx="21"/>
          </p:nvPr>
        </p:nvSpPr>
        <p:spPr>
          <a:xfrm>
            <a:off x="1154954" y="685800"/>
            <a:ext cx="8825660" cy="3429000"/>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205" name="Body Level One…"/>
          <p:cNvSpPr txBox="1">
            <a:spLocks noGrp="1"/>
          </p:cNvSpPr>
          <p:nvPr>
            <p:ph type="body" sz="quarter" idx="1"/>
          </p:nvPr>
        </p:nvSpPr>
        <p:spPr>
          <a:xfrm>
            <a:off x="1154955" y="5536665"/>
            <a:ext cx="8825657" cy="493713"/>
          </a:xfrm>
          <a:prstGeom prst="rect">
            <a:avLst/>
          </a:prstGeom>
        </p:spPr>
        <p:txBody>
          <a:bodyPr/>
          <a:lstStyle>
            <a:lvl1pPr marL="0" indent="0">
              <a:buClrTx/>
              <a:buSzTx/>
              <a:buNone/>
              <a:defRPr sz="1200">
                <a:solidFill>
                  <a:schemeClr val="accent1"/>
                </a:solidFill>
              </a:defRPr>
            </a:lvl1pPr>
            <a:lvl2pPr marL="0" indent="457200">
              <a:buClrTx/>
              <a:buSzTx/>
              <a:buNone/>
              <a:defRPr sz="1200">
                <a:solidFill>
                  <a:schemeClr val="accent1"/>
                </a:solidFill>
              </a:defRPr>
            </a:lvl2pPr>
            <a:lvl3pPr marL="0" indent="914400">
              <a:buClrTx/>
              <a:buSzTx/>
              <a:buNone/>
              <a:defRPr sz="1200">
                <a:solidFill>
                  <a:schemeClr val="accent1"/>
                </a:solidFill>
              </a:defRPr>
            </a:lvl3pPr>
            <a:lvl4pPr marL="0" indent="1371600">
              <a:buClrTx/>
              <a:buSzTx/>
              <a:buNone/>
              <a:defRPr sz="1200">
                <a:solidFill>
                  <a:schemeClr val="accent1"/>
                </a:solidFill>
              </a:defRPr>
            </a:lvl4pPr>
            <a:lvl5pPr marL="0" indent="1828800">
              <a:buClrTx/>
              <a:buSzTx/>
              <a:buNone/>
              <a:defRPr sz="12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06" name="Rectangle 12"/>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07"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aption">
    <p:spTree>
      <p:nvGrpSpPr>
        <p:cNvPr id="1" name=""/>
        <p:cNvGrpSpPr/>
        <p:nvPr/>
      </p:nvGrpSpPr>
      <p:grpSpPr>
        <a:xfrm>
          <a:off x="0" y="0"/>
          <a:ext cx="0" cy="0"/>
          <a:chOff x="0" y="0"/>
          <a:chExt cx="0" cy="0"/>
        </a:xfrm>
      </p:grpSpPr>
      <p:grpSp>
        <p:nvGrpSpPr>
          <p:cNvPr id="223" name="Group 11"/>
          <p:cNvGrpSpPr/>
          <p:nvPr/>
        </p:nvGrpSpPr>
        <p:grpSpPr>
          <a:xfrm>
            <a:off x="0" y="-2373"/>
            <a:ext cx="12192001" cy="6867028"/>
            <a:chOff x="0" y="0"/>
            <a:chExt cx="12192000" cy="6867027"/>
          </a:xfrm>
        </p:grpSpPr>
        <p:sp>
          <p:nvSpPr>
            <p:cNvPr id="214" name="Rectangle 9"/>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215"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16" name="Oval 14"/>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17" name="Oval 15"/>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18" name="Oval 16"/>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19" name="Oval 17"/>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20" name="Freeform 5"/>
            <p:cNvSpPr/>
            <p:nvPr/>
          </p:nvSpPr>
          <p:spPr>
            <a:xfrm rot="21010067">
              <a:off x="8490951" y="2717247"/>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221" name="Freeform 5"/>
            <p:cNvSpPr/>
            <p:nvPr/>
          </p:nvSpPr>
          <p:spPr>
            <a:xfrm>
              <a:off x="455612" y="2803692"/>
              <a:ext cx="11277601" cy="36026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97"/>
                  </a:lnTo>
                  <a:lnTo>
                    <a:pt x="21600" y="21600"/>
                  </a:lnTo>
                  <a:lnTo>
                    <a:pt x="21600" y="11"/>
                  </a:lnTo>
                  <a:lnTo>
                    <a:pt x="21110" y="247"/>
                  </a:lnTo>
                  <a:lnTo>
                    <a:pt x="20622" y="476"/>
                  </a:lnTo>
                  <a:lnTo>
                    <a:pt x="20131" y="696"/>
                  </a:lnTo>
                  <a:lnTo>
                    <a:pt x="19639" y="886"/>
                  </a:lnTo>
                  <a:lnTo>
                    <a:pt x="19148" y="1076"/>
                  </a:lnTo>
                  <a:lnTo>
                    <a:pt x="18656" y="1256"/>
                  </a:lnTo>
                  <a:lnTo>
                    <a:pt x="18170" y="1408"/>
                  </a:lnTo>
                  <a:lnTo>
                    <a:pt x="17677" y="1552"/>
                  </a:lnTo>
                  <a:lnTo>
                    <a:pt x="17187" y="1685"/>
                  </a:lnTo>
                  <a:lnTo>
                    <a:pt x="16705" y="1800"/>
                  </a:lnTo>
                  <a:lnTo>
                    <a:pt x="16217" y="1914"/>
                  </a:lnTo>
                  <a:lnTo>
                    <a:pt x="15736" y="2009"/>
                  </a:lnTo>
                  <a:lnTo>
                    <a:pt x="15254" y="2085"/>
                  </a:lnTo>
                  <a:lnTo>
                    <a:pt x="14774" y="2161"/>
                  </a:lnTo>
                  <a:lnTo>
                    <a:pt x="14299" y="2226"/>
                  </a:lnTo>
                  <a:lnTo>
                    <a:pt x="13828" y="2275"/>
                  </a:lnTo>
                  <a:lnTo>
                    <a:pt x="13357" y="2313"/>
                  </a:lnTo>
                  <a:lnTo>
                    <a:pt x="12891" y="2351"/>
                  </a:lnTo>
                  <a:lnTo>
                    <a:pt x="11971" y="2389"/>
                  </a:lnTo>
                  <a:lnTo>
                    <a:pt x="11517" y="2398"/>
                  </a:lnTo>
                  <a:lnTo>
                    <a:pt x="11068" y="2389"/>
                  </a:lnTo>
                  <a:lnTo>
                    <a:pt x="10623" y="2389"/>
                  </a:lnTo>
                  <a:lnTo>
                    <a:pt x="10182" y="2370"/>
                  </a:lnTo>
                  <a:lnTo>
                    <a:pt x="9750" y="2340"/>
                  </a:lnTo>
                  <a:lnTo>
                    <a:pt x="9323" y="2313"/>
                  </a:lnTo>
                  <a:lnTo>
                    <a:pt x="8904" y="2283"/>
                  </a:lnTo>
                  <a:lnTo>
                    <a:pt x="8487" y="2237"/>
                  </a:lnTo>
                  <a:lnTo>
                    <a:pt x="8076" y="2188"/>
                  </a:lnTo>
                  <a:lnTo>
                    <a:pt x="7674" y="2142"/>
                  </a:lnTo>
                  <a:lnTo>
                    <a:pt x="6890" y="2017"/>
                  </a:lnTo>
                  <a:lnTo>
                    <a:pt x="6139" y="1884"/>
                  </a:lnTo>
                  <a:lnTo>
                    <a:pt x="5417" y="1742"/>
                  </a:lnTo>
                  <a:lnTo>
                    <a:pt x="4735" y="1590"/>
                  </a:lnTo>
                  <a:lnTo>
                    <a:pt x="4082" y="1427"/>
                  </a:lnTo>
                  <a:lnTo>
                    <a:pt x="3478" y="1256"/>
                  </a:lnTo>
                  <a:lnTo>
                    <a:pt x="2910" y="1085"/>
                  </a:lnTo>
                  <a:lnTo>
                    <a:pt x="2387" y="913"/>
                  </a:lnTo>
                  <a:lnTo>
                    <a:pt x="1907" y="753"/>
                  </a:lnTo>
                  <a:lnTo>
                    <a:pt x="1482" y="601"/>
                  </a:lnTo>
                  <a:lnTo>
                    <a:pt x="1097" y="457"/>
                  </a:lnTo>
                  <a:lnTo>
                    <a:pt x="773" y="334"/>
                  </a:lnTo>
                  <a:lnTo>
                    <a:pt x="501" y="220"/>
                  </a:lnTo>
                  <a:lnTo>
                    <a:pt x="127" y="57"/>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2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24" name="Title Text"/>
          <p:cNvSpPr txBox="1">
            <a:spLocks noGrp="1"/>
          </p:cNvSpPr>
          <p:nvPr>
            <p:ph type="title"/>
          </p:nvPr>
        </p:nvSpPr>
        <p:spPr>
          <a:xfrm>
            <a:off x="1154954" y="1063416"/>
            <a:ext cx="8825659" cy="1379756"/>
          </a:xfrm>
          <a:prstGeom prst="rect">
            <a:avLst/>
          </a:prstGeom>
        </p:spPr>
        <p:txBody>
          <a:bodyPr>
            <a:normAutofit/>
          </a:bodyPr>
          <a:lstStyle>
            <a:lvl1pPr>
              <a:defRPr sz="4000"/>
            </a:lvl1pPr>
          </a:lstStyle>
          <a:p>
            <a:r>
              <a:t>Title Text</a:t>
            </a:r>
          </a:p>
        </p:txBody>
      </p:sp>
      <p:sp>
        <p:nvSpPr>
          <p:cNvPr id="225" name="Body Level One…"/>
          <p:cNvSpPr txBox="1">
            <a:spLocks noGrp="1"/>
          </p:cNvSpPr>
          <p:nvPr>
            <p:ph type="body" sz="half" idx="1"/>
          </p:nvPr>
        </p:nvSpPr>
        <p:spPr>
          <a:xfrm>
            <a:off x="1154954" y="3543300"/>
            <a:ext cx="8825659" cy="2476500"/>
          </a:xfrm>
          <a:prstGeom prst="rect">
            <a:avLst/>
          </a:prstGeom>
        </p:spPr>
        <p:txBody>
          <a:bodyPr anchor="ct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r>
              <a:t>Body Level One</a:t>
            </a:r>
          </a:p>
          <a:p>
            <a:pPr lvl="1"/>
            <a:r>
              <a:t>Body Level Two</a:t>
            </a:r>
          </a:p>
          <a:p>
            <a:pPr lvl="2"/>
            <a:r>
              <a:t>Body Level Three</a:t>
            </a:r>
          </a:p>
          <a:p>
            <a:pPr lvl="3"/>
            <a:r>
              <a:t>Body Level Four</a:t>
            </a:r>
          </a:p>
          <a:p>
            <a:pPr lvl="4"/>
            <a:r>
              <a:t>Body Level Five</a:t>
            </a:r>
          </a:p>
        </p:txBody>
      </p:sp>
      <p:sp>
        <p:nvSpPr>
          <p:cNvPr id="226" name="Rectangle 12"/>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27"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Quote with Caption">
    <p:spTree>
      <p:nvGrpSpPr>
        <p:cNvPr id="1" name=""/>
        <p:cNvGrpSpPr/>
        <p:nvPr/>
      </p:nvGrpSpPr>
      <p:grpSpPr>
        <a:xfrm>
          <a:off x="0" y="0"/>
          <a:ext cx="0" cy="0"/>
          <a:chOff x="0" y="0"/>
          <a:chExt cx="0" cy="0"/>
        </a:xfrm>
      </p:grpSpPr>
      <p:grpSp>
        <p:nvGrpSpPr>
          <p:cNvPr id="243" name="Group 6"/>
          <p:cNvGrpSpPr/>
          <p:nvPr/>
        </p:nvGrpSpPr>
        <p:grpSpPr>
          <a:xfrm>
            <a:off x="0" y="-2373"/>
            <a:ext cx="12192001" cy="6867028"/>
            <a:chOff x="0" y="0"/>
            <a:chExt cx="12192000" cy="6867027"/>
          </a:xfrm>
        </p:grpSpPr>
        <p:sp>
          <p:nvSpPr>
            <p:cNvPr id="234" name="Rectangle 14"/>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235" name="Oval 16"/>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36" name="Oval 17"/>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37" name="Oval 18"/>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38" name="Oval 19"/>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39" name="Oval 20"/>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40" name="Freeform 5"/>
            <p:cNvSpPr/>
            <p:nvPr/>
          </p:nvSpPr>
          <p:spPr>
            <a:xfrm rot="21010067">
              <a:off x="8490951" y="41874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241" name="Freeform 5"/>
            <p:cNvSpPr/>
            <p:nvPr/>
          </p:nvSpPr>
          <p:spPr>
            <a:xfrm>
              <a:off x="455612" y="4244174"/>
              <a:ext cx="11277601" cy="23371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4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44" name="TextBox 12"/>
          <p:cNvSpPr txBox="1"/>
          <p:nvPr/>
        </p:nvSpPr>
        <p:spPr>
          <a:xfrm>
            <a:off x="9765157" y="2631814"/>
            <a:ext cx="710473" cy="14485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600">
                <a:solidFill>
                  <a:schemeClr val="accent1"/>
                </a:solidFill>
                <a:latin typeface="Arial"/>
                <a:ea typeface="Arial"/>
                <a:cs typeface="Arial"/>
                <a:sym typeface="Arial"/>
              </a:defRPr>
            </a:lvl1pPr>
          </a:lstStyle>
          <a:p>
            <a:r>
              <a:t>”</a:t>
            </a:r>
          </a:p>
        </p:txBody>
      </p:sp>
      <p:sp>
        <p:nvSpPr>
          <p:cNvPr id="245" name="TextBox 8"/>
          <p:cNvSpPr txBox="1"/>
          <p:nvPr/>
        </p:nvSpPr>
        <p:spPr>
          <a:xfrm>
            <a:off x="944014" y="591092"/>
            <a:ext cx="710473" cy="14485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600">
                <a:solidFill>
                  <a:schemeClr val="accent1"/>
                </a:solidFill>
                <a:latin typeface="Arial"/>
                <a:ea typeface="Arial"/>
                <a:cs typeface="Arial"/>
                <a:sym typeface="Arial"/>
              </a:defRPr>
            </a:lvl1pPr>
          </a:lstStyle>
          <a:p>
            <a:r>
              <a:t>“</a:t>
            </a:r>
          </a:p>
        </p:txBody>
      </p:sp>
      <p:sp>
        <p:nvSpPr>
          <p:cNvPr id="246" name="Title Text"/>
          <p:cNvSpPr txBox="1">
            <a:spLocks noGrp="1"/>
          </p:cNvSpPr>
          <p:nvPr>
            <p:ph type="title"/>
          </p:nvPr>
        </p:nvSpPr>
        <p:spPr>
          <a:xfrm>
            <a:off x="1581877" y="980516"/>
            <a:ext cx="8453907" cy="2698251"/>
          </a:xfrm>
          <a:prstGeom prst="rect">
            <a:avLst/>
          </a:prstGeom>
        </p:spPr>
        <p:txBody>
          <a:bodyPr>
            <a:normAutofit/>
          </a:bodyPr>
          <a:lstStyle>
            <a:lvl1pPr>
              <a:defRPr sz="4000"/>
            </a:lvl1pPr>
          </a:lstStyle>
          <a:p>
            <a:r>
              <a:t>Title Text</a:t>
            </a:r>
          </a:p>
        </p:txBody>
      </p:sp>
      <p:sp>
        <p:nvSpPr>
          <p:cNvPr id="247" name="Body Level One…"/>
          <p:cNvSpPr txBox="1">
            <a:spLocks noGrp="1"/>
          </p:cNvSpPr>
          <p:nvPr>
            <p:ph type="body" sz="quarter" idx="1"/>
          </p:nvPr>
        </p:nvSpPr>
        <p:spPr>
          <a:xfrm>
            <a:off x="1945944" y="3678766"/>
            <a:ext cx="7725773" cy="342175"/>
          </a:xfrm>
          <a:prstGeom prst="rect">
            <a:avLst/>
          </a:prstGeom>
        </p:spPr>
        <p:txBody>
          <a:bodyPr/>
          <a:lstStyle>
            <a:lvl1pPr marL="0" indent="0">
              <a:buClrTx/>
              <a:buSzTx/>
              <a:buNone/>
              <a:defRPr sz="1400" cap="small">
                <a:solidFill>
                  <a:schemeClr val="accent1"/>
                </a:solidFill>
              </a:defRPr>
            </a:lvl1pPr>
            <a:lvl2pPr marL="0" indent="457200">
              <a:buClrTx/>
              <a:buSzTx/>
              <a:buNone/>
              <a:defRPr sz="1400" cap="small">
                <a:solidFill>
                  <a:schemeClr val="accent1"/>
                </a:solidFill>
              </a:defRPr>
            </a:lvl2pPr>
            <a:lvl3pPr marL="0" indent="914400">
              <a:buClrTx/>
              <a:buSzTx/>
              <a:buNone/>
              <a:defRPr sz="1400" cap="small">
                <a:solidFill>
                  <a:schemeClr val="accent1"/>
                </a:solidFill>
              </a:defRPr>
            </a:lvl3pPr>
            <a:lvl4pPr marL="0" indent="1371600">
              <a:buClrTx/>
              <a:buSzTx/>
              <a:buNone/>
              <a:defRPr sz="1400" cap="small">
                <a:solidFill>
                  <a:schemeClr val="accent1"/>
                </a:solidFill>
              </a:defRPr>
            </a:lvl4pPr>
            <a:lvl5pPr marL="0" indent="1828800">
              <a:buClrTx/>
              <a:buSzTx/>
              <a:buNone/>
              <a:defRPr sz="1400" cap="small">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48" name="Text Placeholder 3"/>
          <p:cNvSpPr>
            <a:spLocks noGrp="1"/>
          </p:cNvSpPr>
          <p:nvPr>
            <p:ph type="body" sz="quarter" idx="21"/>
          </p:nvPr>
        </p:nvSpPr>
        <p:spPr>
          <a:xfrm>
            <a:off x="1154954" y="4350656"/>
            <a:ext cx="8825660" cy="1676401"/>
          </a:xfrm>
          <a:prstGeom prst="rect">
            <a:avLst/>
          </a:prstGeom>
        </p:spPr>
        <p:txBody>
          <a:bodyPr anchor="ctr"/>
          <a:lstStyle/>
          <a:p>
            <a:pPr marL="0" indent="0">
              <a:buClrTx/>
              <a:buSzTx/>
              <a:buNone/>
            </a:pPr>
            <a:endParaRPr/>
          </a:p>
        </p:txBody>
      </p:sp>
      <p:sp>
        <p:nvSpPr>
          <p:cNvPr id="249" name="Rectangle 3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50"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Name Card">
    <p:spTree>
      <p:nvGrpSpPr>
        <p:cNvPr id="1" name=""/>
        <p:cNvGrpSpPr/>
        <p:nvPr/>
      </p:nvGrpSpPr>
      <p:grpSpPr>
        <a:xfrm>
          <a:off x="0" y="0"/>
          <a:ext cx="0" cy="0"/>
          <a:chOff x="0" y="0"/>
          <a:chExt cx="0" cy="0"/>
        </a:xfrm>
      </p:grpSpPr>
      <p:grpSp>
        <p:nvGrpSpPr>
          <p:cNvPr id="266" name="Group 17"/>
          <p:cNvGrpSpPr/>
          <p:nvPr/>
        </p:nvGrpSpPr>
        <p:grpSpPr>
          <a:xfrm>
            <a:off x="0" y="-2373"/>
            <a:ext cx="12192001" cy="6867028"/>
            <a:chOff x="0" y="0"/>
            <a:chExt cx="12192000" cy="6867027"/>
          </a:xfrm>
        </p:grpSpPr>
        <p:sp>
          <p:nvSpPr>
            <p:cNvPr id="257" name="Rectangle 9"/>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258" name="Oval 12"/>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59" name="Oval 13"/>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60" name="Oval 14"/>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61" name="Oval 15"/>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62" name="Oval 16"/>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63" name="Freeform 5"/>
            <p:cNvSpPr/>
            <p:nvPr/>
          </p:nvSpPr>
          <p:spPr>
            <a:xfrm rot="21010067">
              <a:off x="8490951" y="4195956"/>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264" name="Freeform 5"/>
            <p:cNvSpPr/>
            <p:nvPr/>
          </p:nvSpPr>
          <p:spPr>
            <a:xfrm>
              <a:off x="455612" y="4244174"/>
              <a:ext cx="11277601" cy="23371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65"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67" name="Title Text"/>
          <p:cNvSpPr txBox="1">
            <a:spLocks noGrp="1"/>
          </p:cNvSpPr>
          <p:nvPr>
            <p:ph type="title"/>
          </p:nvPr>
        </p:nvSpPr>
        <p:spPr>
          <a:xfrm>
            <a:off x="1154954" y="2370666"/>
            <a:ext cx="8825660" cy="1822515"/>
          </a:xfrm>
          <a:prstGeom prst="rect">
            <a:avLst/>
          </a:prstGeom>
        </p:spPr>
        <p:txBody>
          <a:bodyPr anchor="b">
            <a:normAutofit/>
          </a:bodyPr>
          <a:lstStyle>
            <a:lvl1pPr>
              <a:defRPr sz="4000"/>
            </a:lvl1pPr>
          </a:lstStyle>
          <a:p>
            <a:r>
              <a:t>Title Text</a:t>
            </a:r>
          </a:p>
        </p:txBody>
      </p:sp>
      <p:sp>
        <p:nvSpPr>
          <p:cNvPr id="268" name="Body Level One…"/>
          <p:cNvSpPr txBox="1">
            <a:spLocks noGrp="1"/>
          </p:cNvSpPr>
          <p:nvPr>
            <p:ph type="body" sz="quarter" idx="1"/>
          </p:nvPr>
        </p:nvSpPr>
        <p:spPr>
          <a:xfrm>
            <a:off x="1154954" y="5033067"/>
            <a:ext cx="8825659" cy="860401"/>
          </a:xfrm>
          <a:prstGeom prst="rect">
            <a:avLst/>
          </a:prstGeom>
        </p:spPr>
        <p:txBody>
          <a:bodyPr/>
          <a:lstStyle>
            <a:lvl1pPr marL="0" indent="0">
              <a:buClrTx/>
              <a:buSzTx/>
              <a:buNone/>
              <a:defRPr sz="2000">
                <a:solidFill>
                  <a:schemeClr val="accent1"/>
                </a:solidFill>
              </a:defRPr>
            </a:lvl1pPr>
            <a:lvl2pPr marL="0" indent="457200">
              <a:buClrTx/>
              <a:buSzTx/>
              <a:buNone/>
              <a:defRPr sz="2000">
                <a:solidFill>
                  <a:schemeClr val="accent1"/>
                </a:solidFill>
              </a:defRPr>
            </a:lvl2pPr>
            <a:lvl3pPr marL="0" indent="914400">
              <a:buClrTx/>
              <a:buSzTx/>
              <a:buNone/>
              <a:defRPr sz="2000">
                <a:solidFill>
                  <a:schemeClr val="accent1"/>
                </a:solidFill>
              </a:defRPr>
            </a:lvl3pPr>
            <a:lvl4pPr marL="0" indent="1371600">
              <a:buClrTx/>
              <a:buSzTx/>
              <a:buNone/>
              <a:defRPr sz="2000">
                <a:solidFill>
                  <a:schemeClr val="accent1"/>
                </a:solidFill>
              </a:defRPr>
            </a:lvl4pPr>
            <a:lvl5pPr marL="0" indent="1828800">
              <a:buClrTx/>
              <a:buSzTx/>
              <a:buNone/>
              <a:defRPr sz="20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69" name="Rectangle 1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70"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3 Column">
    <p:spTree>
      <p:nvGrpSpPr>
        <p:cNvPr id="1" name=""/>
        <p:cNvGrpSpPr/>
        <p:nvPr/>
      </p:nvGrpSpPr>
      <p:grpSpPr>
        <a:xfrm>
          <a:off x="0" y="0"/>
          <a:ext cx="0" cy="0"/>
          <a:chOff x="0" y="0"/>
          <a:chExt cx="0" cy="0"/>
        </a:xfrm>
      </p:grpSpPr>
      <p:grpSp>
        <p:nvGrpSpPr>
          <p:cNvPr id="286" name="Group 8"/>
          <p:cNvGrpSpPr/>
          <p:nvPr/>
        </p:nvGrpSpPr>
        <p:grpSpPr>
          <a:xfrm>
            <a:off x="0" y="-2373"/>
            <a:ext cx="12192001" cy="6867028"/>
            <a:chOff x="0" y="0"/>
            <a:chExt cx="12192000" cy="6867027"/>
          </a:xfrm>
        </p:grpSpPr>
        <p:sp>
          <p:nvSpPr>
            <p:cNvPr id="277" name="Rectangle 25"/>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278"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79"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80"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81"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82"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83"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284"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85"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87"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88"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289" name="Body Level One…"/>
          <p:cNvSpPr txBox="1">
            <a:spLocks noGrp="1"/>
          </p:cNvSpPr>
          <p:nvPr>
            <p:ph type="body" sz="quarter" idx="1"/>
          </p:nvPr>
        </p:nvSpPr>
        <p:spPr>
          <a:xfrm>
            <a:off x="1154954" y="2617298"/>
            <a:ext cx="3129168"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90" name="Text Placeholder 3"/>
          <p:cNvSpPr>
            <a:spLocks noGrp="1"/>
          </p:cNvSpPr>
          <p:nvPr>
            <p:ph type="body" sz="quarter" idx="21"/>
          </p:nvPr>
        </p:nvSpPr>
        <p:spPr>
          <a:xfrm>
            <a:off x="1154953" y="3193561"/>
            <a:ext cx="3129170" cy="2833497"/>
          </a:xfrm>
          <a:prstGeom prst="rect">
            <a:avLst/>
          </a:prstGeom>
        </p:spPr>
        <p:txBody>
          <a:bodyPr/>
          <a:lstStyle/>
          <a:p>
            <a:pPr marL="0" indent="0">
              <a:buClrTx/>
              <a:buSzTx/>
              <a:buNone/>
              <a:defRPr sz="1400"/>
            </a:pPr>
            <a:endParaRPr/>
          </a:p>
        </p:txBody>
      </p:sp>
      <p:sp>
        <p:nvSpPr>
          <p:cNvPr id="291" name="Text Placeholder 4"/>
          <p:cNvSpPr>
            <a:spLocks noGrp="1"/>
          </p:cNvSpPr>
          <p:nvPr>
            <p:ph type="body" sz="quarter" idx="22"/>
          </p:nvPr>
        </p:nvSpPr>
        <p:spPr>
          <a:xfrm>
            <a:off x="4512721" y="2603501"/>
            <a:ext cx="3145381" cy="576263"/>
          </a:xfrm>
          <a:prstGeom prst="rect">
            <a:avLst/>
          </a:prstGeom>
        </p:spPr>
        <p:txBody>
          <a:bodyPr anchor="b"/>
          <a:lstStyle/>
          <a:p>
            <a:pPr marL="0" indent="0">
              <a:buClrTx/>
              <a:buSzTx/>
              <a:buNone/>
              <a:defRPr sz="2400">
                <a:solidFill>
                  <a:schemeClr val="accent1"/>
                </a:solidFill>
              </a:defRPr>
            </a:pPr>
            <a:endParaRPr/>
          </a:p>
        </p:txBody>
      </p:sp>
      <p:sp>
        <p:nvSpPr>
          <p:cNvPr id="292" name="Text Placeholder 3"/>
          <p:cNvSpPr>
            <a:spLocks noGrp="1"/>
          </p:cNvSpPr>
          <p:nvPr>
            <p:ph type="body" sz="quarter" idx="23"/>
          </p:nvPr>
        </p:nvSpPr>
        <p:spPr>
          <a:xfrm>
            <a:off x="4512721" y="3193561"/>
            <a:ext cx="3145381" cy="2833496"/>
          </a:xfrm>
          <a:prstGeom prst="rect">
            <a:avLst/>
          </a:prstGeom>
        </p:spPr>
        <p:txBody>
          <a:bodyPr/>
          <a:lstStyle/>
          <a:p>
            <a:pPr marL="0" indent="0">
              <a:buClrTx/>
              <a:buSzTx/>
              <a:buNone/>
              <a:defRPr sz="1400"/>
            </a:pPr>
            <a:endParaRPr/>
          </a:p>
        </p:txBody>
      </p:sp>
      <p:sp>
        <p:nvSpPr>
          <p:cNvPr id="293" name="Text Placeholder 4"/>
          <p:cNvSpPr>
            <a:spLocks noGrp="1"/>
          </p:cNvSpPr>
          <p:nvPr>
            <p:ph type="body" sz="quarter" idx="24"/>
          </p:nvPr>
        </p:nvSpPr>
        <p:spPr>
          <a:xfrm>
            <a:off x="7886700" y="2617298"/>
            <a:ext cx="3161029" cy="576262"/>
          </a:xfrm>
          <a:prstGeom prst="rect">
            <a:avLst/>
          </a:prstGeom>
        </p:spPr>
        <p:txBody>
          <a:bodyPr anchor="b"/>
          <a:lstStyle/>
          <a:p>
            <a:pPr marL="0" indent="0">
              <a:buClrTx/>
              <a:buSzTx/>
              <a:buNone/>
              <a:defRPr sz="2400">
                <a:solidFill>
                  <a:schemeClr val="accent1"/>
                </a:solidFill>
              </a:defRPr>
            </a:pPr>
            <a:endParaRPr/>
          </a:p>
        </p:txBody>
      </p:sp>
      <p:sp>
        <p:nvSpPr>
          <p:cNvPr id="294" name="Text Placeholder 3"/>
          <p:cNvSpPr>
            <a:spLocks noGrp="1"/>
          </p:cNvSpPr>
          <p:nvPr>
            <p:ph type="body" sz="quarter" idx="25"/>
          </p:nvPr>
        </p:nvSpPr>
        <p:spPr>
          <a:xfrm>
            <a:off x="7886699" y="3193561"/>
            <a:ext cx="3164721" cy="2833494"/>
          </a:xfrm>
          <a:prstGeom prst="rect">
            <a:avLst/>
          </a:prstGeom>
        </p:spPr>
        <p:txBody>
          <a:bodyPr/>
          <a:lstStyle/>
          <a:p>
            <a:pPr marL="0" indent="0">
              <a:buClrTx/>
              <a:buSzTx/>
              <a:buNone/>
              <a:defRPr sz="1400"/>
            </a:pPr>
            <a:endParaRPr/>
          </a:p>
        </p:txBody>
      </p:sp>
      <p:sp>
        <p:nvSpPr>
          <p:cNvPr id="295" name="Straight Connector 21"/>
          <p:cNvSpPr/>
          <p:nvPr/>
        </p:nvSpPr>
        <p:spPr>
          <a:xfrm flipH="1">
            <a:off x="4403971" y="2569633"/>
            <a:ext cx="1" cy="3492499"/>
          </a:xfrm>
          <a:prstGeom prst="line">
            <a:avLst/>
          </a:prstGeom>
          <a:ln w="12700" cap="rnd">
            <a:solidFill>
              <a:schemeClr val="accent1">
                <a:alpha val="41000"/>
              </a:schemeClr>
            </a:solidFill>
          </a:ln>
        </p:spPr>
        <p:txBody>
          <a:bodyPr lIns="45719" rIns="45719"/>
          <a:lstStyle/>
          <a:p>
            <a:endParaRPr/>
          </a:p>
        </p:txBody>
      </p:sp>
      <p:sp>
        <p:nvSpPr>
          <p:cNvPr id="296" name="Straight Connector 22"/>
          <p:cNvSpPr/>
          <p:nvPr/>
        </p:nvSpPr>
        <p:spPr>
          <a:xfrm>
            <a:off x="7772400" y="2569633"/>
            <a:ext cx="1" cy="3492499"/>
          </a:xfrm>
          <a:prstGeom prst="line">
            <a:avLst/>
          </a:prstGeom>
          <a:ln w="12700" cap="rnd">
            <a:solidFill>
              <a:schemeClr val="accent1">
                <a:alpha val="41000"/>
              </a:schemeClr>
            </a:solidFill>
          </a:ln>
        </p:spPr>
        <p:txBody>
          <a:bodyPr lIns="45719" rIns="45719"/>
          <a:lstStyle/>
          <a:p>
            <a:endParaRPr/>
          </a:p>
        </p:txBody>
      </p:sp>
      <p:sp>
        <p:nvSpPr>
          <p:cNvPr id="297"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 Picture Column">
    <p:spTree>
      <p:nvGrpSpPr>
        <p:cNvPr id="1" name=""/>
        <p:cNvGrpSpPr/>
        <p:nvPr/>
      </p:nvGrpSpPr>
      <p:grpSpPr>
        <a:xfrm>
          <a:off x="0" y="0"/>
          <a:ext cx="0" cy="0"/>
          <a:chOff x="0" y="0"/>
          <a:chExt cx="0" cy="0"/>
        </a:xfrm>
      </p:grpSpPr>
      <p:grpSp>
        <p:nvGrpSpPr>
          <p:cNvPr id="313" name="Group 8"/>
          <p:cNvGrpSpPr/>
          <p:nvPr/>
        </p:nvGrpSpPr>
        <p:grpSpPr>
          <a:xfrm>
            <a:off x="0" y="-2373"/>
            <a:ext cx="12192001" cy="6867028"/>
            <a:chOff x="0" y="0"/>
            <a:chExt cx="12192000" cy="6867027"/>
          </a:xfrm>
        </p:grpSpPr>
        <p:sp>
          <p:nvSpPr>
            <p:cNvPr id="304" name="Rectangle 25"/>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305"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06"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07"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08"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09"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10"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311"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1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314"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315"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316" name="Body Level One…"/>
          <p:cNvSpPr txBox="1">
            <a:spLocks noGrp="1"/>
          </p:cNvSpPr>
          <p:nvPr>
            <p:ph type="body" sz="quarter" idx="1"/>
          </p:nvPr>
        </p:nvSpPr>
        <p:spPr>
          <a:xfrm>
            <a:off x="1154951" y="4532845"/>
            <a:ext cx="3050440"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317" name="Picture Placeholder 2"/>
          <p:cNvSpPr>
            <a:spLocks noGrp="1"/>
          </p:cNvSpPr>
          <p:nvPr>
            <p:ph type="pic" sz="quarter" idx="21"/>
          </p:nvPr>
        </p:nvSpPr>
        <p:spPr>
          <a:xfrm>
            <a:off x="1334551" y="2603499"/>
            <a:ext cx="2691244" cy="1591512"/>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318" name="Text Placeholder 3"/>
          <p:cNvSpPr>
            <a:spLocks noGrp="1"/>
          </p:cNvSpPr>
          <p:nvPr>
            <p:ph type="body" sz="quarter" idx="22"/>
          </p:nvPr>
        </p:nvSpPr>
        <p:spPr>
          <a:xfrm>
            <a:off x="1154952" y="5109107"/>
            <a:ext cx="3050438" cy="917950"/>
          </a:xfrm>
          <a:prstGeom prst="rect">
            <a:avLst/>
          </a:prstGeom>
        </p:spPr>
        <p:txBody>
          <a:bodyPr/>
          <a:lstStyle/>
          <a:p>
            <a:pPr marL="0" indent="0">
              <a:buClrTx/>
              <a:buSzTx/>
              <a:buNone/>
              <a:defRPr sz="1400"/>
            </a:pPr>
            <a:endParaRPr/>
          </a:p>
        </p:txBody>
      </p:sp>
      <p:sp>
        <p:nvSpPr>
          <p:cNvPr id="319" name="Text Placeholder 4"/>
          <p:cNvSpPr>
            <a:spLocks noGrp="1"/>
          </p:cNvSpPr>
          <p:nvPr>
            <p:ph type="body" sz="quarter" idx="23"/>
          </p:nvPr>
        </p:nvSpPr>
        <p:spPr>
          <a:xfrm>
            <a:off x="4572537" y="4532846"/>
            <a:ext cx="3046767" cy="651157"/>
          </a:xfrm>
          <a:prstGeom prst="rect">
            <a:avLst/>
          </a:prstGeom>
        </p:spPr>
        <p:txBody>
          <a:bodyPr anchor="b"/>
          <a:lstStyle/>
          <a:p>
            <a:pPr marL="0" indent="0">
              <a:buClrTx/>
              <a:buSzTx/>
              <a:buNone/>
              <a:defRPr sz="2400">
                <a:solidFill>
                  <a:schemeClr val="accent1"/>
                </a:solidFill>
              </a:defRPr>
            </a:pPr>
            <a:endParaRPr/>
          </a:p>
        </p:txBody>
      </p:sp>
      <p:sp>
        <p:nvSpPr>
          <p:cNvPr id="320" name="Picture Placeholder 2"/>
          <p:cNvSpPr>
            <a:spLocks noGrp="1"/>
          </p:cNvSpPr>
          <p:nvPr>
            <p:ph type="pic" sz="quarter" idx="24"/>
          </p:nvPr>
        </p:nvSpPr>
        <p:spPr>
          <a:xfrm>
            <a:off x="4748462" y="2603499"/>
            <a:ext cx="2691242" cy="1591512"/>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321" name="Text Placeholder 3"/>
          <p:cNvSpPr>
            <a:spLocks noGrp="1"/>
          </p:cNvSpPr>
          <p:nvPr>
            <p:ph type="body" sz="quarter" idx="25"/>
          </p:nvPr>
        </p:nvSpPr>
        <p:spPr>
          <a:xfrm>
            <a:off x="4568864" y="5184002"/>
            <a:ext cx="3050439" cy="843057"/>
          </a:xfrm>
          <a:prstGeom prst="rect">
            <a:avLst/>
          </a:prstGeom>
        </p:spPr>
        <p:txBody>
          <a:bodyPr/>
          <a:lstStyle/>
          <a:p>
            <a:pPr marL="0" indent="0">
              <a:buClrTx/>
              <a:buSzTx/>
              <a:buNone/>
              <a:defRPr sz="1400"/>
            </a:pPr>
            <a:endParaRPr/>
          </a:p>
        </p:txBody>
      </p:sp>
      <p:sp>
        <p:nvSpPr>
          <p:cNvPr id="322" name="Text Placeholder 4"/>
          <p:cNvSpPr>
            <a:spLocks noGrp="1"/>
          </p:cNvSpPr>
          <p:nvPr>
            <p:ph type="body" sz="quarter" idx="26"/>
          </p:nvPr>
        </p:nvSpPr>
        <p:spPr>
          <a:xfrm>
            <a:off x="7983433" y="4532846"/>
            <a:ext cx="3050439" cy="651155"/>
          </a:xfrm>
          <a:prstGeom prst="rect">
            <a:avLst/>
          </a:prstGeom>
        </p:spPr>
        <p:txBody>
          <a:bodyPr anchor="b"/>
          <a:lstStyle/>
          <a:p>
            <a:pPr marL="0" indent="0">
              <a:buClrTx/>
              <a:buSzTx/>
              <a:buNone/>
              <a:defRPr sz="2400">
                <a:solidFill>
                  <a:schemeClr val="accent1"/>
                </a:solidFill>
              </a:defRPr>
            </a:pPr>
            <a:endParaRPr/>
          </a:p>
        </p:txBody>
      </p:sp>
      <p:sp>
        <p:nvSpPr>
          <p:cNvPr id="323" name="Picture Placeholder 2"/>
          <p:cNvSpPr>
            <a:spLocks noGrp="1"/>
          </p:cNvSpPr>
          <p:nvPr>
            <p:ph type="pic" sz="quarter" idx="27"/>
          </p:nvPr>
        </p:nvSpPr>
        <p:spPr>
          <a:xfrm>
            <a:off x="8163031" y="2603499"/>
            <a:ext cx="2691243" cy="1591512"/>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324" name="Text Placeholder 3"/>
          <p:cNvSpPr>
            <a:spLocks noGrp="1"/>
          </p:cNvSpPr>
          <p:nvPr>
            <p:ph type="body" sz="quarter" idx="28"/>
          </p:nvPr>
        </p:nvSpPr>
        <p:spPr>
          <a:xfrm>
            <a:off x="7983433" y="5184001"/>
            <a:ext cx="3050438" cy="843054"/>
          </a:xfrm>
          <a:prstGeom prst="rect">
            <a:avLst/>
          </a:prstGeom>
        </p:spPr>
        <p:txBody>
          <a:bodyPr/>
          <a:lstStyle/>
          <a:p>
            <a:pPr marL="0" indent="0">
              <a:buClrTx/>
              <a:buSzTx/>
              <a:buNone/>
              <a:defRPr sz="1400"/>
            </a:pPr>
            <a:endParaRPr/>
          </a:p>
        </p:txBody>
      </p:sp>
      <p:sp>
        <p:nvSpPr>
          <p:cNvPr id="325" name="Straight Connector 16"/>
          <p:cNvSpPr/>
          <p:nvPr/>
        </p:nvSpPr>
        <p:spPr>
          <a:xfrm flipH="1">
            <a:off x="4388153" y="2603499"/>
            <a:ext cx="1" cy="3517595"/>
          </a:xfrm>
          <a:prstGeom prst="line">
            <a:avLst/>
          </a:prstGeom>
          <a:ln w="12700" cap="rnd">
            <a:solidFill>
              <a:schemeClr val="accent1">
                <a:alpha val="40000"/>
              </a:schemeClr>
            </a:solidFill>
          </a:ln>
        </p:spPr>
        <p:txBody>
          <a:bodyPr lIns="45719" rIns="45719"/>
          <a:lstStyle/>
          <a:p>
            <a:endParaRPr/>
          </a:p>
        </p:txBody>
      </p:sp>
      <p:sp>
        <p:nvSpPr>
          <p:cNvPr id="326" name="Straight Connector 17"/>
          <p:cNvSpPr/>
          <p:nvPr/>
        </p:nvSpPr>
        <p:spPr>
          <a:xfrm>
            <a:off x="7801905" y="2603500"/>
            <a:ext cx="1" cy="3492501"/>
          </a:xfrm>
          <a:prstGeom prst="line">
            <a:avLst/>
          </a:prstGeom>
          <a:ln w="12700" cap="rnd">
            <a:solidFill>
              <a:schemeClr val="accent1">
                <a:alpha val="40000"/>
              </a:schemeClr>
            </a:solidFill>
          </a:ln>
        </p:spPr>
        <p:txBody>
          <a:bodyPr lIns="45719" rIns="45719"/>
          <a:lstStyle/>
          <a:p>
            <a:endParaRPr/>
          </a:p>
        </p:txBody>
      </p:sp>
      <p:sp>
        <p:nvSpPr>
          <p:cNvPr id="327"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grpSp>
        <p:nvGrpSpPr>
          <p:cNvPr id="39" name="Group 8"/>
          <p:cNvGrpSpPr/>
          <p:nvPr/>
        </p:nvGrpSpPr>
        <p:grpSpPr>
          <a:xfrm>
            <a:off x="0" y="-2373"/>
            <a:ext cx="12192001" cy="6867028"/>
            <a:chOff x="0" y="0"/>
            <a:chExt cx="12192000" cy="6867027"/>
          </a:xfrm>
        </p:grpSpPr>
        <p:sp>
          <p:nvSpPr>
            <p:cNvPr id="30" name="Rectangle 25"/>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31"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6"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37"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8"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40"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41"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42" name="Body Level One…"/>
          <p:cNvSpPr txBox="1">
            <a:spLocks noGrp="1"/>
          </p:cNvSpPr>
          <p:nvPr>
            <p:ph type="body" sz="half" idx="1"/>
          </p:nvPr>
        </p:nvSpPr>
        <p:spPr>
          <a:xfrm>
            <a:off x="1154954" y="2603500"/>
            <a:ext cx="8761413" cy="34163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3"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grpSp>
        <p:nvGrpSpPr>
          <p:cNvPr id="60" name="Group 12"/>
          <p:cNvGrpSpPr/>
          <p:nvPr/>
        </p:nvGrpSpPr>
        <p:grpSpPr>
          <a:xfrm>
            <a:off x="0" y="-2373"/>
            <a:ext cx="12192001" cy="6867028"/>
            <a:chOff x="0" y="0"/>
            <a:chExt cx="12192000" cy="6867027"/>
          </a:xfrm>
        </p:grpSpPr>
        <p:sp>
          <p:nvSpPr>
            <p:cNvPr id="50" name="Rectangle 10"/>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51"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5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5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5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5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56" name="Rectangle 6"/>
            <p:cNvSpPr/>
            <p:nvPr/>
          </p:nvSpPr>
          <p:spPr>
            <a:xfrm>
              <a:off x="7289800" y="404538"/>
              <a:ext cx="4478866" cy="6053671"/>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57" name="Freeform 5"/>
            <p:cNvSpPr/>
            <p:nvPr/>
          </p:nvSpPr>
          <p:spPr>
            <a:xfrm rot="15922489">
              <a:off x="4698353" y="1828449"/>
              <a:ext cx="3299408" cy="440928"/>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58" name="Freeform 5"/>
            <p:cNvSpPr/>
            <p:nvPr/>
          </p:nvSpPr>
          <p:spPr>
            <a:xfrm rot="16200000">
              <a:off x="3787243" y="2804094"/>
              <a:ext cx="6053672" cy="12545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5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61" name="Title Text"/>
          <p:cNvSpPr txBox="1">
            <a:spLocks noGrp="1"/>
          </p:cNvSpPr>
          <p:nvPr>
            <p:ph type="title"/>
          </p:nvPr>
        </p:nvSpPr>
        <p:spPr>
          <a:xfrm>
            <a:off x="1154955" y="2677645"/>
            <a:ext cx="4351025" cy="2283825"/>
          </a:xfrm>
          <a:prstGeom prst="rect">
            <a:avLst/>
          </a:prstGeom>
        </p:spPr>
        <p:txBody>
          <a:bodyPr>
            <a:normAutofit/>
          </a:bodyPr>
          <a:lstStyle>
            <a:lvl1pPr>
              <a:defRPr sz="4000"/>
            </a:lvl1pPr>
          </a:lstStyle>
          <a:p>
            <a:r>
              <a:t>Title Text</a:t>
            </a:r>
          </a:p>
        </p:txBody>
      </p:sp>
      <p:sp>
        <p:nvSpPr>
          <p:cNvPr id="62" name="Body Level One…"/>
          <p:cNvSpPr txBox="1">
            <a:spLocks noGrp="1"/>
          </p:cNvSpPr>
          <p:nvPr>
            <p:ph type="body" sz="quarter" idx="1"/>
          </p:nvPr>
        </p:nvSpPr>
        <p:spPr>
          <a:xfrm>
            <a:off x="6895558" y="2677643"/>
            <a:ext cx="3755380" cy="2283824"/>
          </a:xfrm>
          <a:prstGeom prst="rect">
            <a:avLst/>
          </a:prstGeom>
        </p:spPr>
        <p:txBody>
          <a:bodyPr anchor="ctr"/>
          <a:lstStyle>
            <a:lvl1pPr marL="0" indent="0">
              <a:buClrTx/>
              <a:buSzTx/>
              <a:buNone/>
              <a:defRPr sz="2000" cap="all">
                <a:solidFill>
                  <a:schemeClr val="accent1"/>
                </a:solidFill>
              </a:defRPr>
            </a:lvl1pPr>
            <a:lvl2pPr marL="0" indent="457200">
              <a:buClrTx/>
              <a:buSzTx/>
              <a:buNone/>
              <a:defRPr sz="2000" cap="all">
                <a:solidFill>
                  <a:schemeClr val="accent1"/>
                </a:solidFill>
              </a:defRPr>
            </a:lvl2pPr>
            <a:lvl3pPr marL="0" indent="914400">
              <a:buClrTx/>
              <a:buSzTx/>
              <a:buNone/>
              <a:defRPr sz="2000" cap="all">
                <a:solidFill>
                  <a:schemeClr val="accent1"/>
                </a:solidFill>
              </a:defRPr>
            </a:lvl3pPr>
            <a:lvl4pPr marL="0" indent="1371600">
              <a:buClrTx/>
              <a:buSzTx/>
              <a:buNone/>
              <a:defRPr sz="2000" cap="all">
                <a:solidFill>
                  <a:schemeClr val="accent1"/>
                </a:solidFill>
              </a:defRPr>
            </a:lvl4pPr>
            <a:lvl5pPr marL="0" indent="1828800">
              <a:buClrTx/>
              <a:buSzTx/>
              <a:buNone/>
              <a:defRPr sz="2000" cap="all">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63" name="Rectangle 14"/>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grpSp>
        <p:nvGrpSpPr>
          <p:cNvPr id="80" name="Group 8"/>
          <p:cNvGrpSpPr/>
          <p:nvPr/>
        </p:nvGrpSpPr>
        <p:grpSpPr>
          <a:xfrm>
            <a:off x="0" y="-2373"/>
            <a:ext cx="12192001" cy="6867028"/>
            <a:chOff x="0" y="0"/>
            <a:chExt cx="12192000" cy="6867027"/>
          </a:xfrm>
        </p:grpSpPr>
        <p:sp>
          <p:nvSpPr>
            <p:cNvPr id="71" name="Rectangle 25"/>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72"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73"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74"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75"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76"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77"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78"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1"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82"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83" name="Body Level One…"/>
          <p:cNvSpPr txBox="1">
            <a:spLocks noGrp="1"/>
          </p:cNvSpPr>
          <p:nvPr>
            <p:ph type="body" sz="quarter" idx="1"/>
          </p:nvPr>
        </p:nvSpPr>
        <p:spPr>
          <a:xfrm>
            <a:off x="1154954" y="2603500"/>
            <a:ext cx="4825159" cy="3416302"/>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4"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grpSp>
        <p:nvGrpSpPr>
          <p:cNvPr id="100" name="Group 8"/>
          <p:cNvGrpSpPr/>
          <p:nvPr/>
        </p:nvGrpSpPr>
        <p:grpSpPr>
          <a:xfrm>
            <a:off x="0" y="-2373"/>
            <a:ext cx="12192001" cy="6867028"/>
            <a:chOff x="0" y="0"/>
            <a:chExt cx="12192000" cy="6867027"/>
          </a:xfrm>
        </p:grpSpPr>
        <p:sp>
          <p:nvSpPr>
            <p:cNvPr id="91" name="Rectangle 25"/>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92"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93"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94"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95"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96"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97"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98"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01"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102"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103" name="Body Level One…"/>
          <p:cNvSpPr txBox="1">
            <a:spLocks noGrp="1"/>
          </p:cNvSpPr>
          <p:nvPr>
            <p:ph type="body" sz="quarter" idx="1"/>
          </p:nvPr>
        </p:nvSpPr>
        <p:spPr>
          <a:xfrm>
            <a:off x="1154954" y="2603500"/>
            <a:ext cx="4825158"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104" name="Text Placeholder 4"/>
          <p:cNvSpPr>
            <a:spLocks noGrp="1"/>
          </p:cNvSpPr>
          <p:nvPr>
            <p:ph type="body" sz="quarter" idx="21"/>
          </p:nvPr>
        </p:nvSpPr>
        <p:spPr>
          <a:xfrm>
            <a:off x="6208712" y="2603499"/>
            <a:ext cx="4825160" cy="576264"/>
          </a:xfrm>
          <a:prstGeom prst="rect">
            <a:avLst/>
          </a:prstGeom>
        </p:spPr>
        <p:txBody>
          <a:bodyPr anchor="b"/>
          <a:lstStyle/>
          <a:p>
            <a:pPr marL="0" indent="0">
              <a:buClrTx/>
              <a:buSzTx/>
              <a:buNone/>
              <a:defRPr sz="2400">
                <a:solidFill>
                  <a:schemeClr val="accent1"/>
                </a:solidFill>
              </a:defRPr>
            </a:pPr>
            <a:endParaRPr/>
          </a:p>
        </p:txBody>
      </p:sp>
      <p:sp>
        <p:nvSpPr>
          <p:cNvPr id="105"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grpSp>
        <p:nvGrpSpPr>
          <p:cNvPr id="121" name="Group 8"/>
          <p:cNvGrpSpPr/>
          <p:nvPr/>
        </p:nvGrpSpPr>
        <p:grpSpPr>
          <a:xfrm>
            <a:off x="0" y="-2373"/>
            <a:ext cx="12192001" cy="6867028"/>
            <a:chOff x="0" y="0"/>
            <a:chExt cx="12192000" cy="6867027"/>
          </a:xfrm>
        </p:grpSpPr>
        <p:sp>
          <p:nvSpPr>
            <p:cNvPr id="112" name="Rectangle 25"/>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113"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14"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15"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16"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17"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18"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119"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20"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22"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123"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124"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31"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grpSp>
        <p:nvGrpSpPr>
          <p:cNvPr id="148" name="Group 13"/>
          <p:cNvGrpSpPr/>
          <p:nvPr/>
        </p:nvGrpSpPr>
        <p:grpSpPr>
          <a:xfrm>
            <a:off x="0" y="-2373"/>
            <a:ext cx="12192001" cy="6867028"/>
            <a:chOff x="0" y="0"/>
            <a:chExt cx="12192000" cy="6867027"/>
          </a:xfrm>
        </p:grpSpPr>
        <p:sp>
          <p:nvSpPr>
            <p:cNvPr id="138" name="Rectangle 11"/>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139" name="Oval 15"/>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0" name="Oval 16"/>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1" name="Oval 17"/>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2" name="Oval 18"/>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3" name="Oval 19"/>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4" name="Rectangle 7"/>
            <p:cNvSpPr/>
            <p:nvPr/>
          </p:nvSpPr>
          <p:spPr>
            <a:xfrm>
              <a:off x="5713412" y="404538"/>
              <a:ext cx="6055253" cy="6053671"/>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145" name="Freeform 5"/>
            <p:cNvSpPr/>
            <p:nvPr/>
          </p:nvSpPr>
          <p:spPr>
            <a:xfrm rot="15922489">
              <a:off x="3140486" y="1828449"/>
              <a:ext cx="3299407" cy="440928"/>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146" name="Freeform 5"/>
            <p:cNvSpPr/>
            <p:nvPr/>
          </p:nvSpPr>
          <p:spPr>
            <a:xfrm rot="16200000">
              <a:off x="2229376" y="2804094"/>
              <a:ext cx="6053672" cy="12545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47"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49" name="Title Text"/>
          <p:cNvSpPr txBox="1">
            <a:spLocks noGrp="1"/>
          </p:cNvSpPr>
          <p:nvPr>
            <p:ph type="title"/>
          </p:nvPr>
        </p:nvSpPr>
        <p:spPr>
          <a:xfrm>
            <a:off x="1154954" y="1295400"/>
            <a:ext cx="2793159" cy="1600200"/>
          </a:xfrm>
          <a:prstGeom prst="rect">
            <a:avLst/>
          </a:prstGeom>
        </p:spPr>
        <p:txBody>
          <a:bodyPr anchor="b">
            <a:normAutofit/>
          </a:bodyPr>
          <a:lstStyle>
            <a:lvl1pPr>
              <a:defRPr sz="2400"/>
            </a:lvl1pPr>
          </a:lstStyle>
          <a:p>
            <a:r>
              <a:t>Title Text</a:t>
            </a:r>
          </a:p>
        </p:txBody>
      </p:sp>
      <p:sp>
        <p:nvSpPr>
          <p:cNvPr id="150" name="Body Level One…"/>
          <p:cNvSpPr txBox="1">
            <a:spLocks noGrp="1"/>
          </p:cNvSpPr>
          <p:nvPr>
            <p:ph type="body" sz="half" idx="1"/>
          </p:nvPr>
        </p:nvSpPr>
        <p:spPr>
          <a:xfrm>
            <a:off x="5781145" y="1447800"/>
            <a:ext cx="5190066" cy="4572000"/>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51" name="Text Placeholder 3"/>
          <p:cNvSpPr>
            <a:spLocks noGrp="1"/>
          </p:cNvSpPr>
          <p:nvPr>
            <p:ph type="body" sz="quarter" idx="21"/>
          </p:nvPr>
        </p:nvSpPr>
        <p:spPr>
          <a:xfrm>
            <a:off x="1154954" y="2895600"/>
            <a:ext cx="2793159" cy="3129279"/>
          </a:xfrm>
          <a:prstGeom prst="rect">
            <a:avLst/>
          </a:prstGeom>
        </p:spPr>
        <p:txBody>
          <a:bodyPr/>
          <a:lstStyle/>
          <a:p>
            <a:pPr marL="0" indent="0">
              <a:buClrTx/>
              <a:buSzTx/>
              <a:buNone/>
              <a:defRPr sz="1400">
                <a:solidFill>
                  <a:schemeClr val="accent1"/>
                </a:solidFill>
              </a:defRPr>
            </a:pPr>
            <a:endParaRPr/>
          </a:p>
        </p:txBody>
      </p:sp>
      <p:sp>
        <p:nvSpPr>
          <p:cNvPr id="152" name="Rectangle 14"/>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153"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grpSp>
        <p:nvGrpSpPr>
          <p:cNvPr id="170" name="Group 19"/>
          <p:cNvGrpSpPr/>
          <p:nvPr/>
        </p:nvGrpSpPr>
        <p:grpSpPr>
          <a:xfrm>
            <a:off x="0" y="-2373"/>
            <a:ext cx="12192001" cy="6867028"/>
            <a:chOff x="0" y="0"/>
            <a:chExt cx="12192000" cy="6867027"/>
          </a:xfrm>
        </p:grpSpPr>
        <p:sp>
          <p:nvSpPr>
            <p:cNvPr id="160" name="Rectangle 11"/>
            <p:cNvSpPr/>
            <p:nvPr/>
          </p:nvSpPr>
          <p:spPr>
            <a:xfrm>
              <a:off x="0" y="2373"/>
              <a:ext cx="12192000" cy="6858001"/>
            </a:xfrm>
            <a:prstGeom prst="rect">
              <a:avLst/>
            </a:prstGeom>
            <a:blipFill rotWithShape="1">
              <a:blip r:embed="rId2" cstate="print"/>
              <a:srcRect/>
              <a:stretch>
                <a:fillRect/>
              </a:stretch>
            </a:blipFill>
            <a:ln w="12700" cap="flat">
              <a:noFill/>
              <a:miter lim="400000"/>
            </a:ln>
            <a:effectLst/>
          </p:spPr>
          <p:txBody>
            <a:bodyPr wrap="square" lIns="45719" tIns="45719" rIns="45719" bIns="45719" numCol="1" anchor="t">
              <a:noAutofit/>
            </a:bodyPr>
            <a:lstStyle/>
            <a:p>
              <a:endParaRPr/>
            </a:p>
          </p:txBody>
        </p:sp>
        <p:sp>
          <p:nvSpPr>
            <p:cNvPr id="161"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6" name="Rectangle 7"/>
            <p:cNvSpPr/>
            <p:nvPr/>
          </p:nvSpPr>
          <p:spPr>
            <a:xfrm>
              <a:off x="6172200" y="404538"/>
              <a:ext cx="5596466" cy="6053671"/>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167" name="Freeform 5"/>
            <p:cNvSpPr/>
            <p:nvPr/>
          </p:nvSpPr>
          <p:spPr>
            <a:xfrm rot="16200000">
              <a:off x="3295431" y="2804094"/>
              <a:ext cx="6053672" cy="12545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68" name="Freeform 5"/>
            <p:cNvSpPr/>
            <p:nvPr/>
          </p:nvSpPr>
          <p:spPr>
            <a:xfrm rot="15922489">
              <a:off x="4203595" y="1828449"/>
              <a:ext cx="3299407" cy="440928"/>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16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71" name="Title Text"/>
          <p:cNvSpPr txBox="1">
            <a:spLocks noGrp="1"/>
          </p:cNvSpPr>
          <p:nvPr>
            <p:ph type="title"/>
          </p:nvPr>
        </p:nvSpPr>
        <p:spPr>
          <a:xfrm>
            <a:off x="1153906" y="1693331"/>
            <a:ext cx="3860262" cy="1735669"/>
          </a:xfrm>
          <a:prstGeom prst="rect">
            <a:avLst/>
          </a:prstGeom>
        </p:spPr>
        <p:txBody>
          <a:bodyPr anchor="b">
            <a:normAutofit/>
          </a:bodyPr>
          <a:lstStyle/>
          <a:p>
            <a:r>
              <a:t>Title Text</a:t>
            </a:r>
          </a:p>
        </p:txBody>
      </p:sp>
      <p:sp>
        <p:nvSpPr>
          <p:cNvPr id="172" name="Picture Placeholder 2"/>
          <p:cNvSpPr>
            <a:spLocks noGrp="1"/>
          </p:cNvSpPr>
          <p:nvPr>
            <p:ph type="pic" sz="quarter" idx="21"/>
          </p:nvPr>
        </p:nvSpPr>
        <p:spPr>
          <a:xfrm>
            <a:off x="6547870" y="1143000"/>
            <a:ext cx="3227194" cy="4572000"/>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173" name="Body Level One…"/>
          <p:cNvSpPr txBox="1">
            <a:spLocks noGrp="1"/>
          </p:cNvSpPr>
          <p:nvPr>
            <p:ph type="body" sz="quarter" idx="1"/>
          </p:nvPr>
        </p:nvSpPr>
        <p:spPr>
          <a:xfrm>
            <a:off x="1154954" y="3657600"/>
            <a:ext cx="3859214" cy="1371600"/>
          </a:xfrm>
          <a:prstGeom prst="rect">
            <a:avLst/>
          </a:prstGeom>
        </p:spPr>
        <p:txBody>
          <a:bodyPr/>
          <a:lstStyle>
            <a:lvl1pPr marL="0" indent="0">
              <a:buClrTx/>
              <a:buSzTx/>
              <a:buNone/>
              <a:defRPr sz="1400">
                <a:solidFill>
                  <a:schemeClr val="accent1"/>
                </a:solidFill>
              </a:defRPr>
            </a:lvl1pPr>
            <a:lvl2pPr marL="0" indent="457200">
              <a:buClrTx/>
              <a:buSzTx/>
              <a:buNone/>
              <a:defRPr sz="1400">
                <a:solidFill>
                  <a:schemeClr val="accent1"/>
                </a:solidFill>
              </a:defRPr>
            </a:lvl2pPr>
            <a:lvl3pPr marL="0" indent="914400">
              <a:buClrTx/>
              <a:buSzTx/>
              <a:buNone/>
              <a:defRPr sz="1400">
                <a:solidFill>
                  <a:schemeClr val="accent1"/>
                </a:solidFill>
              </a:defRPr>
            </a:lvl3pPr>
            <a:lvl4pPr marL="0" indent="1371600">
              <a:buClrTx/>
              <a:buSzTx/>
              <a:buNone/>
              <a:defRPr sz="1400">
                <a:solidFill>
                  <a:schemeClr val="accent1"/>
                </a:solidFill>
              </a:defRPr>
            </a:lvl4pPr>
            <a:lvl5pPr marL="0" indent="1828800">
              <a:buClrTx/>
              <a:buSzTx/>
              <a:buNone/>
              <a:defRPr sz="14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174" name="Rectangle 13"/>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175" name="Slide Number"/>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6"/>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3" name="Slide Number"/>
          <p:cNvSpPr txBox="1">
            <a:spLocks noGrp="1"/>
          </p:cNvSpPr>
          <p:nvPr>
            <p:ph type="sldNum" sz="quarter" idx="2"/>
          </p:nvPr>
        </p:nvSpPr>
        <p:spPr>
          <a:xfrm>
            <a:off x="10522496" y="540176"/>
            <a:ext cx="498287" cy="523240"/>
          </a:xfrm>
          <a:prstGeom prst="rect">
            <a:avLst/>
          </a:prstGeom>
          <a:ln w="12700">
            <a:miter lim="400000"/>
          </a:ln>
        </p:spPr>
        <p:txBody>
          <a:bodyPr wrap="none" lIns="45719" rIns="45719" anchor="b">
            <a:spAutoFit/>
          </a:bodyPr>
          <a:lstStyle>
            <a:lvl1pPr algn="ctr">
              <a:defRPr sz="2800">
                <a:solidFill>
                  <a:srgbClr val="FFFFFF"/>
                </a:solidFill>
              </a:defRPr>
            </a:lvl1pPr>
          </a:lstStyle>
          <a:p>
            <a:fld id="{86CB4B4D-7CA3-9044-876B-883B54F8677D}" type="slidenum">
              <a:rPr/>
              <a:pPr/>
              <a:t>‹nº›</a:t>
            </a:fld>
            <a:endParaRPr/>
          </a:p>
        </p:txBody>
      </p:sp>
      <p:sp>
        <p:nvSpPr>
          <p:cNvPr id="4" name="Title Text"/>
          <p:cNvSpPr txBox="1">
            <a:spLocks noGrp="1"/>
          </p:cNvSpPr>
          <p:nvPr>
            <p:ph type="title"/>
          </p:nvPr>
        </p:nvSpPr>
        <p:spPr>
          <a:xfrm>
            <a:off x="609600" y="92074"/>
            <a:ext cx="10972800" cy="15081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5"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xStyles>
    <p:titleStyle>
      <a:lvl1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1pPr>
      <a:lvl2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2pPr>
      <a:lvl3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3pPr>
      <a:lvl4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4pPr>
      <a:lvl5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5pPr>
      <a:lvl6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6pPr>
      <a:lvl7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7pPr>
      <a:lvl8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8pPr>
      <a:lvl9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9pPr>
    </p:titleStyle>
    <p:bodyStyle>
      <a:lvl1pPr marL="3429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1pPr>
      <a:lvl2pPr marL="778668" marR="0" indent="-321468"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2pPr>
      <a:lvl3pPr marL="1208314" marR="0" indent="-293914"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3pPr>
      <a:lvl4pPr marL="17145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4pPr>
      <a:lvl5pPr marL="21717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5pPr>
      <a:lvl6pPr marL="26289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6pPr>
      <a:lvl7pPr marL="30861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7pPr>
      <a:lvl8pPr marL="35433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8pPr>
      <a:lvl9pPr marL="40005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9pPr>
    </p:bodyStyle>
    <p:otherStyle>
      <a:lvl1pPr marL="0" marR="0" indent="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1pPr>
      <a:lvl2pPr marL="0" marR="0" indent="4572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2pPr>
      <a:lvl3pPr marL="0" marR="0" indent="9144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3pPr>
      <a:lvl4pPr marL="0" marR="0" indent="13716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4pPr>
      <a:lvl5pPr marL="0" marR="0" indent="18288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5pPr>
      <a:lvl6pPr marL="0" marR="0" indent="22860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6pPr>
      <a:lvl7pPr marL="0" marR="0" indent="27432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7pPr>
      <a:lvl8pPr marL="0" marR="0" indent="32004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8pPr>
      <a:lvl9pPr marL="0" marR="0" indent="36576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Title 1"/>
          <p:cNvSpPr txBox="1">
            <a:spLocks noGrp="1"/>
          </p:cNvSpPr>
          <p:nvPr>
            <p:ph type="ctrTitle"/>
          </p:nvPr>
        </p:nvSpPr>
        <p:spPr>
          <a:xfrm>
            <a:off x="505839" y="2099733"/>
            <a:ext cx="11157626" cy="2677649"/>
          </a:xfrm>
          <a:prstGeom prst="rect">
            <a:avLst/>
          </a:prstGeom>
        </p:spPr>
        <p:txBody>
          <a:bodyPr/>
          <a:lstStyle/>
          <a:p>
            <a:r>
              <a:rPr lang="pt-PT" dirty="0" smtClean="0"/>
              <a:t>Considerações para Aeroportos</a:t>
            </a:r>
            <a:endParaRPr dirty="0">
              <a:solidFill>
                <a:srgbClr val="FFFFFF"/>
              </a:solidFill>
            </a:endParaRPr>
          </a:p>
        </p:txBody>
      </p:sp>
      <p:sp>
        <p:nvSpPr>
          <p:cNvPr id="337" name="Subtitle 2"/>
          <p:cNvSpPr txBox="1">
            <a:spLocks noGrp="1"/>
          </p:cNvSpPr>
          <p:nvPr>
            <p:ph type="subTitle" sz="quarter" idx="1"/>
          </p:nvPr>
        </p:nvSpPr>
        <p:spPr>
          <a:xfrm>
            <a:off x="1154954" y="4777378"/>
            <a:ext cx="8825660" cy="1612132"/>
          </a:xfrm>
          <a:prstGeom prst="rect">
            <a:avLst/>
          </a:prstGeom>
        </p:spPr>
        <p:txBody>
          <a:bodyPr/>
          <a:lstStyle/>
          <a:p>
            <a:r>
              <a:rPr lang="pt-PT" dirty="0" smtClean="0"/>
              <a:t>Programa de Formação de Formadores</a:t>
            </a:r>
            <a:endParaRPr lang="pt-PT" dirty="0" smtClean="0"/>
          </a:p>
          <a:p>
            <a:r>
              <a:rPr lang="pt-PT" dirty="0" smtClean="0"/>
              <a:t>[</a:t>
            </a:r>
            <a:r>
              <a:rPr lang="pt-PT" dirty="0" smtClean="0">
                <a:solidFill>
                  <a:srgbClr val="FF0000"/>
                </a:solidFill>
              </a:rPr>
              <a:t>Data</a:t>
            </a:r>
            <a:r>
              <a:rPr lang="pt-PT" dirty="0" smtClean="0"/>
              <a:t>]</a:t>
            </a:r>
            <a:endParaRPr lang="pt-PT"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Content Placeholder 2"/>
          <p:cNvSpPr txBox="1">
            <a:spLocks noGrp="1"/>
          </p:cNvSpPr>
          <p:nvPr>
            <p:ph type="body" idx="1"/>
          </p:nvPr>
        </p:nvSpPr>
        <p:spPr>
          <a:xfrm>
            <a:off x="943543" y="2868196"/>
            <a:ext cx="10304914" cy="3416301"/>
          </a:xfrm>
          <a:prstGeom prst="rect">
            <a:avLst/>
          </a:prstGeom>
        </p:spPr>
        <p:txBody>
          <a:bodyPr>
            <a:normAutofit fontScale="92500" lnSpcReduction="10000"/>
          </a:bodyPr>
          <a:lstStyle/>
          <a:p>
            <a:pPr lvl="0">
              <a:buFont typeface="Century Gothic" panose="020B0502020202020204" pitchFamily="34" charset="0"/>
              <a:buChar char="►"/>
            </a:pPr>
            <a:r>
              <a:rPr lang="pt-PT" sz="2000" dirty="0" smtClean="0"/>
              <a:t>Método de identificação e localização de passageiros e tripulação de um voo que possivelmente foram expostos a alguém com uma doença transmissível confirmada de preocupação para a saúde pública</a:t>
            </a:r>
          </a:p>
          <a:p>
            <a:pPr>
              <a:buFont typeface="Century Gothic" panose="020B0502020202020204" pitchFamily="34" charset="0"/>
              <a:buChar char="►"/>
              <a:defRPr>
                <a:solidFill>
                  <a:srgbClr val="000000"/>
                </a:solidFill>
              </a:defRPr>
            </a:pPr>
            <a:r>
              <a:rPr lang="pt-PT" sz="2000" dirty="0" smtClean="0"/>
              <a:t>Após identificar os contactos expostos, as autoridades de saúde pública podem</a:t>
            </a:r>
            <a:r>
              <a:rPr sz="2000" dirty="0" smtClean="0">
                <a:solidFill>
                  <a:srgbClr val="404040"/>
                </a:solidFill>
              </a:rPr>
              <a:t>:</a:t>
            </a:r>
          </a:p>
          <a:p>
            <a:pPr lvl="1">
              <a:buFont typeface="Century Gothic" panose="020B0502020202020204" pitchFamily="34" charset="0"/>
              <a:buChar char="►"/>
              <a:defRPr sz="1600"/>
            </a:pPr>
            <a:r>
              <a:rPr lang="pt-PT" sz="1600" dirty="0" smtClean="0"/>
              <a:t>Oferecer medicação ou vacina aos passageiros para prevenir a doença</a:t>
            </a:r>
          </a:p>
          <a:p>
            <a:pPr lvl="1">
              <a:buFont typeface="Century Gothic" panose="020B0502020202020204" pitchFamily="34" charset="0"/>
              <a:buChar char="►"/>
              <a:defRPr sz="1600"/>
            </a:pPr>
            <a:r>
              <a:rPr lang="pt-PT" sz="1600" dirty="0" smtClean="0"/>
              <a:t>Monitorizar os passageiros em busca de sinais de doença quando indicado</a:t>
            </a:r>
          </a:p>
          <a:p>
            <a:pPr lvl="1">
              <a:buFont typeface="Century Gothic" panose="020B0502020202020204" pitchFamily="34" charset="0"/>
              <a:buChar char="►"/>
              <a:defRPr sz="1600"/>
            </a:pPr>
            <a:r>
              <a:rPr lang="pt-PT" sz="1600" dirty="0" smtClean="0"/>
              <a:t>Fornecer informações sanitárias aos passageiros para prevenir a propagação da doença</a:t>
            </a:r>
          </a:p>
          <a:p>
            <a:pPr>
              <a:buFont typeface="Century Gothic" panose="020B0502020202020204" pitchFamily="34" charset="0"/>
              <a:buChar char="►"/>
            </a:pPr>
            <a:r>
              <a:rPr lang="pt-PT" sz="2000" dirty="0" smtClean="0"/>
              <a:t>Objectivo das investigações de contacto (IC) aéreo: quebrar a cadeia de transmissão e diminuir o risco de surtos de doenças </a:t>
            </a:r>
            <a:endParaRPr sz="2000" dirty="0" smtClean="0"/>
          </a:p>
          <a:p>
            <a:pPr>
              <a:buFont typeface="Century Gothic" panose="020B0502020202020204" pitchFamily="34" charset="0"/>
              <a:buChar char="►"/>
            </a:pPr>
            <a:r>
              <a:rPr lang="pt-PT" sz="2000" dirty="0" smtClean="0"/>
              <a:t>Intensivo em termos de recursos</a:t>
            </a:r>
          </a:p>
          <a:p>
            <a:pPr lvl="0"/>
            <a:endParaRPr lang="pt-PT" sz="2000" dirty="0" smtClean="0"/>
          </a:p>
        </p:txBody>
      </p:sp>
      <p:sp>
        <p:nvSpPr>
          <p:cNvPr id="391"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10</a:t>
            </a:fld>
            <a:endParaRPr/>
          </a:p>
        </p:txBody>
      </p:sp>
      <p:pic>
        <p:nvPicPr>
          <p:cNvPr id="392" name="Picture 4" descr="Picture 4"/>
          <p:cNvPicPr>
            <a:picLocks noChangeAspect="1"/>
          </p:cNvPicPr>
          <p:nvPr/>
        </p:nvPicPr>
        <p:blipFill>
          <a:blip r:embed="rId3" cstate="print"/>
          <a:stretch>
            <a:fillRect/>
          </a:stretch>
        </p:blipFill>
        <p:spPr>
          <a:xfrm>
            <a:off x="8712597" y="1415935"/>
            <a:ext cx="2843711" cy="1452261"/>
          </a:xfrm>
          <a:prstGeom prst="rect">
            <a:avLst/>
          </a:prstGeom>
          <a:ln w="12700">
            <a:miter lim="400000"/>
          </a:ln>
        </p:spPr>
      </p:pic>
      <p:sp>
        <p:nvSpPr>
          <p:cNvPr id="3" name="TextBox 2">
            <a:extLst>
              <a:ext uri="{FF2B5EF4-FFF2-40B4-BE49-F238E27FC236}">
                <a16:creationId xmlns:a16="http://schemas.microsoft.com/office/drawing/2014/main" xmlns="" id="{F93DB20D-647D-4BAE-9070-92D27B8E600B}"/>
              </a:ext>
            </a:extLst>
          </p:cNvPr>
          <p:cNvSpPr txBox="1"/>
          <p:nvPr/>
        </p:nvSpPr>
        <p:spPr>
          <a:xfrm>
            <a:off x="1733737" y="741276"/>
            <a:ext cx="6198021"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pt-PT" sz="3600" dirty="0" smtClean="0">
                <a:solidFill>
                  <a:schemeClr val="bg1"/>
                </a:solidFill>
              </a:rPr>
              <a:t>O que é uma investigação de contacto (IC) aéreo? </a:t>
            </a:r>
            <a:endParaRPr kumimoji="0" lang="en-US" sz="3600" b="0" i="0" u="none" strike="noStrike" cap="none" spc="0" normalizeH="0" baseline="0" dirty="0">
              <a:ln>
                <a:noFill/>
              </a:ln>
              <a:solidFill>
                <a:schemeClr val="bg1"/>
              </a:solidFill>
              <a:effectLst/>
              <a:uFillTx/>
              <a:latin typeface="Century Gothic"/>
              <a:ea typeface="Century Gothic"/>
              <a:cs typeface="Century Gothic"/>
              <a:sym typeface="Century Gothic"/>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11</a:t>
            </a:fld>
            <a:endParaRPr/>
          </a:p>
        </p:txBody>
      </p:sp>
      <p:grpSp>
        <p:nvGrpSpPr>
          <p:cNvPr id="424" name="Group 8"/>
          <p:cNvGrpSpPr/>
          <p:nvPr/>
        </p:nvGrpSpPr>
        <p:grpSpPr>
          <a:xfrm>
            <a:off x="457201" y="2729015"/>
            <a:ext cx="11212832" cy="2951008"/>
            <a:chOff x="0" y="0"/>
            <a:chExt cx="11212830" cy="2951006"/>
          </a:xfrm>
        </p:grpSpPr>
        <p:pic>
          <p:nvPicPr>
            <p:cNvPr id="398" name="Picture 9" descr="Picture 9"/>
            <p:cNvPicPr>
              <a:picLocks noChangeAspect="1"/>
            </p:cNvPicPr>
            <p:nvPr/>
          </p:nvPicPr>
          <p:blipFill>
            <a:blip r:embed="rId3" cstate="print"/>
            <a:stretch>
              <a:fillRect/>
            </a:stretch>
          </p:blipFill>
          <p:spPr>
            <a:xfrm>
              <a:off x="0" y="193878"/>
              <a:ext cx="909846" cy="1443642"/>
            </a:xfrm>
            <a:prstGeom prst="rect">
              <a:avLst/>
            </a:prstGeom>
            <a:ln w="12700" cap="flat">
              <a:noFill/>
              <a:miter lim="400000"/>
            </a:ln>
            <a:effectLst/>
          </p:spPr>
        </p:pic>
        <p:pic>
          <p:nvPicPr>
            <p:cNvPr id="399" name="Picture 10" descr="Picture 10"/>
            <p:cNvPicPr>
              <a:picLocks noChangeAspect="1"/>
            </p:cNvPicPr>
            <p:nvPr/>
          </p:nvPicPr>
          <p:blipFill>
            <a:blip r:embed="rId4" cstate="print"/>
            <a:stretch>
              <a:fillRect/>
            </a:stretch>
          </p:blipFill>
          <p:spPr>
            <a:xfrm flipH="1">
              <a:off x="1190454" y="45228"/>
              <a:ext cx="818555" cy="1502823"/>
            </a:xfrm>
            <a:prstGeom prst="rect">
              <a:avLst/>
            </a:prstGeom>
            <a:ln w="12700" cap="flat">
              <a:noFill/>
              <a:miter lim="400000"/>
            </a:ln>
            <a:effectLst/>
          </p:spPr>
        </p:pic>
        <p:pic>
          <p:nvPicPr>
            <p:cNvPr id="400" name="Picture 11" descr="Picture 11"/>
            <p:cNvPicPr>
              <a:picLocks noChangeAspect="1"/>
            </p:cNvPicPr>
            <p:nvPr/>
          </p:nvPicPr>
          <p:blipFill>
            <a:blip r:embed="rId5" cstate="print"/>
            <a:stretch>
              <a:fillRect/>
            </a:stretch>
          </p:blipFill>
          <p:spPr>
            <a:xfrm flipH="1">
              <a:off x="2289120" y="108570"/>
              <a:ext cx="843624" cy="1439481"/>
            </a:xfrm>
            <a:prstGeom prst="rect">
              <a:avLst/>
            </a:prstGeom>
            <a:ln w="12700" cap="flat">
              <a:noFill/>
              <a:miter lim="400000"/>
            </a:ln>
            <a:effectLst/>
          </p:spPr>
        </p:pic>
        <p:pic>
          <p:nvPicPr>
            <p:cNvPr id="401" name="Picture 12" descr="Picture 12"/>
            <p:cNvPicPr>
              <a:picLocks noChangeAspect="1"/>
            </p:cNvPicPr>
            <p:nvPr/>
          </p:nvPicPr>
          <p:blipFill>
            <a:blip r:embed="rId6" cstate="print"/>
            <a:stretch>
              <a:fillRect/>
            </a:stretch>
          </p:blipFill>
          <p:spPr>
            <a:xfrm>
              <a:off x="4706109" y="52944"/>
              <a:ext cx="988455" cy="1579817"/>
            </a:xfrm>
            <a:prstGeom prst="rect">
              <a:avLst/>
            </a:prstGeom>
            <a:ln w="12700" cap="flat">
              <a:noFill/>
              <a:miter lim="400000"/>
            </a:ln>
            <a:effectLst/>
          </p:spPr>
        </p:pic>
        <p:pic>
          <p:nvPicPr>
            <p:cNvPr id="402" name="Picture 13" descr="Picture 13"/>
            <p:cNvPicPr>
              <a:picLocks noChangeAspect="1"/>
            </p:cNvPicPr>
            <p:nvPr/>
          </p:nvPicPr>
          <p:blipFill>
            <a:blip r:embed="rId7" cstate="print"/>
            <a:stretch>
              <a:fillRect/>
            </a:stretch>
          </p:blipFill>
          <p:spPr>
            <a:xfrm>
              <a:off x="3479493" y="0"/>
              <a:ext cx="817716" cy="1517408"/>
            </a:xfrm>
            <a:prstGeom prst="rect">
              <a:avLst/>
            </a:prstGeom>
            <a:ln w="12700" cap="flat">
              <a:noFill/>
              <a:miter lim="400000"/>
            </a:ln>
            <a:effectLst/>
          </p:spPr>
        </p:pic>
        <p:pic>
          <p:nvPicPr>
            <p:cNvPr id="403" name="Picture 14" descr="Picture 14"/>
            <p:cNvPicPr>
              <a:picLocks noChangeAspect="1"/>
            </p:cNvPicPr>
            <p:nvPr/>
          </p:nvPicPr>
          <p:blipFill>
            <a:blip r:embed="rId8" cstate="print"/>
            <a:stretch>
              <a:fillRect/>
            </a:stretch>
          </p:blipFill>
          <p:spPr>
            <a:xfrm>
              <a:off x="5805273" y="198794"/>
              <a:ext cx="1273428" cy="1416199"/>
            </a:xfrm>
            <a:prstGeom prst="rect">
              <a:avLst/>
            </a:prstGeom>
            <a:ln w="12700" cap="flat">
              <a:noFill/>
              <a:miter lim="400000"/>
            </a:ln>
            <a:effectLst/>
          </p:spPr>
        </p:pic>
        <p:pic>
          <p:nvPicPr>
            <p:cNvPr id="404" name="Picture 15" descr="Picture 15"/>
            <p:cNvPicPr>
              <a:picLocks noChangeAspect="1"/>
            </p:cNvPicPr>
            <p:nvPr/>
          </p:nvPicPr>
          <p:blipFill>
            <a:blip r:embed="rId9" cstate="print"/>
            <a:stretch>
              <a:fillRect/>
            </a:stretch>
          </p:blipFill>
          <p:spPr>
            <a:xfrm>
              <a:off x="7196210" y="262739"/>
              <a:ext cx="797977" cy="1660425"/>
            </a:xfrm>
            <a:prstGeom prst="rect">
              <a:avLst/>
            </a:prstGeom>
            <a:ln w="12700" cap="flat">
              <a:noFill/>
              <a:miter lim="400000"/>
            </a:ln>
            <a:effectLst/>
          </p:spPr>
        </p:pic>
        <p:pic>
          <p:nvPicPr>
            <p:cNvPr id="405" name="Picture 16" descr="Picture 16"/>
            <p:cNvPicPr>
              <a:picLocks noChangeAspect="1"/>
            </p:cNvPicPr>
            <p:nvPr/>
          </p:nvPicPr>
          <p:blipFill>
            <a:blip r:embed="rId10" cstate="print"/>
            <a:stretch>
              <a:fillRect/>
            </a:stretch>
          </p:blipFill>
          <p:spPr>
            <a:xfrm>
              <a:off x="8488945" y="262740"/>
              <a:ext cx="919797" cy="1245950"/>
            </a:xfrm>
            <a:prstGeom prst="rect">
              <a:avLst/>
            </a:prstGeom>
            <a:ln w="12700" cap="flat">
              <a:noFill/>
              <a:miter lim="400000"/>
            </a:ln>
            <a:effectLst/>
          </p:spPr>
        </p:pic>
        <p:pic>
          <p:nvPicPr>
            <p:cNvPr id="406" name="Picture 17" descr="Picture 17"/>
            <p:cNvPicPr>
              <a:picLocks noChangeAspect="1"/>
            </p:cNvPicPr>
            <p:nvPr/>
          </p:nvPicPr>
          <p:blipFill>
            <a:blip r:embed="rId11" cstate="print"/>
            <a:stretch>
              <a:fillRect/>
            </a:stretch>
          </p:blipFill>
          <p:spPr>
            <a:xfrm>
              <a:off x="9877118" y="262739"/>
              <a:ext cx="882607" cy="1425103"/>
            </a:xfrm>
            <a:prstGeom prst="rect">
              <a:avLst/>
            </a:prstGeom>
            <a:ln w="12700" cap="flat">
              <a:noFill/>
              <a:miter lim="400000"/>
            </a:ln>
            <a:effectLst/>
          </p:spPr>
        </p:pic>
        <p:sp>
          <p:nvSpPr>
            <p:cNvPr id="407" name="Straight Arrow Connector 18"/>
            <p:cNvSpPr/>
            <p:nvPr/>
          </p:nvSpPr>
          <p:spPr>
            <a:xfrm>
              <a:off x="751999" y="842852"/>
              <a:ext cx="315692" cy="1"/>
            </a:xfrm>
            <a:prstGeom prst="line">
              <a:avLst/>
            </a:prstGeom>
            <a:noFill/>
            <a:ln w="19050" cap="rnd">
              <a:solidFill>
                <a:srgbClr val="000000"/>
              </a:solidFill>
              <a:prstDash val="solid"/>
              <a:round/>
              <a:headEnd type="triangle" w="med" len="med"/>
              <a:tailEnd type="triangle" w="med" len="med"/>
            </a:ln>
            <a:effectLst/>
          </p:spPr>
          <p:txBody>
            <a:bodyPr wrap="square" lIns="45719" tIns="45719" rIns="45719" bIns="45719" numCol="1" anchor="t">
              <a:noAutofit/>
            </a:bodyPr>
            <a:lstStyle/>
            <a:p>
              <a:endParaRPr lang="pt-PT"/>
            </a:p>
          </p:txBody>
        </p:sp>
        <p:sp>
          <p:nvSpPr>
            <p:cNvPr id="408" name="Straight Arrow Connector 19"/>
            <p:cNvSpPr/>
            <p:nvPr/>
          </p:nvSpPr>
          <p:spPr>
            <a:xfrm>
              <a:off x="1980724" y="84285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lang="pt-PT"/>
            </a:p>
          </p:txBody>
        </p:sp>
        <p:sp>
          <p:nvSpPr>
            <p:cNvPr id="409" name="Straight Arrow Connector 20"/>
            <p:cNvSpPr/>
            <p:nvPr/>
          </p:nvSpPr>
          <p:spPr>
            <a:xfrm>
              <a:off x="3041287" y="83832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lang="pt-PT"/>
            </a:p>
          </p:txBody>
        </p:sp>
        <p:sp>
          <p:nvSpPr>
            <p:cNvPr id="410" name="Straight Arrow Connector 21"/>
            <p:cNvSpPr/>
            <p:nvPr/>
          </p:nvSpPr>
          <p:spPr>
            <a:xfrm>
              <a:off x="4251545" y="84285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lang="pt-PT"/>
            </a:p>
          </p:txBody>
        </p:sp>
        <p:sp>
          <p:nvSpPr>
            <p:cNvPr id="411" name="Straight Arrow Connector 22"/>
            <p:cNvSpPr/>
            <p:nvPr/>
          </p:nvSpPr>
          <p:spPr>
            <a:xfrm>
              <a:off x="5498564" y="84285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lang="pt-PT"/>
            </a:p>
          </p:txBody>
        </p:sp>
        <p:sp>
          <p:nvSpPr>
            <p:cNvPr id="412" name="Straight Arrow Connector 23"/>
            <p:cNvSpPr/>
            <p:nvPr/>
          </p:nvSpPr>
          <p:spPr>
            <a:xfrm>
              <a:off x="7985175" y="841136"/>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lang="pt-PT"/>
            </a:p>
          </p:txBody>
        </p:sp>
        <p:sp>
          <p:nvSpPr>
            <p:cNvPr id="413" name="Straight Arrow Connector 24"/>
            <p:cNvSpPr/>
            <p:nvPr/>
          </p:nvSpPr>
          <p:spPr>
            <a:xfrm>
              <a:off x="9444715" y="837857"/>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lang="pt-PT"/>
            </a:p>
          </p:txBody>
        </p:sp>
        <p:sp>
          <p:nvSpPr>
            <p:cNvPr id="414" name="Straight Arrow Connector 25"/>
            <p:cNvSpPr/>
            <p:nvPr/>
          </p:nvSpPr>
          <p:spPr>
            <a:xfrm>
              <a:off x="6828313" y="836708"/>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lang="pt-PT"/>
            </a:p>
          </p:txBody>
        </p:sp>
        <p:sp>
          <p:nvSpPr>
            <p:cNvPr id="415" name="TextBox 19"/>
            <p:cNvSpPr txBox="1"/>
            <p:nvPr/>
          </p:nvSpPr>
          <p:spPr>
            <a:xfrm>
              <a:off x="45719" y="1687410"/>
              <a:ext cx="660846" cy="33855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pt-PT" dirty="0" smtClean="0"/>
                <a:t>Voo</a:t>
              </a:r>
              <a:endParaRPr lang="pt-PT" dirty="0"/>
            </a:p>
          </p:txBody>
        </p:sp>
        <p:sp>
          <p:nvSpPr>
            <p:cNvPr id="416" name="TextBox 20"/>
            <p:cNvSpPr txBox="1"/>
            <p:nvPr/>
          </p:nvSpPr>
          <p:spPr>
            <a:xfrm>
              <a:off x="1088597" y="1639754"/>
              <a:ext cx="1031017" cy="124649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New Roman"/>
                  <a:ea typeface="Times New Roman"/>
                  <a:cs typeface="Times New Roman"/>
                  <a:sym typeface="Times New Roman"/>
                </a:defRPr>
              </a:lvl1pPr>
            </a:lstStyle>
            <a:p>
              <a:r>
                <a:rPr lang="pt-PT" sz="1500" dirty="0" smtClean="0"/>
                <a:t>Aparecimento da doença no passageiro A</a:t>
              </a:r>
              <a:endParaRPr lang="pt-PT" sz="1500" dirty="0"/>
            </a:p>
          </p:txBody>
        </p:sp>
        <p:sp>
          <p:nvSpPr>
            <p:cNvPr id="417" name="TextBox 21"/>
            <p:cNvSpPr txBox="1"/>
            <p:nvPr/>
          </p:nvSpPr>
          <p:spPr>
            <a:xfrm>
              <a:off x="2343654" y="1632593"/>
              <a:ext cx="809884" cy="83099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pt-PT" dirty="0" smtClean="0"/>
                <a:t>Visita ao Médico</a:t>
              </a:r>
              <a:endParaRPr lang="pt-PT" dirty="0"/>
            </a:p>
          </p:txBody>
        </p:sp>
        <p:sp>
          <p:nvSpPr>
            <p:cNvPr id="418" name="TextBox 22"/>
            <p:cNvSpPr txBox="1"/>
            <p:nvPr/>
          </p:nvSpPr>
          <p:spPr>
            <a:xfrm>
              <a:off x="3334565" y="1632593"/>
              <a:ext cx="1259658" cy="58477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pt-PT" dirty="0" smtClean="0"/>
                <a:t>Confirmação laboratorial</a:t>
              </a:r>
              <a:endParaRPr lang="pt-PT" dirty="0"/>
            </a:p>
          </p:txBody>
        </p:sp>
        <p:sp>
          <p:nvSpPr>
            <p:cNvPr id="419" name="TextBox 23"/>
            <p:cNvSpPr txBox="1"/>
            <p:nvPr/>
          </p:nvSpPr>
          <p:spPr>
            <a:xfrm>
              <a:off x="4678523" y="1632593"/>
              <a:ext cx="1081345" cy="58477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pt-PT" dirty="0" smtClean="0"/>
                <a:t>MS é notificado</a:t>
              </a:r>
              <a:endParaRPr lang="pt-PT" dirty="0"/>
            </a:p>
          </p:txBody>
        </p:sp>
        <p:sp>
          <p:nvSpPr>
            <p:cNvPr id="420" name="TextBox 24"/>
            <p:cNvSpPr txBox="1"/>
            <p:nvPr/>
          </p:nvSpPr>
          <p:spPr>
            <a:xfrm>
              <a:off x="5714644" y="1574273"/>
              <a:ext cx="1456672" cy="101566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pt-PT" sz="1500" dirty="0" smtClean="0"/>
                <a:t>Solicitação do Manifesto de Voo do passageiro A</a:t>
              </a:r>
              <a:endParaRPr lang="pt-PT" sz="1500" dirty="0"/>
            </a:p>
          </p:txBody>
        </p:sp>
        <p:sp>
          <p:nvSpPr>
            <p:cNvPr id="421" name="TextBox 25"/>
            <p:cNvSpPr txBox="1"/>
            <p:nvPr/>
          </p:nvSpPr>
          <p:spPr>
            <a:xfrm>
              <a:off x="6995773" y="1632171"/>
              <a:ext cx="1264094" cy="55399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pt-PT" sz="1500" dirty="0" smtClean="0"/>
                <a:t>Fornecimento do Manifesto</a:t>
              </a:r>
              <a:endParaRPr lang="pt-PT" sz="1500" dirty="0"/>
            </a:p>
          </p:txBody>
        </p:sp>
        <p:sp>
          <p:nvSpPr>
            <p:cNvPr id="422" name="TextBox 26"/>
            <p:cNvSpPr txBox="1"/>
            <p:nvPr/>
          </p:nvSpPr>
          <p:spPr>
            <a:xfrm>
              <a:off x="8330500" y="1627570"/>
              <a:ext cx="1180532" cy="132343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pt-PT" dirty="0" smtClean="0"/>
                <a:t>Contactos do passageira A são notificados</a:t>
              </a:r>
              <a:endParaRPr lang="pt-PT" dirty="0"/>
            </a:p>
          </p:txBody>
        </p:sp>
        <p:sp>
          <p:nvSpPr>
            <p:cNvPr id="423" name="TextBox 27"/>
            <p:cNvSpPr txBox="1"/>
            <p:nvPr/>
          </p:nvSpPr>
          <p:spPr>
            <a:xfrm>
              <a:off x="9423557" y="1643946"/>
              <a:ext cx="1789273" cy="58477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pt-PT" dirty="0" smtClean="0"/>
                <a:t>Profilaxia é feita aos contactos*</a:t>
              </a:r>
              <a:endParaRPr lang="pt-PT" dirty="0"/>
            </a:p>
          </p:txBody>
        </p:sp>
      </p:grpSp>
      <p:sp>
        <p:nvSpPr>
          <p:cNvPr id="425" name="TextBox 2"/>
          <p:cNvSpPr txBox="1"/>
          <p:nvPr/>
        </p:nvSpPr>
        <p:spPr>
          <a:xfrm>
            <a:off x="6860245" y="6108851"/>
            <a:ext cx="4809787"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r>
              <a:rPr dirty="0" smtClean="0"/>
              <a:t>*</a:t>
            </a:r>
            <a:r>
              <a:rPr lang="pt-PT" dirty="0" smtClean="0"/>
              <a:t> se indicado por doença e cronologia</a:t>
            </a:r>
            <a:endParaRPr lang="pt-PT" dirty="0"/>
          </a:p>
        </p:txBody>
      </p:sp>
      <p:cxnSp>
        <p:nvCxnSpPr>
          <p:cNvPr id="3" name="Straight Arrow Connector 2">
            <a:extLst>
              <a:ext uri="{FF2B5EF4-FFF2-40B4-BE49-F238E27FC236}">
                <a16:creationId xmlns:a16="http://schemas.microsoft.com/office/drawing/2014/main" xmlns="" id="{3A8AF46E-7C12-4A02-B1F2-18F45C746A28}"/>
              </a:ext>
            </a:extLst>
          </p:cNvPr>
          <p:cNvCxnSpPr>
            <a:cxnSpLocks/>
            <a:endCxn id="5" idx="0"/>
          </p:cNvCxnSpPr>
          <p:nvPr/>
        </p:nvCxnSpPr>
        <p:spPr>
          <a:xfrm>
            <a:off x="1367046" y="3550381"/>
            <a:ext cx="2277" cy="1621546"/>
          </a:xfrm>
          <a:prstGeom prst="straightConnector1">
            <a:avLst/>
          </a:prstGeom>
          <a:noFill/>
          <a:ln w="19050" cap="rnd">
            <a:solidFill>
              <a:schemeClr val="tx1"/>
            </a:solidFill>
            <a:prstDash val="solid"/>
            <a:round/>
            <a:tailEnd type="triangle"/>
          </a:ln>
          <a:effectLst/>
          <a:sp3d/>
        </p:spPr>
        <p:style>
          <a:lnRef idx="0">
            <a:scrgbClr r="0" g="0" b="0"/>
          </a:lnRef>
          <a:fillRef idx="0">
            <a:scrgbClr r="0" g="0" b="0"/>
          </a:fillRef>
          <a:effectRef idx="0">
            <a:scrgbClr r="0" g="0" b="0"/>
          </a:effectRef>
          <a:fontRef idx="none"/>
        </p:style>
      </p:cxnSp>
      <p:pic>
        <p:nvPicPr>
          <p:cNvPr id="5" name="Graphic 4" descr="Clipboard with solid fill">
            <a:extLst>
              <a:ext uri="{FF2B5EF4-FFF2-40B4-BE49-F238E27FC236}">
                <a16:creationId xmlns:a16="http://schemas.microsoft.com/office/drawing/2014/main" xmlns="" id="{F8D279FD-82C1-40FD-8D24-04CC20A12B28}"/>
              </a:ext>
            </a:extLst>
          </p:cNvPr>
          <p:cNvPicPr>
            <a:picLocks noChangeAspect="1"/>
          </p:cNvPicPr>
          <p:nvPr/>
        </p:nvPicPr>
        <p:blipFill>
          <a:blip r:embed="rId12" cstate="print">
            <a:extLst>
              <a:ext uri="{28A0092B-C50C-407E-A947-70E740481C1C}">
                <a14:useLocalDpi xmlns:a14="http://schemas.microsoft.com/office/drawing/2010/main" xmlns="" val="0"/>
              </a:ext>
              <a:ext uri="{96DAC541-7B7A-43D3-8B79-37D633B846F1}">
                <asvg:svgBlip xmlns:asvg="http://schemas.microsoft.com/office/drawing/2016/SVG/main" xmlns="" r:embed="rId13"/>
              </a:ext>
            </a:extLst>
          </a:blip>
          <a:stretch>
            <a:fillRect/>
          </a:stretch>
        </p:blipFill>
        <p:spPr>
          <a:xfrm>
            <a:off x="912123" y="5171927"/>
            <a:ext cx="914400" cy="914400"/>
          </a:xfrm>
          <a:prstGeom prst="rect">
            <a:avLst/>
          </a:prstGeom>
        </p:spPr>
      </p:pic>
      <p:sp>
        <p:nvSpPr>
          <p:cNvPr id="36" name="TextBox 22">
            <a:extLst>
              <a:ext uri="{FF2B5EF4-FFF2-40B4-BE49-F238E27FC236}">
                <a16:creationId xmlns:a16="http://schemas.microsoft.com/office/drawing/2014/main" xmlns="" id="{3E3626C0-0B24-4A12-932B-6136DFC58289}"/>
              </a:ext>
            </a:extLst>
          </p:cNvPr>
          <p:cNvSpPr txBox="1"/>
          <p:nvPr/>
        </p:nvSpPr>
        <p:spPr>
          <a:xfrm>
            <a:off x="1656281" y="5600899"/>
            <a:ext cx="1259658" cy="116954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pt-PT" sz="1400" dirty="0" smtClean="0"/>
              <a:t>Formulário de informação sanitária (pode ser opcional) </a:t>
            </a:r>
            <a:endParaRPr lang="pt-PT" sz="1400" dirty="0"/>
          </a:p>
        </p:txBody>
      </p:sp>
      <p:sp>
        <p:nvSpPr>
          <p:cNvPr id="6" name="Title 5">
            <a:extLst>
              <a:ext uri="{FF2B5EF4-FFF2-40B4-BE49-F238E27FC236}">
                <a16:creationId xmlns:a16="http://schemas.microsoft.com/office/drawing/2014/main" xmlns="" id="{4180C7AF-8270-4024-93B9-1E61AB2A1203}"/>
              </a:ext>
            </a:extLst>
          </p:cNvPr>
          <p:cNvSpPr>
            <a:spLocks noGrp="1"/>
          </p:cNvSpPr>
          <p:nvPr>
            <p:ph type="title"/>
          </p:nvPr>
        </p:nvSpPr>
        <p:spPr>
          <a:xfrm>
            <a:off x="1276829" y="1137534"/>
            <a:ext cx="8761415" cy="706966"/>
          </a:xfrm>
        </p:spPr>
        <p:txBody>
          <a:bodyPr>
            <a:noAutofit/>
          </a:bodyPr>
          <a:lstStyle/>
          <a:p>
            <a:r>
              <a:rPr lang="pt-PT" dirty="0" smtClean="0"/>
              <a:t>Qual é a sequência dos acontecimentos numa IC aéreo</a:t>
            </a:r>
            <a:r>
              <a:rPr lang="en-US" dirty="0" smtClean="0">
                <a:solidFill>
                  <a:schemeClr val="bg1"/>
                </a:solidFill>
              </a:rPr>
              <a:t>?</a:t>
            </a:r>
            <a:br>
              <a:rPr lang="en-US" dirty="0" smtClean="0">
                <a:solidFill>
                  <a:schemeClr val="bg1"/>
                </a:solidFill>
              </a:rPr>
            </a:br>
            <a:endParaRPr lang="en-US" dirty="0">
              <a:solidFill>
                <a:schemeClr val="bg1"/>
              </a:solidFill>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Title 1"/>
          <p:cNvSpPr txBox="1">
            <a:spLocks noGrp="1"/>
          </p:cNvSpPr>
          <p:nvPr>
            <p:ph type="title"/>
          </p:nvPr>
        </p:nvSpPr>
        <p:spPr>
          <a:xfrm>
            <a:off x="723750" y="679571"/>
            <a:ext cx="9459167" cy="706965"/>
          </a:xfrm>
          <a:prstGeom prst="rect">
            <a:avLst/>
          </a:prstGeom>
        </p:spPr>
        <p:txBody>
          <a:bodyPr>
            <a:normAutofit fontScale="90000"/>
          </a:bodyPr>
          <a:lstStyle/>
          <a:p>
            <a:r>
              <a:rPr lang="pt-PT" dirty="0" smtClean="0"/>
              <a:t>Actividade: Uma IC aéreo é viável no seu PDE</a:t>
            </a:r>
            <a:r>
              <a:rPr dirty="0" smtClean="0"/>
              <a:t>?</a:t>
            </a:r>
            <a:endParaRPr dirty="0"/>
          </a:p>
        </p:txBody>
      </p:sp>
      <p:sp>
        <p:nvSpPr>
          <p:cNvPr id="430"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12</a:t>
            </a:fld>
            <a:endParaRPr/>
          </a:p>
        </p:txBody>
      </p:sp>
      <p:pic>
        <p:nvPicPr>
          <p:cNvPr id="431" name="Picture 7" descr="Picture 7"/>
          <p:cNvPicPr>
            <a:picLocks noChangeAspect="1"/>
          </p:cNvPicPr>
          <p:nvPr/>
        </p:nvPicPr>
        <p:blipFill>
          <a:blip r:embed="rId3" cstate="print"/>
          <a:stretch>
            <a:fillRect/>
          </a:stretch>
        </p:blipFill>
        <p:spPr>
          <a:xfrm>
            <a:off x="1909613" y="2603500"/>
            <a:ext cx="2143425" cy="2191056"/>
          </a:xfrm>
          <a:prstGeom prst="rect">
            <a:avLst/>
          </a:prstGeom>
          <a:ln w="12700">
            <a:miter lim="400000"/>
          </a:ln>
        </p:spPr>
      </p:pic>
      <p:sp>
        <p:nvSpPr>
          <p:cNvPr id="432" name="Content Placeholder 2"/>
          <p:cNvSpPr txBox="1">
            <a:spLocks noGrp="1"/>
          </p:cNvSpPr>
          <p:nvPr>
            <p:ph type="body" sz="half" idx="1"/>
          </p:nvPr>
        </p:nvSpPr>
        <p:spPr>
          <a:xfrm>
            <a:off x="4686300" y="2774950"/>
            <a:ext cx="6504438" cy="3416300"/>
          </a:xfrm>
          <a:prstGeom prst="rect">
            <a:avLst/>
          </a:prstGeom>
        </p:spPr>
        <p:txBody>
          <a:bodyPr>
            <a:normAutofit/>
          </a:bodyPr>
          <a:lstStyle/>
          <a:p>
            <a:pPr lvl="0">
              <a:buFont typeface="Century Gothic" panose="020B0502020202020204" pitchFamily="34" charset="0"/>
              <a:buChar char="►"/>
              <a:defRPr>
                <a:solidFill>
                  <a:srgbClr val="000000"/>
                </a:solidFill>
              </a:defRPr>
            </a:pPr>
            <a:r>
              <a:rPr lang="pt-PT" sz="2000" dirty="0" smtClean="0"/>
              <a:t>Antes de estabelecer um sistema de IC aéreo, rever a lista (manual) para determinar a viabilidade da realização de IC aéreos</a:t>
            </a:r>
            <a:endParaRPr lang="en-US" sz="2000" dirty="0" smtClean="0"/>
          </a:p>
          <a:p>
            <a:pPr>
              <a:buFont typeface="Century Gothic" panose="020B0502020202020204" pitchFamily="34" charset="0"/>
              <a:buChar char="►"/>
              <a:defRPr>
                <a:solidFill>
                  <a:srgbClr val="000000"/>
                </a:solidFill>
              </a:defRPr>
            </a:pPr>
            <a:endParaRPr sz="600" dirty="0" smtClean="0"/>
          </a:p>
          <a:p>
            <a:pPr lvl="0">
              <a:buFont typeface="Century Gothic" panose="020B0502020202020204" pitchFamily="34" charset="0"/>
              <a:buChar char="►"/>
              <a:defRPr>
                <a:solidFill>
                  <a:srgbClr val="000000"/>
                </a:solidFill>
              </a:defRPr>
            </a:pPr>
            <a:r>
              <a:rPr lang="pt-PT" sz="2000" dirty="0" smtClean="0"/>
              <a:t>As perguntas são sequenciais e correspondem aos passos e/ou cronograma para a realização de uma IC aéreo</a:t>
            </a:r>
          </a:p>
          <a:p>
            <a:pPr>
              <a:buFont typeface="Century Gothic" panose="020B0502020202020204" pitchFamily="34" charset="0"/>
              <a:buChar char="►"/>
              <a:defRPr>
                <a:solidFill>
                  <a:srgbClr val="000000"/>
                </a:solidFill>
              </a:defRPr>
            </a:pPr>
            <a:endParaRPr sz="2000" dirty="0"/>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Title 1"/>
          <p:cNvSpPr txBox="1">
            <a:spLocks noGrp="1"/>
          </p:cNvSpPr>
          <p:nvPr>
            <p:ph type="title"/>
          </p:nvPr>
        </p:nvSpPr>
        <p:spPr>
          <a:xfrm>
            <a:off x="1154952" y="973667"/>
            <a:ext cx="8761415" cy="706965"/>
          </a:xfrm>
          <a:prstGeom prst="rect">
            <a:avLst/>
          </a:prstGeom>
        </p:spPr>
        <p:txBody>
          <a:bodyPr>
            <a:normAutofit fontScale="90000"/>
          </a:bodyPr>
          <a:lstStyle/>
          <a:p>
            <a:pPr lvl="0"/>
            <a:r>
              <a:rPr lang="pt-PT" dirty="0" smtClean="0"/>
              <a:t>As IC aéreos são viáveis: Continuação (2)</a:t>
            </a:r>
            <a:br>
              <a:rPr lang="pt-PT" dirty="0" smtClean="0"/>
            </a:br>
            <a:endParaRPr dirty="0"/>
          </a:p>
        </p:txBody>
      </p:sp>
      <p:sp>
        <p:nvSpPr>
          <p:cNvPr id="437" name="Content Placeholder 2"/>
          <p:cNvSpPr txBox="1">
            <a:spLocks noGrp="1"/>
          </p:cNvSpPr>
          <p:nvPr>
            <p:ph type="body" sz="quarter" idx="1"/>
          </p:nvPr>
        </p:nvSpPr>
        <p:spPr>
          <a:xfrm>
            <a:off x="600071" y="2315631"/>
            <a:ext cx="10958515" cy="739776"/>
          </a:xfrm>
          <a:prstGeom prst="rect">
            <a:avLst/>
          </a:prstGeom>
        </p:spPr>
        <p:txBody>
          <a:bodyPr>
            <a:normAutofit/>
          </a:bodyPr>
          <a:lstStyle/>
          <a:p>
            <a:pPr marL="0" indent="0">
              <a:buNone/>
            </a:pPr>
            <a:r>
              <a:rPr dirty="0"/>
              <a:t>1) </a:t>
            </a:r>
            <a:r>
              <a:rPr lang="pt-PT" dirty="0" smtClean="0"/>
              <a:t>Os estabelecimentos de saúde recolhem rotineiramente informações sobre o histórico de viagem no momento da admissão ou durante a entrevista ao doente?</a:t>
            </a:r>
          </a:p>
          <a:p>
            <a:pPr marL="0" indent="0">
              <a:buNone/>
            </a:pPr>
            <a:endParaRPr dirty="0"/>
          </a:p>
        </p:txBody>
      </p:sp>
      <p:sp>
        <p:nvSpPr>
          <p:cNvPr id="438"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13</a:t>
            </a:fld>
            <a:endParaRPr/>
          </a:p>
        </p:txBody>
      </p:sp>
      <p:sp>
        <p:nvSpPr>
          <p:cNvPr id="439" name="Content Placeholder 2"/>
          <p:cNvSpPr txBox="1"/>
          <p:nvPr/>
        </p:nvSpPr>
        <p:spPr>
          <a:xfrm>
            <a:off x="600070" y="3119761"/>
            <a:ext cx="10499227" cy="7397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marL="240029" indent="-240029" defTabSz="320039">
              <a:lnSpc>
                <a:spcPct val="115000"/>
              </a:lnSpc>
              <a:buClr>
                <a:schemeClr val="accent1"/>
              </a:buClr>
              <a:buSzPct val="80000"/>
              <a:buChar char=""/>
              <a:defRPr sz="1260">
                <a:solidFill>
                  <a:srgbClr val="404040"/>
                </a:solidFill>
              </a:defRPr>
            </a:lvl1pPr>
          </a:lstStyle>
          <a:p>
            <a:pPr marL="0" indent="0">
              <a:buNone/>
            </a:pPr>
            <a:r>
              <a:rPr sz="1800" dirty="0"/>
              <a:t>2) </a:t>
            </a:r>
            <a:r>
              <a:rPr lang="pt-PT" sz="1800" dirty="0" smtClean="0"/>
              <a:t>Os estabelecimentos de saúde ou laboratórios têm capacidade de testar rapidamente e confirmar os resultados dos laboratórios para essas doenças?</a:t>
            </a:r>
            <a:endParaRPr sz="1800" dirty="0">
              <a:latin typeface="+mn-lt"/>
              <a:ea typeface="+mn-ea"/>
              <a:cs typeface="+mn-cs"/>
              <a:sym typeface="Calibri"/>
            </a:endParaRPr>
          </a:p>
        </p:txBody>
      </p:sp>
      <p:sp>
        <p:nvSpPr>
          <p:cNvPr id="440" name="Content Placeholder 2"/>
          <p:cNvSpPr txBox="1"/>
          <p:nvPr/>
        </p:nvSpPr>
        <p:spPr>
          <a:xfrm>
            <a:off x="600071" y="3958060"/>
            <a:ext cx="10499227" cy="10479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L="342900" indent="-342900">
              <a:lnSpc>
                <a:spcPct val="115000"/>
              </a:lnSpc>
              <a:buClr>
                <a:schemeClr val="accent1"/>
              </a:buClr>
              <a:buSzPct val="80000"/>
              <a:buChar char=""/>
              <a:defRPr>
                <a:solidFill>
                  <a:srgbClr val="404040"/>
                </a:solidFill>
              </a:defRPr>
            </a:lvl1pPr>
          </a:lstStyle>
          <a:p>
            <a:pPr marL="0" indent="0">
              <a:buNone/>
            </a:pPr>
            <a:r>
              <a:rPr dirty="0"/>
              <a:t>3) </a:t>
            </a:r>
            <a:r>
              <a:rPr lang="pt-PT" dirty="0" smtClean="0"/>
              <a:t>O estabelecimento de saúde, laboratório ou MS têm a capacidade de informar imediatamente (dentro de 1 dia útil) ao aeroporto ou representante da saúde do aeroporto sobre a possível necessidade de uma IC aéreo? </a:t>
            </a:r>
            <a:endParaRPr dirty="0"/>
          </a:p>
        </p:txBody>
      </p:sp>
      <p:sp>
        <p:nvSpPr>
          <p:cNvPr id="441" name="Content Placeholder 2"/>
          <p:cNvSpPr txBox="1"/>
          <p:nvPr/>
        </p:nvSpPr>
        <p:spPr>
          <a:xfrm>
            <a:off x="600070" y="5111751"/>
            <a:ext cx="10638478" cy="7397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fontScale="55000" lnSpcReduction="20000"/>
          </a:bodyPr>
          <a:lstStyle>
            <a:lvl1pPr marL="342900" indent="-342900">
              <a:lnSpc>
                <a:spcPct val="115000"/>
              </a:lnSpc>
              <a:buClr>
                <a:schemeClr val="accent1"/>
              </a:buClr>
              <a:buSzPct val="80000"/>
              <a:buChar char=""/>
              <a:defRPr>
                <a:solidFill>
                  <a:srgbClr val="404040"/>
                </a:solidFill>
              </a:defRPr>
            </a:lvl1pPr>
          </a:lstStyle>
          <a:p>
            <a:pPr marL="0" indent="0">
              <a:buNone/>
            </a:pPr>
            <a:r>
              <a:rPr sz="3300" dirty="0"/>
              <a:t>4) </a:t>
            </a:r>
            <a:r>
              <a:rPr lang="pt-PT" sz="2900" dirty="0" smtClean="0"/>
              <a:t>Os estabelecimentos de saúde têm as medicações profilácticas adequadas ou vacinas disponíveis para o caso e os contactos de modo a prevenir o aparecimento da doença de interesse</a:t>
            </a:r>
            <a:r>
              <a:rPr sz="2900" dirty="0" smtClean="0"/>
              <a:t>? </a:t>
            </a:r>
            <a:endParaRPr sz="2900" dirty="0"/>
          </a:p>
        </p:txBody>
      </p:sp>
      <p:sp>
        <p:nvSpPr>
          <p:cNvPr id="442" name="Content Placeholder 2"/>
          <p:cNvSpPr txBox="1"/>
          <p:nvPr/>
        </p:nvSpPr>
        <p:spPr>
          <a:xfrm>
            <a:off x="576165" y="5991757"/>
            <a:ext cx="10638478" cy="7397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marL="342900" indent="-342900">
              <a:lnSpc>
                <a:spcPct val="115000"/>
              </a:lnSpc>
              <a:buClr>
                <a:schemeClr val="accent1"/>
              </a:buClr>
              <a:buSzPct val="80000"/>
              <a:buChar char=""/>
              <a:defRPr>
                <a:solidFill>
                  <a:srgbClr val="404040"/>
                </a:solidFill>
              </a:defRPr>
            </a:lvl1pPr>
          </a:lstStyle>
          <a:p>
            <a:pPr marL="0" indent="0">
              <a:buNone/>
            </a:pPr>
            <a:r>
              <a:rPr dirty="0"/>
              <a:t>5) </a:t>
            </a:r>
            <a:r>
              <a:rPr lang="pt-PT" dirty="0" smtClean="0"/>
              <a:t>Uma agência adequada foi identificada para coordenar a IC (por exemplo: a agência nacional da saúde pública)?</a:t>
            </a:r>
          </a:p>
          <a:p>
            <a:pPr marL="0" indent="0">
              <a:buNone/>
            </a:pPr>
            <a:endParaRPr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437">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43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2" nodeType="clickEffect">
                                  <p:stCondLst>
                                    <p:cond delay="0"/>
                                  </p:stCondLst>
                                  <p:iterate>
                                    <p:tmAbs val="0"/>
                                  </p:iterate>
                                  <p:childTnLst>
                                    <p:set>
                                      <p:cBhvr>
                                        <p:cTn id="12" fill="hold"/>
                                        <p:tgtEl>
                                          <p:spTgt spid="43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3" nodeType="clickEffect">
                                  <p:stCondLst>
                                    <p:cond delay="0"/>
                                  </p:stCondLst>
                                  <p:iterate>
                                    <p:tmAbs val="0"/>
                                  </p:iterate>
                                  <p:childTnLst>
                                    <p:set>
                                      <p:cBhvr>
                                        <p:cTn id="16" fill="hold"/>
                                        <p:tgtEl>
                                          <p:spTgt spid="44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4" nodeType="clickEffect">
                                  <p:stCondLst>
                                    <p:cond delay="0"/>
                                  </p:stCondLst>
                                  <p:iterate>
                                    <p:tmAbs val="0"/>
                                  </p:iterate>
                                  <p:childTnLst>
                                    <p:set>
                                      <p:cBhvr>
                                        <p:cTn id="20" fill="hold"/>
                                        <p:tgtEl>
                                          <p:spTgt spid="4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5" nodeType="clickEffect">
                                  <p:stCondLst>
                                    <p:cond delay="0"/>
                                  </p:stCondLst>
                                  <p:iterate>
                                    <p:tmAbs val="0"/>
                                  </p:iterate>
                                  <p:childTnLst>
                                    <p:set>
                                      <p:cBhvr>
                                        <p:cTn id="24" fill="hold"/>
                                        <p:tgtEl>
                                          <p:spTgt spid="4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7" grpId="1" build="p" animBg="1" advAuto="0"/>
      <p:bldP spid="439" grpId="2" animBg="1" advAuto="0"/>
      <p:bldP spid="440" grpId="3" animBg="1" advAuto="0"/>
      <p:bldP spid="441" grpId="4" animBg="1" advAuto="0"/>
      <p:bldP spid="442" grpId="5"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14</a:t>
            </a:fld>
            <a:endParaRPr/>
          </a:p>
        </p:txBody>
      </p:sp>
      <p:sp>
        <p:nvSpPr>
          <p:cNvPr id="447" name="Title 1"/>
          <p:cNvSpPr txBox="1">
            <a:spLocks noGrp="1"/>
          </p:cNvSpPr>
          <p:nvPr>
            <p:ph type="title"/>
          </p:nvPr>
        </p:nvSpPr>
        <p:spPr>
          <a:xfrm>
            <a:off x="1154952" y="973667"/>
            <a:ext cx="8761415" cy="706965"/>
          </a:xfrm>
          <a:prstGeom prst="rect">
            <a:avLst/>
          </a:prstGeom>
        </p:spPr>
        <p:txBody>
          <a:bodyPr>
            <a:normAutofit fontScale="90000"/>
          </a:bodyPr>
          <a:lstStyle/>
          <a:p>
            <a:r>
              <a:rPr lang="pt-PT" dirty="0" smtClean="0"/>
              <a:t>As IC aéreos são viáveis: Continuação (3)</a:t>
            </a:r>
            <a:endParaRPr lang="pt-PT" dirty="0"/>
          </a:p>
        </p:txBody>
      </p:sp>
      <p:sp>
        <p:nvSpPr>
          <p:cNvPr id="448" name="Content Placeholder 2"/>
          <p:cNvSpPr txBox="1">
            <a:spLocks noGrp="1"/>
          </p:cNvSpPr>
          <p:nvPr>
            <p:ph type="body" sz="quarter" idx="1"/>
          </p:nvPr>
        </p:nvSpPr>
        <p:spPr>
          <a:xfrm>
            <a:off x="645791" y="2370139"/>
            <a:ext cx="10958515" cy="739776"/>
          </a:xfrm>
          <a:prstGeom prst="rect">
            <a:avLst/>
          </a:prstGeom>
        </p:spPr>
        <p:txBody>
          <a:bodyPr>
            <a:normAutofit fontScale="92500"/>
          </a:bodyPr>
          <a:lstStyle/>
          <a:p>
            <a:pPr marL="0" indent="0">
              <a:buNone/>
            </a:pPr>
            <a:r>
              <a:rPr dirty="0"/>
              <a:t>6) </a:t>
            </a:r>
            <a:r>
              <a:rPr lang="pt-PT" dirty="0" smtClean="0"/>
              <a:t>A agência encarregada de contactar passageiros potencialmente expostos tem a capacidade de o fazer no prazo de 24-48 horas após a identificação desses passageiros a partir do manifesto de voo</a:t>
            </a:r>
            <a:r>
              <a:rPr dirty="0" smtClean="0"/>
              <a:t>?</a:t>
            </a:r>
            <a:endParaRPr dirty="0"/>
          </a:p>
        </p:txBody>
      </p:sp>
      <p:sp>
        <p:nvSpPr>
          <p:cNvPr id="449" name="Content Placeholder 2"/>
          <p:cNvSpPr txBox="1"/>
          <p:nvPr/>
        </p:nvSpPr>
        <p:spPr>
          <a:xfrm>
            <a:off x="645793" y="3199339"/>
            <a:ext cx="10867075" cy="7397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a:spcBef>
                <a:spcPts val="1000"/>
              </a:spcBef>
              <a:buClr>
                <a:schemeClr val="accent1"/>
              </a:buClr>
              <a:buSzPct val="80000"/>
              <a:defRPr>
                <a:solidFill>
                  <a:srgbClr val="404040"/>
                </a:solidFill>
              </a:defRPr>
            </a:pPr>
            <a:r>
              <a:rPr dirty="0"/>
              <a:t>7) </a:t>
            </a:r>
            <a:r>
              <a:rPr lang="pt-PT" dirty="0" smtClean="0"/>
              <a:t>O [</a:t>
            </a:r>
            <a:r>
              <a:rPr lang="pt-PT" dirty="0" smtClean="0">
                <a:solidFill>
                  <a:srgbClr val="FF0000"/>
                </a:solidFill>
              </a:rPr>
              <a:t>país</a:t>
            </a:r>
            <a:r>
              <a:rPr lang="pt-PT" dirty="0" smtClean="0"/>
              <a:t>] tem autoridade de regulação e/ou um acordo em vigor para solicitar um manifesto de voo de uma companhia aérea?</a:t>
            </a:r>
          </a:p>
          <a:p>
            <a:pPr>
              <a:spcBef>
                <a:spcPts val="1000"/>
              </a:spcBef>
              <a:buClr>
                <a:schemeClr val="accent1"/>
              </a:buClr>
              <a:buSzPct val="80000"/>
              <a:defRPr>
                <a:solidFill>
                  <a:srgbClr val="404040"/>
                </a:solidFill>
              </a:defRPr>
            </a:pPr>
            <a:endParaRPr dirty="0"/>
          </a:p>
        </p:txBody>
      </p:sp>
      <p:sp>
        <p:nvSpPr>
          <p:cNvPr id="450" name="Content Placeholder 2"/>
          <p:cNvSpPr txBox="1"/>
          <p:nvPr/>
        </p:nvSpPr>
        <p:spPr>
          <a:xfrm>
            <a:off x="645792" y="3939114"/>
            <a:ext cx="10867075" cy="7397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a:spcBef>
                <a:spcPts val="1000"/>
              </a:spcBef>
              <a:buClr>
                <a:schemeClr val="accent1"/>
              </a:buClr>
              <a:buSzPct val="80000"/>
              <a:defRPr>
                <a:solidFill>
                  <a:srgbClr val="404040"/>
                </a:solidFill>
              </a:defRPr>
            </a:pPr>
            <a:r>
              <a:rPr dirty="0"/>
              <a:t>8) </a:t>
            </a:r>
            <a:r>
              <a:rPr lang="pt-PT" dirty="0" smtClean="0"/>
              <a:t>Os manifestos de voo fornecem informações suficientes (por exemplo, nomes e informações de contacto) dos passageiros?</a:t>
            </a:r>
          </a:p>
          <a:p>
            <a:pPr>
              <a:spcBef>
                <a:spcPts val="1000"/>
              </a:spcBef>
              <a:buClr>
                <a:schemeClr val="accent1"/>
              </a:buClr>
              <a:buSzPct val="80000"/>
              <a:defRPr>
                <a:solidFill>
                  <a:srgbClr val="404040"/>
                </a:solidFill>
              </a:defRPr>
            </a:pPr>
            <a:endParaRPr dirty="0">
              <a:solidFill>
                <a:srgbClr val="000000"/>
              </a:solidFill>
            </a:endParaRPr>
          </a:p>
        </p:txBody>
      </p:sp>
      <p:sp>
        <p:nvSpPr>
          <p:cNvPr id="451" name="Content Placeholder 2"/>
          <p:cNvSpPr txBox="1"/>
          <p:nvPr/>
        </p:nvSpPr>
        <p:spPr>
          <a:xfrm>
            <a:off x="645791" y="4698467"/>
            <a:ext cx="10867075" cy="10593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a:spcBef>
                <a:spcPts val="1000"/>
              </a:spcBef>
              <a:buClr>
                <a:schemeClr val="accent1"/>
              </a:buClr>
              <a:buSzPct val="80000"/>
              <a:defRPr>
                <a:solidFill>
                  <a:srgbClr val="404040"/>
                </a:solidFill>
              </a:defRPr>
            </a:pPr>
            <a:r>
              <a:rPr dirty="0"/>
              <a:t>9) </a:t>
            </a:r>
            <a:r>
              <a:rPr lang="pt-PT" dirty="0" smtClean="0"/>
              <a:t>Durante as IC aéreos, os indivíduos que residem fora do país podem ser identificados para acompanhamento. O [</a:t>
            </a:r>
            <a:r>
              <a:rPr lang="pt-PT" dirty="0" smtClean="0">
                <a:solidFill>
                  <a:srgbClr val="FF0000"/>
                </a:solidFill>
              </a:rPr>
              <a:t>país</a:t>
            </a:r>
            <a:r>
              <a:rPr lang="pt-PT" dirty="0" smtClean="0"/>
              <a:t>] tem um sistema estabelecido para notificações estrangeiras (por exemplo, através do Ponto Focal Nacional do Regulamento Sanitário Internacional, etc.)?</a:t>
            </a:r>
            <a:endParaRPr dirty="0"/>
          </a:p>
        </p:txBody>
      </p:sp>
      <p:sp>
        <p:nvSpPr>
          <p:cNvPr id="452" name="Content Placeholder 2"/>
          <p:cNvSpPr txBox="1"/>
          <p:nvPr/>
        </p:nvSpPr>
        <p:spPr>
          <a:xfrm>
            <a:off x="645791" y="5757862"/>
            <a:ext cx="10867075" cy="10593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a:spcBef>
                <a:spcPts val="1000"/>
              </a:spcBef>
              <a:buClr>
                <a:schemeClr val="accent1"/>
              </a:buClr>
              <a:buSzPct val="80000"/>
              <a:defRPr>
                <a:solidFill>
                  <a:srgbClr val="404040"/>
                </a:solidFill>
              </a:defRPr>
            </a:pPr>
            <a:r>
              <a:rPr dirty="0"/>
              <a:t>10) </a:t>
            </a:r>
            <a:r>
              <a:rPr lang="pt-PT" dirty="0" smtClean="0"/>
              <a:t>O [</a:t>
            </a:r>
            <a:r>
              <a:rPr lang="pt-PT" dirty="0" smtClean="0">
                <a:solidFill>
                  <a:srgbClr val="FF0000"/>
                </a:solidFill>
              </a:rPr>
              <a:t>país</a:t>
            </a:r>
            <a:r>
              <a:rPr lang="pt-PT" dirty="0" smtClean="0"/>
              <a:t>] tem um método para partilhar com segurança informações pessoais identificáveis (frequentemente as informações no manifesto) por correio electrónico, fax, ou uma base de dados</a:t>
            </a:r>
            <a:r>
              <a:rPr dirty="0" smtClean="0"/>
              <a:t>? </a:t>
            </a:r>
            <a:endParaRPr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448">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44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2" nodeType="clickEffect">
                                  <p:stCondLst>
                                    <p:cond delay="0"/>
                                  </p:stCondLst>
                                  <p:iterate>
                                    <p:tmAbs val="0"/>
                                  </p:iterate>
                                  <p:childTnLst>
                                    <p:set>
                                      <p:cBhvr>
                                        <p:cTn id="12" fill="hold"/>
                                        <p:tgtEl>
                                          <p:spTgt spid="4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3" nodeType="clickEffect">
                                  <p:stCondLst>
                                    <p:cond delay="0"/>
                                  </p:stCondLst>
                                  <p:iterate>
                                    <p:tmAbs val="0"/>
                                  </p:iterate>
                                  <p:childTnLst>
                                    <p:set>
                                      <p:cBhvr>
                                        <p:cTn id="16" fill="hold"/>
                                        <p:tgtEl>
                                          <p:spTgt spid="4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4" nodeType="clickEffect">
                                  <p:stCondLst>
                                    <p:cond delay="0"/>
                                  </p:stCondLst>
                                  <p:iterate>
                                    <p:tmAbs val="0"/>
                                  </p:iterate>
                                  <p:childTnLst>
                                    <p:set>
                                      <p:cBhvr>
                                        <p:cTn id="20" fill="hold"/>
                                        <p:tgtEl>
                                          <p:spTgt spid="4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5" nodeType="clickEffect">
                                  <p:stCondLst>
                                    <p:cond delay="0"/>
                                  </p:stCondLst>
                                  <p:iterate>
                                    <p:tmAbs val="0"/>
                                  </p:iterate>
                                  <p:childTnLst>
                                    <p:set>
                                      <p:cBhvr>
                                        <p:cTn id="24" fill="hold"/>
                                        <p:tgtEl>
                                          <p:spTgt spid="4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 grpId="1" build="p" animBg="1" advAuto="0"/>
      <p:bldP spid="449" grpId="2" animBg="1" advAuto="0"/>
      <p:bldP spid="450" grpId="3" animBg="1" advAuto="0"/>
      <p:bldP spid="451" grpId="4" animBg="1" advAuto="0"/>
      <p:bldP spid="452" grpId="5"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Title 1"/>
          <p:cNvSpPr txBox="1">
            <a:spLocks noGrp="1"/>
          </p:cNvSpPr>
          <p:nvPr>
            <p:ph type="title"/>
          </p:nvPr>
        </p:nvSpPr>
        <p:spPr>
          <a:xfrm>
            <a:off x="1154952" y="973667"/>
            <a:ext cx="8761415" cy="706965"/>
          </a:xfrm>
          <a:prstGeom prst="rect">
            <a:avLst/>
          </a:prstGeom>
        </p:spPr>
        <p:txBody>
          <a:bodyPr/>
          <a:lstStyle/>
          <a:p>
            <a:pPr lvl="0"/>
            <a:r>
              <a:rPr lang="pt-PT" dirty="0" smtClean="0"/>
              <a:t>IC aéreos: Discussão em grupo</a:t>
            </a:r>
            <a:endParaRPr lang="pt-PT" dirty="0"/>
          </a:p>
        </p:txBody>
      </p:sp>
      <p:sp>
        <p:nvSpPr>
          <p:cNvPr id="457" name="Content Placeholder 2"/>
          <p:cNvSpPr txBox="1">
            <a:spLocks noGrp="1"/>
          </p:cNvSpPr>
          <p:nvPr>
            <p:ph type="body" sz="half" idx="1"/>
          </p:nvPr>
        </p:nvSpPr>
        <p:spPr>
          <a:xfrm>
            <a:off x="546989" y="2603500"/>
            <a:ext cx="5596636" cy="3416300"/>
          </a:xfrm>
          <a:prstGeom prst="rect">
            <a:avLst/>
          </a:prstGeom>
        </p:spPr>
        <p:txBody>
          <a:bodyPr>
            <a:normAutofit/>
          </a:bodyPr>
          <a:lstStyle/>
          <a:p>
            <a:pPr lvl="0">
              <a:buFont typeface="Century Gothic" panose="020B0502020202020204" pitchFamily="34" charset="0"/>
              <a:buChar char="►"/>
            </a:pPr>
            <a:r>
              <a:rPr lang="pt-PT" sz="2000" dirty="0" smtClean="0"/>
              <a:t>Os agentes do aeroporto efectuaram algum rastreio de contactos em voos recentes?</a:t>
            </a:r>
          </a:p>
          <a:p>
            <a:pPr marL="0" indent="0">
              <a:buNone/>
            </a:pPr>
            <a:endParaRPr sz="600" dirty="0"/>
          </a:p>
          <a:p>
            <a:pPr>
              <a:buFont typeface="Century Gothic" panose="020B0502020202020204" pitchFamily="34" charset="0"/>
              <a:buChar char="►"/>
            </a:pPr>
            <a:r>
              <a:rPr lang="pt-PT" sz="2000" dirty="0" smtClean="0"/>
              <a:t>Como se desenrolou o processo</a:t>
            </a:r>
            <a:r>
              <a:rPr sz="2000" dirty="0" smtClean="0"/>
              <a:t>? </a:t>
            </a:r>
            <a:endParaRPr lang="en-US" sz="2000" dirty="0"/>
          </a:p>
          <a:p>
            <a:pPr marL="0" indent="0">
              <a:buNone/>
            </a:pPr>
            <a:endParaRPr sz="600" dirty="0"/>
          </a:p>
          <a:p>
            <a:pPr>
              <a:buFont typeface="Century Gothic" panose="020B0502020202020204" pitchFamily="34" charset="0"/>
              <a:buChar char="►"/>
            </a:pPr>
            <a:r>
              <a:rPr lang="pt-PT" sz="2000" dirty="0" smtClean="0"/>
              <a:t>Isto poderia ser reproduzido novamente ou melhorado</a:t>
            </a:r>
            <a:r>
              <a:rPr sz="2000" dirty="0" smtClean="0"/>
              <a:t>?</a:t>
            </a:r>
            <a:endParaRPr lang="pt-PT" sz="2000" dirty="0" smtClean="0"/>
          </a:p>
          <a:p>
            <a:pPr>
              <a:buFont typeface="Century Gothic" panose="020B0502020202020204" pitchFamily="34" charset="0"/>
              <a:buChar char="►"/>
            </a:pPr>
            <a:endParaRPr sz="2000" dirty="0"/>
          </a:p>
        </p:txBody>
      </p:sp>
      <p:sp>
        <p:nvSpPr>
          <p:cNvPr id="458"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15</a:t>
            </a:fld>
            <a:endParaRPr/>
          </a:p>
        </p:txBody>
      </p:sp>
      <p:pic>
        <p:nvPicPr>
          <p:cNvPr id="459" name="Picture 4" descr="Picture 4"/>
          <p:cNvPicPr>
            <a:picLocks noChangeAspect="1"/>
          </p:cNvPicPr>
          <p:nvPr/>
        </p:nvPicPr>
        <p:blipFill>
          <a:blip r:embed="rId3" cstate="print"/>
          <a:stretch>
            <a:fillRect/>
          </a:stretch>
        </p:blipFill>
        <p:spPr>
          <a:xfrm>
            <a:off x="6652731" y="2418489"/>
            <a:ext cx="4977294" cy="3786322"/>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Title 1"/>
          <p:cNvSpPr txBox="1">
            <a:spLocks noGrp="1"/>
          </p:cNvSpPr>
          <p:nvPr>
            <p:ph type="title"/>
          </p:nvPr>
        </p:nvSpPr>
        <p:spPr>
          <a:xfrm>
            <a:off x="1132918" y="829627"/>
            <a:ext cx="8761415" cy="706965"/>
          </a:xfrm>
          <a:prstGeom prst="rect">
            <a:avLst/>
          </a:prstGeom>
        </p:spPr>
        <p:txBody>
          <a:bodyPr/>
          <a:lstStyle/>
          <a:p>
            <a:r>
              <a:rPr lang="pt-PT" dirty="0" smtClean="0"/>
              <a:t>Objectivos de aprendizagem</a:t>
            </a:r>
            <a:endParaRPr dirty="0"/>
          </a:p>
        </p:txBody>
      </p:sp>
      <p:sp>
        <p:nvSpPr>
          <p:cNvPr id="346" name="Content Placeholder 2"/>
          <p:cNvSpPr txBox="1">
            <a:spLocks noGrp="1"/>
          </p:cNvSpPr>
          <p:nvPr>
            <p:ph type="body" idx="1"/>
          </p:nvPr>
        </p:nvSpPr>
        <p:spPr>
          <a:xfrm>
            <a:off x="691922" y="2302839"/>
            <a:ext cx="10901364" cy="3416301"/>
          </a:xfrm>
          <a:prstGeom prst="rect">
            <a:avLst/>
          </a:prstGeom>
        </p:spPr>
        <p:txBody>
          <a:bodyPr/>
          <a:lstStyle/>
          <a:p>
            <a:pPr>
              <a:buFont typeface="Century Gothic" panose="020B0502020202020204" pitchFamily="34" charset="0"/>
              <a:buChar char="►"/>
            </a:pPr>
            <a:r>
              <a:rPr lang="pt-PT" dirty="0" smtClean="0"/>
              <a:t>Aprender dois outros métodos de prevenção ou redução do risco de propagação de doenças através de um aeroporto</a:t>
            </a:r>
            <a:endParaRPr dirty="0" smtClean="0"/>
          </a:p>
          <a:p>
            <a:pPr lvl="1">
              <a:buFont typeface="Century Gothic" panose="020B0502020202020204" pitchFamily="34" charset="0"/>
              <a:buChar char="►"/>
              <a:defRPr sz="1600"/>
            </a:pPr>
            <a:r>
              <a:rPr lang="pt-PT" sz="1600" dirty="0" smtClean="0"/>
              <a:t>Antes de viajar: restrições de viagem</a:t>
            </a:r>
            <a:endParaRPr dirty="0" smtClean="0"/>
          </a:p>
          <a:p>
            <a:pPr lvl="1">
              <a:buFont typeface="Century Gothic" panose="020B0502020202020204" pitchFamily="34" charset="0"/>
              <a:buChar char="►"/>
              <a:defRPr sz="1600"/>
            </a:pPr>
            <a:r>
              <a:rPr lang="pt-PT" sz="1600" dirty="0" smtClean="0"/>
              <a:t>Depois de viajar: rastreio de contacto (ou investigações de contacto)</a:t>
            </a:r>
            <a:endParaRPr dirty="0"/>
          </a:p>
        </p:txBody>
      </p:sp>
      <p:sp>
        <p:nvSpPr>
          <p:cNvPr id="347"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2</a:t>
            </a:fld>
            <a:endParaRPr/>
          </a:p>
        </p:txBody>
      </p:sp>
      <p:pic>
        <p:nvPicPr>
          <p:cNvPr id="348" name="6062018_10.jpg" descr="6062018_10.jpg"/>
          <p:cNvPicPr>
            <a:picLocks noChangeAspect="1"/>
          </p:cNvPicPr>
          <p:nvPr/>
        </p:nvPicPr>
        <p:blipFill>
          <a:blip r:embed="rId2" cstate="print"/>
          <a:stretch>
            <a:fillRect/>
          </a:stretch>
        </p:blipFill>
        <p:spPr>
          <a:xfrm>
            <a:off x="4016159" y="3929109"/>
            <a:ext cx="4756945" cy="2383038"/>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3</a:t>
            </a:fld>
            <a:endParaRPr/>
          </a:p>
        </p:txBody>
      </p:sp>
      <p:sp>
        <p:nvSpPr>
          <p:cNvPr id="351" name="Title 1"/>
          <p:cNvSpPr txBox="1">
            <a:spLocks noGrp="1"/>
          </p:cNvSpPr>
          <p:nvPr>
            <p:ph type="title"/>
          </p:nvPr>
        </p:nvSpPr>
        <p:spPr>
          <a:xfrm>
            <a:off x="1154955" y="2093205"/>
            <a:ext cx="4717035" cy="2868265"/>
          </a:xfrm>
          <a:prstGeom prst="rect">
            <a:avLst/>
          </a:prstGeom>
        </p:spPr>
        <p:txBody>
          <a:bodyPr>
            <a:noAutofit/>
          </a:bodyPr>
          <a:lstStyle/>
          <a:p>
            <a:pPr defTabSz="320039">
              <a:defRPr sz="2800">
                <a:solidFill>
                  <a:srgbClr val="FFFFFF"/>
                </a:solidFill>
              </a:defRPr>
            </a:pPr>
            <a:r>
              <a:rPr lang="pt-PT" sz="3200" dirty="0" smtClean="0"/>
              <a:t>Diminuir o risco de propagação de doença antes de viajar: </a:t>
            </a:r>
            <a:r>
              <a:rPr lang="en-US" sz="3200" dirty="0" smtClean="0"/>
              <a:t/>
            </a:r>
            <a:br>
              <a:rPr lang="en-US" sz="3200" dirty="0" smtClean="0"/>
            </a:br>
            <a:r>
              <a:rPr lang="en-US" sz="3200" dirty="0" smtClean="0"/>
              <a:t/>
            </a:r>
            <a:br>
              <a:rPr lang="en-US" sz="3200" dirty="0" smtClean="0"/>
            </a:br>
            <a:r>
              <a:rPr lang="pt-PT" sz="3200" dirty="0" smtClean="0"/>
              <a:t>Restrições de viagem</a:t>
            </a:r>
            <a:endParaRPr sz="3200" dirty="0">
              <a:solidFill>
                <a:srgbClr val="EBEBEB"/>
              </a:solidFill>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Title 1"/>
          <p:cNvSpPr txBox="1">
            <a:spLocks noGrp="1"/>
          </p:cNvSpPr>
          <p:nvPr>
            <p:ph type="title"/>
          </p:nvPr>
        </p:nvSpPr>
        <p:spPr>
          <a:xfrm>
            <a:off x="1154952" y="973667"/>
            <a:ext cx="8761415" cy="706965"/>
          </a:xfrm>
          <a:prstGeom prst="rect">
            <a:avLst/>
          </a:prstGeom>
        </p:spPr>
        <p:txBody>
          <a:bodyPr>
            <a:normAutofit fontScale="90000"/>
          </a:bodyPr>
          <a:lstStyle>
            <a:lvl1pPr defTabSz="425195">
              <a:defRPr sz="3348"/>
            </a:lvl1pPr>
          </a:lstStyle>
          <a:p>
            <a:r>
              <a:rPr lang="pt-PT" sz="3200" dirty="0" smtClean="0"/>
              <a:t>As restrições de viagem devem ser utilizadas com moderação</a:t>
            </a:r>
            <a:endParaRPr sz="3200" dirty="0"/>
          </a:p>
        </p:txBody>
      </p:sp>
      <p:sp>
        <p:nvSpPr>
          <p:cNvPr id="354" name="Content Placeholder 2"/>
          <p:cNvSpPr txBox="1">
            <a:spLocks noGrp="1"/>
          </p:cNvSpPr>
          <p:nvPr>
            <p:ph type="body" sz="half" idx="1"/>
          </p:nvPr>
        </p:nvSpPr>
        <p:spPr>
          <a:xfrm>
            <a:off x="203200" y="2603500"/>
            <a:ext cx="6463898" cy="4406900"/>
          </a:xfrm>
          <a:prstGeom prst="rect">
            <a:avLst/>
          </a:prstGeom>
        </p:spPr>
        <p:txBody>
          <a:bodyPr/>
          <a:lstStyle/>
          <a:p>
            <a:pPr>
              <a:buFont typeface="Century Gothic" panose="020B0502020202020204" pitchFamily="34" charset="0"/>
              <a:buChar char="►"/>
              <a:defRPr sz="2000"/>
            </a:pPr>
            <a:r>
              <a:rPr lang="pt-PT" sz="2000" dirty="0" smtClean="0"/>
              <a:t>Restrições de viagem são ferramentas que são estabelecidas e que limitam a capacidade de viagem de uma pessoa</a:t>
            </a:r>
            <a:endParaRPr lang="en-US" dirty="0" smtClean="0">
              <a:solidFill>
                <a:srgbClr val="000000"/>
              </a:solidFill>
            </a:endParaRPr>
          </a:p>
          <a:p>
            <a:pPr marL="0" indent="0">
              <a:buNone/>
              <a:defRPr sz="2000"/>
            </a:pPr>
            <a:endParaRPr sz="600" dirty="0" smtClean="0">
              <a:solidFill>
                <a:srgbClr val="000000"/>
              </a:solidFill>
            </a:endParaRPr>
          </a:p>
          <a:p>
            <a:pPr>
              <a:buFont typeface="Century Gothic" panose="020B0502020202020204" pitchFamily="34" charset="0"/>
              <a:buChar char="►"/>
              <a:defRPr sz="2000">
                <a:solidFill>
                  <a:srgbClr val="000000"/>
                </a:solidFill>
              </a:defRPr>
            </a:pPr>
            <a:r>
              <a:rPr lang="pt-PT" sz="2000" dirty="0" smtClean="0"/>
              <a:t>O RSI visa prevenir a propagação da doença, evitando ao mesmo tempo restrições desnecessárias ao tráfego e ao comércio</a:t>
            </a:r>
            <a:endParaRPr lang="en-US" dirty="0" smtClean="0">
              <a:solidFill>
                <a:srgbClr val="404040"/>
              </a:solidFill>
            </a:endParaRPr>
          </a:p>
          <a:p>
            <a:pPr marL="0" indent="0">
              <a:buNone/>
              <a:defRPr sz="2000">
                <a:solidFill>
                  <a:srgbClr val="000000"/>
                </a:solidFill>
              </a:defRPr>
            </a:pPr>
            <a:endParaRPr sz="600" dirty="0" smtClean="0">
              <a:solidFill>
                <a:srgbClr val="404040"/>
              </a:solidFill>
            </a:endParaRPr>
          </a:p>
          <a:p>
            <a:pPr>
              <a:buFont typeface="Century Gothic" panose="020B0502020202020204" pitchFamily="34" charset="0"/>
              <a:buChar char="►"/>
              <a:defRPr sz="2000"/>
            </a:pPr>
            <a:r>
              <a:rPr lang="pt-PT" sz="2000" dirty="0" smtClean="0"/>
              <a:t>Prevenir ou atrasar as viagens </a:t>
            </a:r>
            <a:r>
              <a:rPr lang="pt-PT" sz="2000" u="sng" dirty="0" smtClean="0"/>
              <a:t>interfere</a:t>
            </a:r>
            <a:r>
              <a:rPr lang="pt-PT" sz="2000" dirty="0" smtClean="0"/>
              <a:t> com as liberdades civis de uma pessoa</a:t>
            </a:r>
            <a:r>
              <a:rPr dirty="0" smtClean="0"/>
              <a:t>s</a:t>
            </a:r>
            <a:endParaRPr lang="en-US" dirty="0" smtClean="0"/>
          </a:p>
          <a:p>
            <a:pPr marL="0" indent="0">
              <a:buNone/>
              <a:defRPr sz="2000"/>
            </a:pPr>
            <a:endParaRPr sz="600" dirty="0" smtClean="0"/>
          </a:p>
          <a:p>
            <a:pPr>
              <a:buFont typeface="Century Gothic" panose="020B0502020202020204" pitchFamily="34" charset="0"/>
              <a:buChar char="►"/>
              <a:defRPr sz="2000"/>
            </a:pPr>
            <a:r>
              <a:rPr lang="pt-PT" sz="2000" dirty="0" smtClean="0"/>
              <a:t>Devem ser feitos todos os esforços para não impor restrições</a:t>
            </a:r>
            <a:endParaRPr dirty="0"/>
          </a:p>
        </p:txBody>
      </p:sp>
      <p:sp>
        <p:nvSpPr>
          <p:cNvPr id="355"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4</a:t>
            </a:fld>
            <a:endParaRPr/>
          </a:p>
        </p:txBody>
      </p:sp>
      <p:pic>
        <p:nvPicPr>
          <p:cNvPr id="356" name="Picture 8" descr="Picture 8"/>
          <p:cNvPicPr>
            <a:picLocks noChangeAspect="1"/>
          </p:cNvPicPr>
          <p:nvPr/>
        </p:nvPicPr>
        <p:blipFill>
          <a:blip r:embed="rId3" cstate="print"/>
          <a:stretch>
            <a:fillRect/>
          </a:stretch>
        </p:blipFill>
        <p:spPr>
          <a:xfrm>
            <a:off x="7593831" y="2378971"/>
            <a:ext cx="4042401" cy="3743701"/>
          </a:xfrm>
          <a:prstGeom prst="rect">
            <a:avLst/>
          </a:prstGeom>
          <a:ln w="12700">
            <a:miter lim="400000"/>
          </a:ln>
        </p:spPr>
      </p:pic>
      <p:sp>
        <p:nvSpPr>
          <p:cNvPr id="357" name="TextBox 9"/>
          <p:cNvSpPr txBox="1"/>
          <p:nvPr/>
        </p:nvSpPr>
        <p:spPr>
          <a:xfrm>
            <a:off x="6936145" y="6261170"/>
            <a:ext cx="2828938" cy="370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lstStyle>
          <a:p>
            <a:r>
              <a:rPr lang="pt-PT" dirty="0" smtClean="0"/>
              <a:t>Liberdades civis </a:t>
            </a:r>
            <a:endParaRPr dirty="0"/>
          </a:p>
        </p:txBody>
      </p:sp>
      <p:sp>
        <p:nvSpPr>
          <p:cNvPr id="358" name="TextBox 10"/>
          <p:cNvSpPr txBox="1"/>
          <p:nvPr/>
        </p:nvSpPr>
        <p:spPr>
          <a:xfrm>
            <a:off x="10079851" y="6122670"/>
            <a:ext cx="2221775" cy="646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lstStyle>
          <a:p>
            <a:r>
              <a:rPr lang="pt-PT" dirty="0" smtClean="0"/>
              <a:t>Protecção da saúde pública</a:t>
            </a:r>
            <a:endParaRPr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Content Placeholder 2"/>
          <p:cNvSpPr txBox="1">
            <a:spLocks noGrp="1"/>
          </p:cNvSpPr>
          <p:nvPr>
            <p:ph type="body" idx="1"/>
          </p:nvPr>
        </p:nvSpPr>
        <p:spPr>
          <a:xfrm>
            <a:off x="445167" y="2469684"/>
            <a:ext cx="11514223" cy="4042629"/>
          </a:xfrm>
          <a:prstGeom prst="rect">
            <a:avLst/>
          </a:prstGeom>
        </p:spPr>
        <p:txBody>
          <a:bodyPr>
            <a:normAutofit lnSpcReduction="10000"/>
          </a:bodyPr>
          <a:lstStyle/>
          <a:p>
            <a:pPr>
              <a:buFont typeface="Century Gothic" panose="020B0502020202020204" pitchFamily="34" charset="0"/>
              <a:buChar char="►"/>
            </a:pPr>
            <a:r>
              <a:rPr lang="pt-PT" sz="2000" dirty="0" smtClean="0"/>
              <a:t>Os EUA utilizam duas ferramentas diferentes para restringir e/ou intervir nas viagens dos indivíduos</a:t>
            </a:r>
            <a:endParaRPr sz="2000" dirty="0" smtClean="0"/>
          </a:p>
          <a:p>
            <a:pPr lvl="1">
              <a:buFont typeface="Century Gothic" panose="020B0502020202020204" pitchFamily="34" charset="0"/>
              <a:buChar char="►"/>
              <a:defRPr sz="1600"/>
            </a:pPr>
            <a:r>
              <a:rPr lang="pt-PT" sz="1600" dirty="0" smtClean="0"/>
              <a:t>Lista de “não embarcar”</a:t>
            </a:r>
            <a:endParaRPr dirty="0" smtClean="0"/>
          </a:p>
          <a:p>
            <a:pPr lvl="1">
              <a:buFont typeface="Century Gothic" panose="020B0502020202020204" pitchFamily="34" charset="0"/>
              <a:buChar char="►"/>
              <a:defRPr sz="1600"/>
            </a:pPr>
            <a:r>
              <a:rPr lang="pt-PT" sz="1600" dirty="0" smtClean="0"/>
              <a:t>Lista de “vigilância”</a:t>
            </a:r>
            <a:endParaRPr dirty="0" smtClean="0"/>
          </a:p>
          <a:p>
            <a:pPr>
              <a:buFont typeface="Century Gothic" panose="020B0502020202020204" pitchFamily="34" charset="0"/>
              <a:buChar char="►"/>
            </a:pPr>
            <a:r>
              <a:rPr lang="pt-PT" sz="2000" dirty="0" smtClean="0"/>
              <a:t>Para restringir e/ou intervir nas viagens de uma pessoa nos EUA, a pessoa precisa de satisfazer estes critérios</a:t>
            </a:r>
            <a:r>
              <a:rPr sz="2000" dirty="0" smtClean="0">
                <a:solidFill>
                  <a:srgbClr val="000000"/>
                </a:solidFill>
              </a:rPr>
              <a:t>:</a:t>
            </a:r>
          </a:p>
          <a:p>
            <a:pPr lvl="1">
              <a:buFont typeface="Century Gothic" panose="020B0502020202020204" pitchFamily="34" charset="0"/>
              <a:buChar char="►"/>
              <a:defRPr sz="1600"/>
            </a:pPr>
            <a:r>
              <a:rPr lang="pt-PT" sz="1600" dirty="0" smtClean="0"/>
              <a:t>Estar contagioso ou em risco de se tornar contagioso com uma doença que represente uma ameaça para a saúde pública durante as viagens </a:t>
            </a:r>
            <a:r>
              <a:rPr lang="pt-PT" sz="1600" b="1" dirty="0" smtClean="0"/>
              <a:t>E</a:t>
            </a:r>
            <a:r>
              <a:rPr lang="pt-PT" sz="1600" dirty="0" smtClean="0"/>
              <a:t> um dos seguintes</a:t>
            </a:r>
            <a:r>
              <a:rPr dirty="0" smtClean="0">
                <a:solidFill>
                  <a:srgbClr val="000000"/>
                </a:solidFill>
              </a:rPr>
              <a:t>:</a:t>
            </a:r>
          </a:p>
          <a:p>
            <a:pPr lvl="2">
              <a:buFont typeface="Century Gothic" panose="020B0502020202020204" pitchFamily="34" charset="0"/>
              <a:buChar char="►"/>
              <a:defRPr sz="1600">
                <a:solidFill>
                  <a:srgbClr val="000000"/>
                </a:solidFill>
              </a:defRPr>
            </a:pPr>
            <a:r>
              <a:rPr lang="pt-PT" sz="1600" dirty="0" smtClean="0"/>
              <a:t>Não cumprir as recomendações de saúde pública, desconhecer o diagnóstico ou não ser capaz de ser localizado </a:t>
            </a:r>
            <a:r>
              <a:rPr lang="pt-PT" sz="1600" b="1" dirty="0" smtClean="0"/>
              <a:t>OU</a:t>
            </a:r>
            <a:endParaRPr sz="1600" dirty="0" smtClean="0"/>
          </a:p>
          <a:p>
            <a:pPr lvl="2">
              <a:buFont typeface="Century Gothic" panose="020B0502020202020204" pitchFamily="34" charset="0"/>
              <a:buChar char="►"/>
              <a:defRPr sz="1600">
                <a:solidFill>
                  <a:srgbClr val="000000"/>
                </a:solidFill>
              </a:defRPr>
            </a:pPr>
            <a:r>
              <a:rPr lang="pt-PT" sz="1600" dirty="0" smtClean="0"/>
              <a:t>Estar na iminência de viajar num voo comercial ou de viajar internacionalmente </a:t>
            </a:r>
            <a:r>
              <a:rPr lang="pt-PT" sz="1600" b="1" dirty="0" smtClean="0"/>
              <a:t>OU</a:t>
            </a:r>
            <a:endParaRPr sz="1600" dirty="0" smtClean="0"/>
          </a:p>
          <a:p>
            <a:pPr lvl="2">
              <a:buFont typeface="Century Gothic" panose="020B0502020202020204" pitchFamily="34" charset="0"/>
              <a:buChar char="►"/>
              <a:defRPr sz="1600">
                <a:solidFill>
                  <a:srgbClr val="000000"/>
                </a:solidFill>
              </a:defRPr>
            </a:pPr>
            <a:r>
              <a:rPr lang="pt-PT" sz="1600" dirty="0" smtClean="0"/>
              <a:t>Necessitar de restrição de viagem como parte da resposta a um surto</a:t>
            </a:r>
            <a:endParaRPr dirty="0"/>
          </a:p>
        </p:txBody>
      </p:sp>
      <p:sp>
        <p:nvSpPr>
          <p:cNvPr id="363"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5</a:t>
            </a:fld>
            <a:endParaRPr/>
          </a:p>
        </p:txBody>
      </p:sp>
      <p:sp>
        <p:nvSpPr>
          <p:cNvPr id="364" name="Title 1"/>
          <p:cNvSpPr txBox="1"/>
          <p:nvPr/>
        </p:nvSpPr>
        <p:spPr>
          <a:xfrm>
            <a:off x="1353072" y="807691"/>
            <a:ext cx="8669975" cy="12003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defRPr sz="3600">
                <a:solidFill>
                  <a:srgbClr val="EBEBEB"/>
                </a:solidFill>
              </a:defRPr>
            </a:lvl1pPr>
          </a:lstStyle>
          <a:p>
            <a:r>
              <a:rPr lang="pt-PT" dirty="0" smtClean="0"/>
              <a:t>Exemplos de restrições de viagem e intervenções nos Estados Unidos</a:t>
            </a:r>
            <a:endParaRPr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Title 1"/>
          <p:cNvSpPr txBox="1">
            <a:spLocks noGrp="1"/>
          </p:cNvSpPr>
          <p:nvPr>
            <p:ph type="title"/>
          </p:nvPr>
        </p:nvSpPr>
        <p:spPr>
          <a:xfrm>
            <a:off x="1154953" y="973667"/>
            <a:ext cx="7603457" cy="706965"/>
          </a:xfrm>
          <a:prstGeom prst="rect">
            <a:avLst/>
          </a:prstGeom>
        </p:spPr>
        <p:txBody>
          <a:bodyPr>
            <a:noAutofit/>
          </a:bodyPr>
          <a:lstStyle>
            <a:lvl1pPr defTabSz="342900">
              <a:defRPr sz="2700"/>
            </a:lvl1pPr>
          </a:lstStyle>
          <a:p>
            <a:r>
              <a:rPr lang="pt-PT" sz="3600" dirty="0" smtClean="0"/>
              <a:t>Exemplos de restrições de viagem nos Estados Unidos (2)</a:t>
            </a:r>
            <a:endParaRPr sz="3600" dirty="0"/>
          </a:p>
        </p:txBody>
      </p:sp>
      <p:sp>
        <p:nvSpPr>
          <p:cNvPr id="369" name="Content Placeholder 2"/>
          <p:cNvSpPr txBox="1">
            <a:spLocks noGrp="1"/>
          </p:cNvSpPr>
          <p:nvPr>
            <p:ph type="body" idx="1"/>
          </p:nvPr>
        </p:nvSpPr>
        <p:spPr>
          <a:xfrm>
            <a:off x="629920" y="2603500"/>
            <a:ext cx="11033760" cy="3416300"/>
          </a:xfrm>
          <a:prstGeom prst="rect">
            <a:avLst/>
          </a:prstGeom>
        </p:spPr>
        <p:txBody>
          <a:bodyPr>
            <a:normAutofit/>
          </a:bodyPr>
          <a:lstStyle/>
          <a:p>
            <a:pPr>
              <a:buFont typeface="Century Gothic" panose="020B0502020202020204" pitchFamily="34" charset="0"/>
              <a:buChar char="►"/>
              <a:defRPr sz="2400"/>
            </a:pPr>
            <a:r>
              <a:rPr lang="pt-PT" sz="2400" dirty="0" smtClean="0"/>
              <a:t>Lista de "Não Embarcar": impede as pessoas que satisfazem critérios específicos de obterem um cartão de embarque para qualquer voo de entrada em, saída de ou no interior dos Estados Unidos</a:t>
            </a:r>
            <a:r>
              <a:rPr sz="2000" dirty="0" smtClean="0"/>
              <a:t> </a:t>
            </a:r>
            <a:endParaRPr sz="2000" dirty="0"/>
          </a:p>
          <a:p>
            <a:pPr lvl="1">
              <a:buFont typeface="Century Gothic" panose="020B0502020202020204" pitchFamily="34" charset="0"/>
              <a:buChar char="►"/>
              <a:defRPr sz="2200"/>
            </a:pPr>
            <a:r>
              <a:rPr lang="pt-PT" sz="2200" dirty="0" smtClean="0"/>
              <a:t>Ferramenta de restrições de viagem</a:t>
            </a:r>
            <a:endParaRPr sz="1400" dirty="0" smtClean="0"/>
          </a:p>
          <a:p>
            <a:pPr lvl="1">
              <a:buFont typeface="Century Gothic" panose="020B0502020202020204" pitchFamily="34" charset="0"/>
              <a:buChar char="►"/>
              <a:defRPr sz="2200"/>
            </a:pPr>
            <a:r>
              <a:rPr lang="pt-PT" sz="2200" dirty="0" smtClean="0"/>
              <a:t>Não impede os passageiros de embarcar em navios ou transportes terrestres</a:t>
            </a:r>
            <a:endParaRPr sz="2000" dirty="0"/>
          </a:p>
        </p:txBody>
      </p:sp>
      <p:sp>
        <p:nvSpPr>
          <p:cNvPr id="370"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6</a:t>
            </a:fld>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Content Placeholder 2"/>
          <p:cNvSpPr txBox="1">
            <a:spLocks noGrp="1"/>
          </p:cNvSpPr>
          <p:nvPr>
            <p:ph type="body" idx="1"/>
          </p:nvPr>
        </p:nvSpPr>
        <p:spPr>
          <a:xfrm>
            <a:off x="325120" y="2603500"/>
            <a:ext cx="10865619" cy="3416300"/>
          </a:xfrm>
          <a:prstGeom prst="rect">
            <a:avLst/>
          </a:prstGeom>
        </p:spPr>
        <p:txBody>
          <a:bodyPr>
            <a:normAutofit/>
          </a:bodyPr>
          <a:lstStyle/>
          <a:p>
            <a:pPr>
              <a:buFont typeface="Century Gothic" panose="020B0502020202020204" pitchFamily="34" charset="0"/>
              <a:buChar char="►"/>
              <a:defRPr sz="2200"/>
            </a:pPr>
            <a:r>
              <a:rPr lang="pt-PT" sz="2200" dirty="0" smtClean="0"/>
              <a:t>Lista de “vigilância”: Alerta os agentes de imigração de uma pessoa com restrições de viagem que tenta entrar nos Estados Unidos</a:t>
            </a:r>
            <a:endParaRPr sz="2000" dirty="0">
              <a:solidFill>
                <a:srgbClr val="000000"/>
              </a:solidFill>
            </a:endParaRPr>
          </a:p>
          <a:p>
            <a:pPr lvl="1">
              <a:buFont typeface="Century Gothic" panose="020B0502020202020204" pitchFamily="34" charset="0"/>
              <a:buChar char="►"/>
              <a:defRPr sz="2200"/>
            </a:pPr>
            <a:r>
              <a:rPr lang="pt-PT" sz="2200" dirty="0" smtClean="0"/>
              <a:t>Ferramenta de Intervenção</a:t>
            </a:r>
            <a:endParaRPr sz="2000" dirty="0"/>
          </a:p>
          <a:p>
            <a:pPr lvl="1">
              <a:buFont typeface="Century Gothic" panose="020B0502020202020204" pitchFamily="34" charset="0"/>
              <a:buChar char="►"/>
              <a:defRPr sz="2200"/>
            </a:pPr>
            <a:r>
              <a:rPr lang="pt-PT" dirty="0" smtClean="0"/>
              <a:t>Aplica-se em aeroportos, portos e fronteiras terrestres </a:t>
            </a:r>
            <a:endParaRPr sz="2000" dirty="0" smtClean="0"/>
          </a:p>
          <a:p>
            <a:pPr lvl="1">
              <a:buFont typeface="Century Gothic" panose="020B0502020202020204" pitchFamily="34" charset="0"/>
              <a:buChar char="►"/>
              <a:defRPr sz="2200"/>
            </a:pPr>
            <a:r>
              <a:rPr lang="pt-PT" sz="2000" dirty="0" smtClean="0"/>
              <a:t>Instrui os agentes de imigração a contactar o CDC para que possa ser feita uma avaliação de saúde pública</a:t>
            </a:r>
            <a:endParaRPr lang="pt-PT" sz="1050" dirty="0" smtClean="0"/>
          </a:p>
          <a:p>
            <a:pPr lvl="0"/>
            <a:endParaRPr lang="pt-PT" sz="1050" dirty="0" smtClean="0"/>
          </a:p>
        </p:txBody>
      </p:sp>
      <p:sp>
        <p:nvSpPr>
          <p:cNvPr id="373"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7</a:t>
            </a:fld>
            <a:endParaRPr/>
          </a:p>
        </p:txBody>
      </p:sp>
      <p:sp>
        <p:nvSpPr>
          <p:cNvPr id="374" name="Title 1"/>
          <p:cNvSpPr txBox="1">
            <a:spLocks noGrp="1"/>
          </p:cNvSpPr>
          <p:nvPr>
            <p:ph type="title"/>
          </p:nvPr>
        </p:nvSpPr>
        <p:spPr>
          <a:xfrm>
            <a:off x="1154953" y="526627"/>
            <a:ext cx="8761415" cy="1383453"/>
          </a:xfrm>
          <a:prstGeom prst="rect">
            <a:avLst/>
          </a:prstGeom>
        </p:spPr>
        <p:txBody>
          <a:bodyPr/>
          <a:lstStyle/>
          <a:p>
            <a:r>
              <a:rPr lang="pt-PT" dirty="0" smtClean="0"/>
              <a:t>Exemplos de restrições de viagem nos Estados Unidos (3)</a:t>
            </a:r>
            <a:endParaRPr dirty="0"/>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Title 1"/>
          <p:cNvSpPr txBox="1">
            <a:spLocks noGrp="1"/>
          </p:cNvSpPr>
          <p:nvPr>
            <p:ph type="title"/>
          </p:nvPr>
        </p:nvSpPr>
        <p:spPr>
          <a:xfrm>
            <a:off x="1154952" y="973667"/>
            <a:ext cx="8761415" cy="706965"/>
          </a:xfrm>
          <a:prstGeom prst="rect">
            <a:avLst/>
          </a:prstGeom>
        </p:spPr>
        <p:txBody>
          <a:bodyPr>
            <a:noAutofit/>
          </a:bodyPr>
          <a:lstStyle>
            <a:lvl1pPr defTabSz="315468">
              <a:defRPr sz="2484"/>
            </a:lvl1pPr>
          </a:lstStyle>
          <a:p>
            <a:r>
              <a:rPr lang="pt-PT" sz="3600" dirty="0" smtClean="0"/>
              <a:t>Considere o seguinte antes de pensar em restrições</a:t>
            </a:r>
            <a:r>
              <a:rPr sz="3600" dirty="0" smtClean="0"/>
              <a:t>:</a:t>
            </a:r>
            <a:endParaRPr sz="3600" dirty="0"/>
          </a:p>
        </p:txBody>
      </p:sp>
      <p:sp>
        <p:nvSpPr>
          <p:cNvPr id="377" name="Content Placeholder 2"/>
          <p:cNvSpPr txBox="1">
            <a:spLocks noGrp="1"/>
          </p:cNvSpPr>
          <p:nvPr>
            <p:ph type="body" idx="1"/>
          </p:nvPr>
        </p:nvSpPr>
        <p:spPr>
          <a:xfrm>
            <a:off x="586906" y="2407986"/>
            <a:ext cx="10957161" cy="4014848"/>
          </a:xfrm>
          <a:prstGeom prst="rect">
            <a:avLst/>
          </a:prstGeom>
        </p:spPr>
        <p:txBody>
          <a:bodyPr>
            <a:normAutofit/>
          </a:bodyPr>
          <a:lstStyle/>
          <a:p>
            <a:pPr lvl="0" defTabSz="438911">
              <a:spcBef>
                <a:spcPts val="900"/>
              </a:spcBef>
              <a:buFont typeface="Century Gothic" panose="020B0502020202020204" pitchFamily="34" charset="0"/>
              <a:buChar char="►"/>
              <a:defRPr sz="1919">
                <a:solidFill>
                  <a:srgbClr val="000000"/>
                </a:solidFill>
              </a:defRPr>
            </a:pPr>
            <a:r>
              <a:rPr lang="pt-PT" dirty="0" smtClean="0"/>
              <a:t>A pessoa é contagiosa com uma doença de preocupação para a saúde pública? Ou será que a pessoa foi exposta a uma doença de preocupação para a saúde pública e pode tornar-se contagiosa?</a:t>
            </a:r>
          </a:p>
          <a:p>
            <a:pPr marL="724661" lvl="1" indent="-285750" defTabSz="438911">
              <a:spcBef>
                <a:spcPts val="900"/>
              </a:spcBef>
              <a:buFont typeface="Century Gothic" panose="020B0502020202020204" pitchFamily="34" charset="0"/>
              <a:buChar char="►"/>
              <a:defRPr sz="1727">
                <a:solidFill>
                  <a:srgbClr val="000000"/>
                </a:solidFill>
              </a:defRPr>
            </a:pPr>
            <a:r>
              <a:rPr lang="pt-PT" dirty="0" smtClean="0"/>
              <a:t>Cabe ao país decidir quais são as doenças de preocupação para a saúde pública </a:t>
            </a:r>
            <a:endParaRPr sz="1536" dirty="0"/>
          </a:p>
          <a:p>
            <a:pPr lvl="0" defTabSz="438911">
              <a:spcBef>
                <a:spcPts val="900"/>
              </a:spcBef>
              <a:buFont typeface="Century Gothic" panose="020B0502020202020204" pitchFamily="34" charset="0"/>
              <a:buChar char="►"/>
              <a:defRPr sz="1919">
                <a:solidFill>
                  <a:srgbClr val="000000"/>
                </a:solidFill>
              </a:defRPr>
            </a:pPr>
            <a:r>
              <a:rPr lang="pt-PT" dirty="0" smtClean="0"/>
              <a:t>A pessoa não está a cumprir as recomendações de saúde pública de não viajar? Ou a pessoa não tem conhecimento do seu diagnóstico (e não pode ser notificada)? Ou a pessoa não pode ser localizada?</a:t>
            </a:r>
          </a:p>
          <a:p>
            <a:pPr lvl="0" defTabSz="438911">
              <a:spcBef>
                <a:spcPts val="900"/>
              </a:spcBef>
              <a:buFont typeface="Century Gothic" panose="020B0502020202020204" pitchFamily="34" charset="0"/>
              <a:buChar char="►"/>
              <a:defRPr sz="1919"/>
            </a:pPr>
            <a:r>
              <a:rPr lang="pt-PT" dirty="0" smtClean="0"/>
              <a:t>A pessoa planeia viajar em breve?</a:t>
            </a:r>
          </a:p>
          <a:p>
            <a:pPr defTabSz="438911">
              <a:spcBef>
                <a:spcPts val="900"/>
              </a:spcBef>
              <a:buFont typeface="Century Gothic" panose="020B0502020202020204" pitchFamily="34" charset="0"/>
              <a:buChar char="►"/>
              <a:defRPr sz="1919"/>
            </a:pPr>
            <a:r>
              <a:rPr lang="pt-PT" dirty="0" smtClean="0"/>
              <a:t>O [</a:t>
            </a:r>
            <a:r>
              <a:rPr lang="pt-PT" dirty="0" smtClean="0">
                <a:solidFill>
                  <a:srgbClr val="FF0000"/>
                </a:solidFill>
              </a:rPr>
              <a:t>país</a:t>
            </a:r>
            <a:r>
              <a:rPr lang="pt-PT" dirty="0" smtClean="0"/>
              <a:t>] tem um sistema de localização e suspensão de viagens</a:t>
            </a:r>
            <a:r>
              <a:rPr dirty="0" smtClean="0"/>
              <a:t>? </a:t>
            </a:r>
            <a:endParaRPr dirty="0"/>
          </a:p>
          <a:p>
            <a:pPr defTabSz="438911">
              <a:spcBef>
                <a:spcPts val="900"/>
              </a:spcBef>
              <a:buFont typeface="Century Gothic" panose="020B0502020202020204" pitchFamily="34" charset="0"/>
              <a:buChar char="►"/>
              <a:defRPr sz="1919">
                <a:solidFill>
                  <a:srgbClr val="000000"/>
                </a:solidFill>
              </a:defRPr>
            </a:pPr>
            <a:r>
              <a:rPr lang="pt-PT" dirty="0" smtClean="0"/>
              <a:t>O [</a:t>
            </a:r>
            <a:r>
              <a:rPr lang="pt-PT" dirty="0" smtClean="0">
                <a:solidFill>
                  <a:srgbClr val="FF0000"/>
                </a:solidFill>
              </a:rPr>
              <a:t>país</a:t>
            </a:r>
            <a:r>
              <a:rPr lang="pt-PT" dirty="0" smtClean="0"/>
              <a:t>] tem um mecanismo para remover a restrição quando a pessoa já não for contagiosa ou estiver em risco de se tornar contagiosa</a:t>
            </a:r>
            <a:r>
              <a:rPr dirty="0" smtClean="0"/>
              <a:t>?</a:t>
            </a:r>
            <a:endParaRPr lang="pt-PT" dirty="0" smtClean="0"/>
          </a:p>
          <a:p>
            <a:pPr lvl="0"/>
            <a:endParaRPr lang="pt-PT" dirty="0" smtClean="0"/>
          </a:p>
          <a:p>
            <a:pPr lvl="0">
              <a:buNone/>
            </a:pPr>
            <a:endParaRPr lang="pt-PT" dirty="0" smtClean="0"/>
          </a:p>
        </p:txBody>
      </p:sp>
      <p:sp>
        <p:nvSpPr>
          <p:cNvPr id="378"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8</a:t>
            </a:fld>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Title 1"/>
          <p:cNvSpPr txBox="1">
            <a:spLocks noGrp="1"/>
          </p:cNvSpPr>
          <p:nvPr>
            <p:ph type="title"/>
          </p:nvPr>
        </p:nvSpPr>
        <p:spPr>
          <a:xfrm>
            <a:off x="800100" y="2563345"/>
            <a:ext cx="5272088" cy="2283825"/>
          </a:xfrm>
          <a:prstGeom prst="rect">
            <a:avLst/>
          </a:prstGeom>
        </p:spPr>
        <p:txBody>
          <a:bodyPr>
            <a:normAutofit fontScale="90000"/>
          </a:bodyPr>
          <a:lstStyle/>
          <a:p>
            <a:pPr defTabSz="374904">
              <a:defRPr sz="3280">
                <a:solidFill>
                  <a:srgbClr val="FFFFFF"/>
                </a:solidFill>
              </a:defRPr>
            </a:pPr>
            <a:r>
              <a:rPr lang="pt-PT" sz="3280" dirty="0" smtClean="0"/>
              <a:t>Diminuir o risco de propagação de doença depois de viajar: </a:t>
            </a:r>
            <a:r>
              <a:rPr lang="en-US" sz="3280" dirty="0" smtClean="0"/>
              <a:t/>
            </a:r>
            <a:br>
              <a:rPr lang="en-US" sz="3280" dirty="0" smtClean="0"/>
            </a:br>
            <a:r>
              <a:rPr lang="en-US" sz="3280" dirty="0" smtClean="0"/>
              <a:t/>
            </a:r>
            <a:br>
              <a:rPr lang="en-US" sz="3280" dirty="0" smtClean="0"/>
            </a:br>
            <a:r>
              <a:rPr lang="pt-PT" sz="3280" dirty="0" smtClean="0"/>
              <a:t>Rastreio de contacto</a:t>
            </a:r>
            <a:endParaRPr sz="3600" dirty="0">
              <a:solidFill>
                <a:srgbClr val="EBEBEB"/>
              </a:solidFill>
            </a:endParaRPr>
          </a:p>
        </p:txBody>
      </p:sp>
      <p:sp>
        <p:nvSpPr>
          <p:cNvPr id="383"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9</a:t>
            </a:fld>
            <a:endParaRPr/>
          </a:p>
        </p:txBody>
      </p:sp>
      <p:pic>
        <p:nvPicPr>
          <p:cNvPr id="384" name="Picture 4" descr="Picture 4"/>
          <p:cNvPicPr>
            <a:picLocks noChangeAspect="1"/>
          </p:cNvPicPr>
          <p:nvPr/>
        </p:nvPicPr>
        <p:blipFill>
          <a:blip r:embed="rId3" cstate="print"/>
          <a:stretch>
            <a:fillRect/>
          </a:stretch>
        </p:blipFill>
        <p:spPr>
          <a:xfrm>
            <a:off x="8254361" y="1402296"/>
            <a:ext cx="3229155" cy="2519999"/>
          </a:xfrm>
          <a:prstGeom prst="rect">
            <a:avLst/>
          </a:prstGeom>
          <a:ln w="12700">
            <a:miter lim="400000"/>
          </a:ln>
        </p:spPr>
      </p:pic>
      <p:sp>
        <p:nvSpPr>
          <p:cNvPr id="385" name="TextBox 5"/>
          <p:cNvSpPr txBox="1"/>
          <p:nvPr/>
        </p:nvSpPr>
        <p:spPr>
          <a:xfrm>
            <a:off x="8109920" y="3922295"/>
            <a:ext cx="3518034" cy="23083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r>
              <a:rPr lang="pt-PT" dirty="0" smtClean="0"/>
              <a:t>Diagrama dos lugares de passageiros expostos à tuberculose. O assento </a:t>
            </a:r>
            <a:r>
              <a:rPr lang="pt-PT" dirty="0" smtClean="0">
                <a:solidFill>
                  <a:srgbClr val="FF0000"/>
                </a:solidFill>
              </a:rPr>
              <a:t>vermelho</a:t>
            </a:r>
            <a:r>
              <a:rPr lang="pt-PT" dirty="0" smtClean="0"/>
              <a:t> indica o caso índice e os assentos </a:t>
            </a:r>
            <a:r>
              <a:rPr lang="pt-PT" dirty="0" smtClean="0">
                <a:solidFill>
                  <a:srgbClr val="66FFCC"/>
                </a:solidFill>
              </a:rPr>
              <a:t>azuis-esverdeados</a:t>
            </a:r>
            <a:r>
              <a:rPr lang="pt-PT" dirty="0" smtClean="0"/>
              <a:t> representam a zona de contacto. </a:t>
            </a:r>
          </a:p>
          <a:p>
            <a:pPr algn="ctr"/>
            <a:r>
              <a:rPr lang="pt-PT" dirty="0" smtClean="0"/>
              <a:t>Autoria: CDC</a:t>
            </a:r>
            <a:endParaRPr dirty="0"/>
          </a:p>
        </p:txBody>
      </p:sp>
    </p:spTree>
  </p:cSld>
  <p:clrMapOvr>
    <a:masterClrMapping/>
  </p:clrMapOvr>
  <p:transition spd="med"/>
</p:sld>
</file>

<file path=ppt/theme/theme1.xml><?xml version="1.0" encoding="utf-8"?>
<a:theme xmlns:a="http://schemas.openxmlformats.org/drawingml/2006/main" name="Ion Boardroom">
  <a:themeElements>
    <a:clrScheme name="Ion Boardroom">
      <a:dk1>
        <a:srgbClr val="000000"/>
      </a:dk1>
      <a:lt1>
        <a:srgbClr val="FFFFFF"/>
      </a:lt1>
      <a:dk2>
        <a:srgbClr val="A7A7A7"/>
      </a:dk2>
      <a:lt2>
        <a:srgbClr val="535353"/>
      </a:lt2>
      <a:accent1>
        <a:srgbClr val="ACD433"/>
      </a:accent1>
      <a:accent2>
        <a:srgbClr val="E6C133"/>
      </a:accent2>
      <a:accent3>
        <a:srgbClr val="EF7A24"/>
      </a:accent3>
      <a:accent4>
        <a:srgbClr val="5AA0F5"/>
      </a:accent4>
      <a:accent5>
        <a:srgbClr val="75CEEC"/>
      </a:accent5>
      <a:accent6>
        <a:srgbClr val="65D6A0"/>
      </a:accent6>
      <a:hlink>
        <a:srgbClr val="0000FF"/>
      </a:hlink>
      <a:folHlink>
        <a:srgbClr val="FF00FF"/>
      </a:folHlink>
    </a:clrScheme>
    <a:fontScheme name="Ion Boardroom">
      <a:majorFont>
        <a:latin typeface="Helvetica"/>
        <a:ea typeface="Helvetica"/>
        <a:cs typeface="Helvetica"/>
      </a:majorFont>
      <a:minorFont>
        <a:latin typeface="Calibri"/>
        <a:ea typeface="Calibri"/>
        <a:cs typeface="Calibri"/>
      </a:minorFont>
    </a:fontScheme>
    <a:fmtScheme name="Ion Board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blurRad="38100" dist="25400" dir="5400000" rotWithShape="0">
            <a:srgbClr val="000000">
              <a:alpha val="4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Ion Boardroom">
  <a:themeElements>
    <a:clrScheme name="Ion Boardroom">
      <a:dk1>
        <a:srgbClr val="000000"/>
      </a:dk1>
      <a:lt1>
        <a:srgbClr val="FFFFFF"/>
      </a:lt1>
      <a:dk2>
        <a:srgbClr val="A7A7A7"/>
      </a:dk2>
      <a:lt2>
        <a:srgbClr val="535353"/>
      </a:lt2>
      <a:accent1>
        <a:srgbClr val="ACD433"/>
      </a:accent1>
      <a:accent2>
        <a:srgbClr val="E6C133"/>
      </a:accent2>
      <a:accent3>
        <a:srgbClr val="EF7A24"/>
      </a:accent3>
      <a:accent4>
        <a:srgbClr val="5AA0F5"/>
      </a:accent4>
      <a:accent5>
        <a:srgbClr val="75CEEC"/>
      </a:accent5>
      <a:accent6>
        <a:srgbClr val="65D6A0"/>
      </a:accent6>
      <a:hlink>
        <a:srgbClr val="0000FF"/>
      </a:hlink>
      <a:folHlink>
        <a:srgbClr val="FF00FF"/>
      </a:folHlink>
    </a:clrScheme>
    <a:fontScheme name="Ion Boardroom">
      <a:majorFont>
        <a:latin typeface="Helvetica"/>
        <a:ea typeface="Helvetica"/>
        <a:cs typeface="Helvetica"/>
      </a:majorFont>
      <a:minorFont>
        <a:latin typeface="Calibri"/>
        <a:ea typeface="Calibri"/>
        <a:cs typeface="Calibri"/>
      </a:minorFont>
    </a:fontScheme>
    <a:fmtScheme name="Ion Board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blurRad="38100" dist="25400" dir="5400000" rotWithShape="0">
            <a:srgbClr val="000000">
              <a:alpha val="4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144</TotalTime>
  <Words>2385</Words>
  <Application>Microsoft Office PowerPoint</Application>
  <PresentationFormat>Personalizados</PresentationFormat>
  <Paragraphs>139</Paragraphs>
  <Slides>15</Slides>
  <Notes>11</Notes>
  <HiddenSlides>0</HiddenSlides>
  <MMClips>0</MMClips>
  <ScaleCrop>false</ScaleCrop>
  <HeadingPairs>
    <vt:vector size="4" baseType="variant">
      <vt:variant>
        <vt:lpstr>Tema</vt:lpstr>
      </vt:variant>
      <vt:variant>
        <vt:i4>1</vt:i4>
      </vt:variant>
      <vt:variant>
        <vt:lpstr>Títulos dos diapositivos</vt:lpstr>
      </vt:variant>
      <vt:variant>
        <vt:i4>15</vt:i4>
      </vt:variant>
    </vt:vector>
  </HeadingPairs>
  <TitlesOfParts>
    <vt:vector size="16" baseType="lpstr">
      <vt:lpstr>Ion Boardroom</vt:lpstr>
      <vt:lpstr>Considerações para Aeroportos</vt:lpstr>
      <vt:lpstr>Objectivos de aprendizagem</vt:lpstr>
      <vt:lpstr>Diminuir o risco de propagação de doença antes de viajar:   Restrições de viagem</vt:lpstr>
      <vt:lpstr>As restrições de viagem devem ser utilizadas com moderação</vt:lpstr>
      <vt:lpstr>Diapositivo 5</vt:lpstr>
      <vt:lpstr>Exemplos de restrições de viagem nos Estados Unidos (2)</vt:lpstr>
      <vt:lpstr>Exemplos de restrições de viagem nos Estados Unidos (3)</vt:lpstr>
      <vt:lpstr>Considere o seguinte antes de pensar em restrições:</vt:lpstr>
      <vt:lpstr>Diminuir o risco de propagação de doença depois de viajar:   Rastreio de contacto</vt:lpstr>
      <vt:lpstr>Diapositivo 10</vt:lpstr>
      <vt:lpstr>Qual é a sequência dos acontecimentos numa IC aéreo? </vt:lpstr>
      <vt:lpstr>Actividade: Uma IC aéreo é viável no seu PDE?</vt:lpstr>
      <vt:lpstr>As IC aéreos são viáveis: Continuação (2) </vt:lpstr>
      <vt:lpstr>As IC aéreos são viáveis: Continuação (3)</vt:lpstr>
      <vt:lpstr>IC aéreos: Discussão em grupo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Considerations for Airports</dc:title>
  <dc:creator>Aisha Usman</dc:creator>
  <cp:lastModifiedBy>Hewlett-Packard Company</cp:lastModifiedBy>
  <cp:revision>10</cp:revision>
  <dcterms:modified xsi:type="dcterms:W3CDTF">2021-08-30T08:37:04Z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2021-06-28T05:37:20Z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7ae4f7dc-5a0e-4705-abd4-e839f1df7fba</vt:lpwstr>
  </property>
  <property fmtid="{D5CDD505-2E9C-101B-9397-08002B2CF9AE}" pid="8" name="MSIP_Label_7b94a7b8-f06c-4dfe-bdcc-9b548fd58c31_ContentBits">
    <vt:lpwstr>0</vt:lpwstr>
  </property>
</Properties>
</file>