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74" r:id="rId1"/>
  </p:sldMasterIdLst>
  <p:notesMasterIdLst>
    <p:notesMasterId r:id="rId15"/>
  </p:notesMasterIdLst>
  <p:sldIdLst>
    <p:sldId id="256" r:id="rId2"/>
    <p:sldId id="286" r:id="rId3"/>
    <p:sldId id="275" r:id="rId4"/>
    <p:sldId id="268" r:id="rId5"/>
    <p:sldId id="269" r:id="rId6"/>
    <p:sldId id="270" r:id="rId7"/>
    <p:sldId id="276" r:id="rId8"/>
    <p:sldId id="277" r:id="rId9"/>
    <p:sldId id="278" r:id="rId10"/>
    <p:sldId id="279" r:id="rId11"/>
    <p:sldId id="280" r:id="rId12"/>
    <p:sldId id="282" r:id="rId13"/>
    <p:sldId id="288"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ogers, Kimberly B. (CDC/OID/NCEZID)" initials="RKB(" lastIdx="7" clrIdx="0">
    <p:extLst>
      <p:ext uri="{19B8F6BF-5375-455C-9EA6-DF929625EA0E}">
        <p15:presenceInfo xmlns:p15="http://schemas.microsoft.com/office/powerpoint/2012/main" xmlns="" userId="S-1-5-21-1207783550-2075000910-922709458-228301" providerId="AD"/>
      </p:ext>
    </p:extLst>
  </p:cmAuthor>
  <p:cmAuthor id="2" name="MacGurn, Amanda (CDC/OID/NCEZID)" initials="MA(" lastIdx="5" clrIdx="1">
    <p:extLst>
      <p:ext uri="{19B8F6BF-5375-455C-9EA6-DF929625EA0E}">
        <p15:presenceInfo xmlns:p15="http://schemas.microsoft.com/office/powerpoint/2012/main" xmlns="" userId="S-1-5-21-1207783550-2075000910-922709458-347041" providerId="AD"/>
      </p:ext>
    </p:extLst>
  </p:cmAuthor>
  <p:cmAuthor id="3" name="Cohen, Nicole (Nicky) (CDC/OID/NCEZID)" initials="NC" lastIdx="1" clrIdx="2">
    <p:extLst>
      <p:ext uri="{19B8F6BF-5375-455C-9EA6-DF929625EA0E}">
        <p15:presenceInfo xmlns:p15="http://schemas.microsoft.com/office/powerpoint/2012/main" xmlns="" userId="Cohen, Nicole (Nicky) (CDC/OID/NCEZI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1"/>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18" autoAdjust="0"/>
    <p:restoredTop sz="83137" autoAdjust="0"/>
  </p:normalViewPr>
  <p:slideViewPr>
    <p:cSldViewPr snapToGrid="0">
      <p:cViewPr varScale="1">
        <p:scale>
          <a:sx n="97" d="100"/>
          <a:sy n="97" d="100"/>
        </p:scale>
        <p:origin x="-1044" y="-68"/>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pPr/>
              <a:t>8/30/2021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pPr/>
              <a:t>‹nº›</a:t>
            </a:fld>
            <a:endParaRPr lang="en-US" dirty="0"/>
          </a:p>
        </p:txBody>
      </p:sp>
    </p:spTree>
    <p:extLst>
      <p:ext uri="{BB962C8B-B14F-4D97-AF65-F5344CB8AC3E}">
        <p14:creationId xmlns:p14="http://schemas.microsoft.com/office/powerpoint/2010/main" xmlns=""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smtClean="0">
                <a:solidFill>
                  <a:schemeClr val="tx1"/>
                </a:solidFill>
                <a:latin typeface="+mn-lt"/>
                <a:ea typeface="+mn-ea"/>
                <a:cs typeface="+mn-cs"/>
              </a:rPr>
              <a:t>Os princípios da aprendizagem de adultos são as melhores práticas a ter em mente quando se ensina adultos, a fim de transferir conhecimentos e competências da forma mais eficaz. Temos de ter presente que as formações ministradas em cascata a outras partes interessadas do PDE só serão postas em prática se forem efectivamente comunicadas e se os seus formandos estiverem suficientemente motivados. Esta apresentação passará em revista algumas dicas baseadas em pesquisas existentes sobre como formar adultos, a fim de maximizar a compreensão e o interesse.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1</a:t>
            </a:fld>
            <a:endParaRPr lang="en-US" dirty="0"/>
          </a:p>
        </p:txBody>
      </p:sp>
    </p:spTree>
    <p:extLst>
      <p:ext uri="{BB962C8B-B14F-4D97-AF65-F5344CB8AC3E}">
        <p14:creationId xmlns:p14="http://schemas.microsoft.com/office/powerpoint/2010/main" xmlns="" val="27669882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smtClean="0">
                <a:solidFill>
                  <a:schemeClr val="tx1"/>
                </a:solidFill>
                <a:latin typeface="+mn-lt"/>
                <a:ea typeface="+mn-ea"/>
                <a:cs typeface="+mn-cs"/>
              </a:rPr>
              <a:t>Se estiver a usar PowerPoint para apoiar sua (s) apresentação (</a:t>
            </a:r>
            <a:r>
              <a:rPr lang="pt-PT" sz="1200" kern="1200" dirty="0" err="1" smtClean="0">
                <a:solidFill>
                  <a:schemeClr val="tx1"/>
                </a:solidFill>
                <a:latin typeface="+mn-lt"/>
                <a:ea typeface="+mn-ea"/>
                <a:cs typeface="+mn-cs"/>
              </a:rPr>
              <a:t>ões</a:t>
            </a:r>
            <a:r>
              <a:rPr lang="pt-PT" sz="1200" kern="1200" dirty="0" smtClean="0">
                <a:solidFill>
                  <a:schemeClr val="tx1"/>
                </a:solidFill>
                <a:latin typeface="+mn-lt"/>
                <a:ea typeface="+mn-ea"/>
                <a:cs typeface="+mn-cs"/>
              </a:rPr>
              <a:t>), tenha presente estas dicas:</a:t>
            </a:r>
          </a:p>
          <a:p>
            <a:endParaRPr lang="pt-PT" sz="1200" kern="1200" dirty="0" smtClean="0">
              <a:solidFill>
                <a:schemeClr val="tx1"/>
              </a:solidFill>
              <a:latin typeface="+mn-lt"/>
              <a:ea typeface="+mn-ea"/>
              <a:cs typeface="+mn-cs"/>
            </a:endParaRPr>
          </a:p>
          <a:p>
            <a:pPr lvl="0">
              <a:buFont typeface="Calibri" pitchFamily="34" charset="0"/>
              <a:buChar char="₋"/>
            </a:pPr>
            <a:r>
              <a:rPr lang="pt-PT" sz="1200" kern="1200" dirty="0" smtClean="0">
                <a:solidFill>
                  <a:schemeClr val="tx1"/>
                </a:solidFill>
                <a:latin typeface="+mn-lt"/>
                <a:ea typeface="+mn-ea"/>
                <a:cs typeface="+mn-cs"/>
              </a:rPr>
              <a:t>Mantenha a disposição simples</a:t>
            </a:r>
          </a:p>
          <a:p>
            <a:pPr lvl="0">
              <a:buFont typeface="Calibri" pitchFamily="34" charset="0"/>
              <a:buChar char="₋"/>
            </a:pPr>
            <a:r>
              <a:rPr lang="pt-PT" sz="1200" kern="1200" dirty="0" smtClean="0">
                <a:solidFill>
                  <a:schemeClr val="tx1"/>
                </a:solidFill>
                <a:latin typeface="+mn-lt"/>
                <a:ea typeface="+mn-ea"/>
                <a:cs typeface="+mn-cs"/>
              </a:rPr>
              <a:t>Não coloque demasiadas informações nos slides</a:t>
            </a:r>
          </a:p>
          <a:p>
            <a:pPr lvl="0">
              <a:buFont typeface="Calibri" pitchFamily="34" charset="0"/>
              <a:buChar char="₋"/>
            </a:pPr>
            <a:r>
              <a:rPr lang="pt-PT" sz="1200" kern="1200" dirty="0" smtClean="0">
                <a:solidFill>
                  <a:schemeClr val="tx1"/>
                </a:solidFill>
                <a:latin typeface="+mn-lt"/>
                <a:ea typeface="+mn-ea"/>
                <a:cs typeface="+mn-cs"/>
              </a:rPr>
              <a:t>Utilize imagens relevantes sempre que possível</a:t>
            </a:r>
          </a:p>
          <a:p>
            <a:pPr lvl="0">
              <a:buFont typeface="Calibri" pitchFamily="34" charset="0"/>
              <a:buChar char="₋"/>
            </a:pPr>
            <a:r>
              <a:rPr lang="pt-PT" sz="1200" kern="1200" dirty="0" smtClean="0">
                <a:solidFill>
                  <a:schemeClr val="tx1"/>
                </a:solidFill>
                <a:latin typeface="+mn-lt"/>
                <a:ea typeface="+mn-ea"/>
                <a:cs typeface="+mn-cs"/>
              </a:rPr>
              <a:t>Um PowerPoint deve reforçar o que é dito pelo apresentador – mas não substitui-lo!</a:t>
            </a:r>
          </a:p>
          <a:p>
            <a:pPr lvl="0">
              <a:buFont typeface="Calibri" pitchFamily="34" charset="0"/>
              <a:buNone/>
            </a:pPr>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Demasiada informação nos slides ou gráficos que não são relevantes pode confundir ou distrair a audiência, por isso mantenha o texto/pontos ao mínimo e certifique-se de que qualquer gráfico está alinhado com o conteúdo. </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Lembre-se: O PowerPoint é apenas uma ferramenta potencial para ajudar a reforçar o conteúdo de uma apresentação/formação - há muitas outras opções que podem ser igualmente ou mais eficazes! </a:t>
            </a:r>
          </a:p>
          <a:p>
            <a:pPr marL="0" indent="0">
              <a:buFontTx/>
              <a:buNone/>
            </a:pPr>
            <a:endParaRPr lang="en-US"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10</a:t>
            </a:fld>
            <a:endParaRPr lang="en-US" dirty="0"/>
          </a:p>
        </p:txBody>
      </p:sp>
    </p:spTree>
    <p:extLst>
      <p:ext uri="{BB962C8B-B14F-4D97-AF65-F5344CB8AC3E}">
        <p14:creationId xmlns:p14="http://schemas.microsoft.com/office/powerpoint/2010/main" xmlns="" val="41376392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smtClean="0">
                <a:solidFill>
                  <a:schemeClr val="tx1"/>
                </a:solidFill>
                <a:latin typeface="+mn-lt"/>
                <a:ea typeface="+mn-ea"/>
                <a:cs typeface="+mn-cs"/>
              </a:rPr>
              <a:t>Como já foi dito, a preparação é fundamental! Redigir notas com antecedência para ajudar a preparar e ensaiar para garantir que está pronto e tem uma noção de quanto tempo levará para cobrir os tópicos da apresentação. A prática também pode ajudar a apresentar com maior fluidez e a reduzir o nervosismo ou “medo do palco” em relação à apresentação. </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É importante “enquadrar” tópicos com transições tais como “Hoje discutimos [x] e agora vamos dar mais informações sobre [y]”. Faça um breve resumo de cada tópico antes de passar ao seguinte para ajudar a reiterar os pontos principais.</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Procure ficar atento a sinais de tédio ou desinteresse do seu público; se parecerem desinteressados ou confusos, tome nota e envolva-os fazendo perguntas, fornecendo exemplos, ou repetindo/reformulando a informação. Faça algo para estimular os seus pensamentos e o seu empenho para os trazer de volta. </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Se for distribuir manuais, pode ser conveniente distribuí-los após a apresentação em vez de antes, para evitar distracções.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11</a:t>
            </a:fld>
            <a:endParaRPr lang="en-US" dirty="0"/>
          </a:p>
        </p:txBody>
      </p:sp>
    </p:spTree>
    <p:extLst>
      <p:ext uri="{BB962C8B-B14F-4D97-AF65-F5344CB8AC3E}">
        <p14:creationId xmlns:p14="http://schemas.microsoft.com/office/powerpoint/2010/main" xmlns="" val="27344505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b="1" kern="1200" dirty="0" smtClean="0">
                <a:solidFill>
                  <a:schemeClr val="tx1"/>
                </a:solidFill>
                <a:latin typeface="+mn-lt"/>
                <a:ea typeface="+mn-ea"/>
                <a:cs typeface="+mn-cs"/>
              </a:rPr>
              <a:t>Actividade de grupo: </a:t>
            </a:r>
            <a:r>
              <a:rPr lang="pt-PT" sz="1200" kern="1200" dirty="0" smtClean="0">
                <a:solidFill>
                  <a:schemeClr val="tx1"/>
                </a:solidFill>
                <a:latin typeface="+mn-lt"/>
                <a:ea typeface="+mn-ea"/>
                <a:cs typeface="+mn-cs"/>
              </a:rPr>
              <a:t>Peça ao facilitador para separar os indivíduos em grupos. Designar facilitadores secundários para cada grupo. </a:t>
            </a:r>
          </a:p>
          <a:p>
            <a:r>
              <a:rPr lang="pt-PT" sz="1200" kern="1200" dirty="0" smtClean="0">
                <a:solidFill>
                  <a:schemeClr val="tx1"/>
                </a:solidFill>
                <a:latin typeface="+mn-lt"/>
                <a:ea typeface="+mn-ea"/>
                <a:cs typeface="+mn-cs"/>
              </a:rPr>
              <a:t>Pedir a cada indivíduo do grupo para tirar os próximos 10 minutos e pensar numa apresentação de cinco minutos que farão ao seu grupo sobre um tema da sua escolha que conhecem bem. Não precisa ser relacionado ao trabalho! Pode ser sobre culinária, condução, jogos, etc.</a:t>
            </a:r>
          </a:p>
          <a:p>
            <a:r>
              <a:rPr lang="pt-PT" sz="1200" kern="1200" dirty="0" smtClean="0">
                <a:solidFill>
                  <a:schemeClr val="tx1"/>
                </a:solidFill>
                <a:latin typeface="+mn-lt"/>
                <a:ea typeface="+mn-ea"/>
                <a:cs typeface="+mn-cs"/>
              </a:rPr>
              <a:t>Antes de deixar os grupos trabalharem nas suas apresentações, salientar que devem determinar os seus objectivos e público-alvo da apresentação. Diga-lhes que durante a apresentação, devem fazer uma breve introdução, apresentar o conteúdo, e ter uma conclusão. Devem também transmitir uma “mensagem a reter” clara.</a:t>
            </a:r>
          </a:p>
          <a:p>
            <a:endParaRPr lang="pt-PT" sz="1200" kern="1200" dirty="0" smtClean="0">
              <a:solidFill>
                <a:schemeClr val="tx1"/>
              </a:solidFill>
              <a:latin typeface="+mn-lt"/>
              <a:ea typeface="+mn-ea"/>
              <a:cs typeface="+mn-cs"/>
            </a:endParaRPr>
          </a:p>
          <a:p>
            <a:r>
              <a:rPr lang="pt-PT" sz="1200" b="1" kern="1200" dirty="0" smtClean="0">
                <a:solidFill>
                  <a:schemeClr val="tx1"/>
                </a:solidFill>
                <a:latin typeface="+mn-lt"/>
                <a:ea typeface="+mn-ea"/>
                <a:cs typeface="+mn-cs"/>
              </a:rPr>
              <a:t>Demonstração do facilitador:</a:t>
            </a:r>
            <a:r>
              <a:rPr lang="pt-PT" sz="1200" kern="1200" dirty="0" smtClean="0">
                <a:solidFill>
                  <a:schemeClr val="tx1"/>
                </a:solidFill>
                <a:latin typeface="+mn-lt"/>
                <a:ea typeface="+mn-ea"/>
                <a:cs typeface="+mn-cs"/>
              </a:rPr>
              <a:t> O facilitador segue os seus próprios conselhos e faz uma apresentação de 5 minutos sobre um tema da sua escolha utilizando estes princípios. Peça aos participantes para cronometrar o tempo.</a:t>
            </a:r>
          </a:p>
          <a:p>
            <a:endParaRPr lang="pt-PT" sz="1200" kern="1200" dirty="0" smtClean="0">
              <a:solidFill>
                <a:schemeClr val="tx1"/>
              </a:solidFill>
              <a:latin typeface="+mn-lt"/>
              <a:ea typeface="+mn-ea"/>
              <a:cs typeface="+mn-cs"/>
            </a:endParaRPr>
          </a:p>
          <a:p>
            <a:r>
              <a:rPr lang="pt-PT" sz="1200" b="1" kern="1200" dirty="0" smtClean="0">
                <a:solidFill>
                  <a:schemeClr val="tx1"/>
                </a:solidFill>
                <a:latin typeface="+mn-lt"/>
                <a:ea typeface="+mn-ea"/>
                <a:cs typeface="+mn-cs"/>
              </a:rPr>
              <a:t>Apresentações individuais nos grupos:</a:t>
            </a:r>
            <a:r>
              <a:rPr lang="pt-PT" sz="1200" kern="1200" dirty="0" smtClean="0">
                <a:solidFill>
                  <a:schemeClr val="tx1"/>
                </a:solidFill>
                <a:latin typeface="+mn-lt"/>
                <a:ea typeface="+mn-ea"/>
                <a:cs typeface="+mn-cs"/>
              </a:rPr>
              <a:t> Peça a cada membro do grupo para fazer a apresentação, permitindo um minuto de reflexão após cada uma das apresentações.</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Tempo previsto para a actividade: 45 minutos, penso que será útil acrescentar alguns destes detalhes na secção de notas do slide 12. Acrescentaria também que as apresentações serão feitas nos grupos restritos e é o ponto 1 e não para a sala.</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12</a:t>
            </a:fld>
            <a:endParaRPr lang="en-US" dirty="0"/>
          </a:p>
        </p:txBody>
      </p:sp>
    </p:spTree>
    <p:extLst>
      <p:ext uri="{BB962C8B-B14F-4D97-AF65-F5344CB8AC3E}">
        <p14:creationId xmlns:p14="http://schemas.microsoft.com/office/powerpoint/2010/main" xmlns="" val="37312194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b="1" kern="1200" dirty="0" smtClean="0">
                <a:solidFill>
                  <a:schemeClr val="tx1"/>
                </a:solidFill>
                <a:latin typeface="+mn-lt"/>
                <a:ea typeface="+mn-ea"/>
                <a:cs typeface="+mn-cs"/>
              </a:rPr>
              <a:t>Pirâmide de aprendizagem:</a:t>
            </a:r>
            <a:r>
              <a:rPr lang="pt-PT" sz="1200" kern="1200" dirty="0" smtClean="0">
                <a:solidFill>
                  <a:schemeClr val="tx1"/>
                </a:solidFill>
                <a:latin typeface="+mn-lt"/>
                <a:ea typeface="+mn-ea"/>
                <a:cs typeface="+mn-cs"/>
              </a:rPr>
              <a:t> Concentre-se aqui em como as percentagens representam a forma como os adultos aprendem o material. Recordam apenas 5% das aulas, mas 90% da informação que ensinam aos outros. É por isso que esta formação tem-se focalizado especificamente na parte inferior da pirâmide - demonstração, discussão, prática fazendo e ensino de outem.</a:t>
            </a:r>
            <a:endParaRPr lang="en-US" b="1"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2</a:t>
            </a:fld>
            <a:endParaRPr lang="en-US" dirty="0"/>
          </a:p>
        </p:txBody>
      </p:sp>
    </p:spTree>
    <p:extLst>
      <p:ext uri="{BB962C8B-B14F-4D97-AF65-F5344CB8AC3E}">
        <p14:creationId xmlns:p14="http://schemas.microsoft.com/office/powerpoint/2010/main" xmlns="" val="26562722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b="1" kern="1200" dirty="0" smtClean="0">
                <a:solidFill>
                  <a:schemeClr val="tx1"/>
                </a:solidFill>
                <a:latin typeface="+mn-lt"/>
                <a:ea typeface="+mn-ea"/>
                <a:cs typeface="+mn-cs"/>
              </a:rPr>
              <a:t>Ferramentas de trabalho: </a:t>
            </a:r>
            <a:r>
              <a:rPr lang="pt-PT" sz="1200" kern="1200" dirty="0" smtClean="0">
                <a:solidFill>
                  <a:schemeClr val="tx1"/>
                </a:solidFill>
                <a:latin typeface="+mn-lt"/>
                <a:ea typeface="+mn-ea"/>
                <a:cs typeface="+mn-cs"/>
              </a:rPr>
              <a:t>Peça aos participantes para utilizarem a sua ferramenta de trabalho e rever as dicas apresentadas nestes slides.</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Qualquer boa apresentação ou formação começa com uma preparação adequada. Provavelmente descobrirá que dedicando algum tempo à escolha do seu público-alvo, compreendendo as suas motivações e interesses, e adaptando o conteúdo às suas necessidades, contribuirá em muito para tornar a sua formação interessante e eficaz. Com a saúde pública em jogo, vale a pena dedicar algum tempo a este processo!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3</a:t>
            </a:fld>
            <a:endParaRPr lang="en-US" dirty="0"/>
          </a:p>
        </p:txBody>
      </p:sp>
    </p:spTree>
    <p:extLst>
      <p:ext uri="{BB962C8B-B14F-4D97-AF65-F5344CB8AC3E}">
        <p14:creationId xmlns:p14="http://schemas.microsoft.com/office/powerpoint/2010/main" xmlns="" val="23526341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smtClean="0">
                <a:solidFill>
                  <a:schemeClr val="tx1"/>
                </a:solidFill>
                <a:latin typeface="+mn-lt"/>
                <a:ea typeface="+mn-ea"/>
                <a:cs typeface="+mn-cs"/>
              </a:rPr>
              <a:t>Depois de determinar quem é o seu público-alvo, seria benéfico realizar algum tipo de avaliação das necessidades antes da sua formação, a fim de compreender os seus interesses e motivações.</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Coloque estas questões:</a:t>
            </a:r>
          </a:p>
          <a:p>
            <a:pPr lvl="0">
              <a:buFont typeface="Calibri" pitchFamily="34" charset="0"/>
              <a:buChar char="₋"/>
            </a:pPr>
            <a:r>
              <a:rPr lang="pt-PT" sz="1200" kern="1200" dirty="0" smtClean="0">
                <a:solidFill>
                  <a:schemeClr val="tx1"/>
                </a:solidFill>
                <a:latin typeface="+mn-lt"/>
                <a:ea typeface="+mn-ea"/>
                <a:cs typeface="+mn-cs"/>
              </a:rPr>
              <a:t>Quem são essas pessoas? Quais são as suas funções/interesses profissionais neste tópico de formação?</a:t>
            </a:r>
          </a:p>
          <a:p>
            <a:pPr lvl="0">
              <a:buFont typeface="Calibri" pitchFamily="34" charset="0"/>
              <a:buChar char="₋"/>
            </a:pPr>
            <a:r>
              <a:rPr lang="pt-PT" sz="1200" kern="1200" dirty="0" smtClean="0">
                <a:solidFill>
                  <a:schemeClr val="tx1"/>
                </a:solidFill>
                <a:latin typeface="+mn-lt"/>
                <a:ea typeface="+mn-ea"/>
                <a:cs typeface="+mn-cs"/>
              </a:rPr>
              <a:t>O que é que já sabem sobre saúde pública no PDE?</a:t>
            </a:r>
          </a:p>
          <a:p>
            <a:pPr lvl="0">
              <a:buFont typeface="Calibri" pitchFamily="34" charset="0"/>
              <a:buChar char="₋"/>
            </a:pPr>
            <a:r>
              <a:rPr lang="pt-PT" sz="1200" kern="1200" dirty="0" smtClean="0">
                <a:solidFill>
                  <a:schemeClr val="tx1"/>
                </a:solidFill>
                <a:latin typeface="+mn-lt"/>
                <a:ea typeface="+mn-ea"/>
                <a:cs typeface="+mn-cs"/>
              </a:rPr>
              <a:t>Como esta formação os beneficiará/ao seu trabalho?</a:t>
            </a:r>
          </a:p>
          <a:p>
            <a:pPr lvl="0"/>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Uma avaliação de necessidades envolve aprender sobre as necessidades do seu público-alvo: basicamente, quem são, o que já sabem e o que precisam saber para realizar com sucesso as tarefas que são objecto da formação. Os materiais de formação devem ser adaptados às informações obtidas por meio de uma avaliação das necessidades. Isso pode ser feito antes do ateliê ou formação, ou quando este começar; no entanto, lembre-se de que conduzir uma avaliação das necessidades no primeiro dia exigirá que o facilitador seja flexível com a agenda e o conteúdo.</a:t>
            </a:r>
            <a:endParaRPr lang="en-US" dirty="0"/>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4</a:t>
            </a:fld>
            <a:endParaRPr lang="en-US" dirty="0"/>
          </a:p>
        </p:txBody>
      </p:sp>
    </p:spTree>
    <p:extLst>
      <p:ext uri="{BB962C8B-B14F-4D97-AF65-F5344CB8AC3E}">
        <p14:creationId xmlns:p14="http://schemas.microsoft.com/office/powerpoint/2010/main" xmlns="" val="29888121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smtClean="0">
                <a:solidFill>
                  <a:schemeClr val="tx1"/>
                </a:solidFill>
                <a:latin typeface="+mn-lt"/>
                <a:ea typeface="+mn-ea"/>
                <a:cs typeface="+mn-cs"/>
              </a:rPr>
              <a:t>Determine o objectivo principal da sua formação e o que você deseja que seus formandos aprendam/sejam capazes de fazer após a formação. Considere a melhor forma de ajudar seus alunos a aprender, o que eles precisam saber, o contexto em que o conteúdo da formação será usado, etc. </a:t>
            </a:r>
          </a:p>
          <a:p>
            <a:r>
              <a:rPr lang="pt-PT" sz="1200" kern="1200" dirty="0" smtClean="0">
                <a:solidFill>
                  <a:schemeClr val="tx1"/>
                </a:solidFill>
                <a:latin typeface="+mn-lt"/>
                <a:ea typeface="+mn-ea"/>
                <a:cs typeface="+mn-cs"/>
              </a:rPr>
              <a:t>Considere estruturar sua palestra/formação como uma “peça em três actos” - com uma introdução, conteúdo (corpo) e conclusão.</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5</a:t>
            </a:fld>
            <a:endParaRPr lang="en-US" dirty="0"/>
          </a:p>
        </p:txBody>
      </p:sp>
    </p:spTree>
    <p:extLst>
      <p:ext uri="{BB962C8B-B14F-4D97-AF65-F5344CB8AC3E}">
        <p14:creationId xmlns:p14="http://schemas.microsoft.com/office/powerpoint/2010/main" xmlns="" val="7137535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smtClean="0">
                <a:solidFill>
                  <a:schemeClr val="tx1"/>
                </a:solidFill>
                <a:latin typeface="+mn-lt"/>
                <a:ea typeface="+mn-ea"/>
                <a:cs typeface="+mn-cs"/>
              </a:rPr>
              <a:t>Comece primeiro com uma introdução para apresentar os objectivos de aprendizagem (ou seja, o que seus formandos serão capazes de fazer com as informações/ferramentas obtidas durante a formação). Isso é importante para ajudar os formandos a compreender a relevância do que vão aprender para o seu trabalho e a sua vida. Ajuda-os a compreender porque precisam desta informação.</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Forneça um esboço ou “roteiro” do conteúdo que será discutido durante a formação para ajudar os formandos a antecipar a sequência de aprendizagem. Isso também pode ajudar a diminuir a ansiedade que sentem sobre a quantidade de informações que serão discutidas.</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6</a:t>
            </a:fld>
            <a:endParaRPr lang="en-US" dirty="0"/>
          </a:p>
        </p:txBody>
      </p:sp>
    </p:spTree>
    <p:extLst>
      <p:ext uri="{BB962C8B-B14F-4D97-AF65-F5344CB8AC3E}">
        <p14:creationId xmlns:p14="http://schemas.microsoft.com/office/powerpoint/2010/main" xmlns="" val="38576109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smtClean="0">
                <a:solidFill>
                  <a:schemeClr val="tx1"/>
                </a:solidFill>
                <a:latin typeface="+mn-lt"/>
                <a:ea typeface="+mn-ea"/>
                <a:cs typeface="+mn-cs"/>
              </a:rPr>
              <a:t>O conteúdo, ou corpo, da palestra ou formação deve se concentrar nas informações mais importantes que deseja que seus formandos aprendam. Para qualquer área temática, você não será capaz de cobrir tudo - então seja estratégico com o que vai apresentar e forneça referências ou sugestões sobre onde podem adquirir informações mais detalhadas, se desejarem. </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Lembre-se de que os adultos aprendem melhor quando as informações são apresentadas de forma lenta e completa, então não se apresse em muitas áreas temáticas - especialmente se as informações forem novas ou desafiadoras. </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Quanto mais conseguir ligar as informações ao trabalho ou à vida dos formandos, melhor. Certifique-se de dar enfase à utilidade do tópico e dar exemplos.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7</a:t>
            </a:fld>
            <a:endParaRPr lang="en-US" dirty="0"/>
          </a:p>
        </p:txBody>
      </p:sp>
    </p:spTree>
    <p:extLst>
      <p:ext uri="{BB962C8B-B14F-4D97-AF65-F5344CB8AC3E}">
        <p14:creationId xmlns:p14="http://schemas.microsoft.com/office/powerpoint/2010/main" xmlns="" val="40613379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smtClean="0">
                <a:solidFill>
                  <a:schemeClr val="tx1"/>
                </a:solidFill>
                <a:latin typeface="+mn-lt"/>
                <a:ea typeface="+mn-ea"/>
                <a:cs typeface="+mn-cs"/>
              </a:rPr>
              <a:t>A pesquisa mostra que é útil dividir o conteúdo em “pedaços” de 15-20 minutos (uma vez que a atenção começa a diminuir nessa altura) e reforçar o conteúdo coberto durante esses curtos períodos com perguntas ou uma actividade que requer participação activa. Isso também ajuda os participantes a criar conexões entre o que é aprendido e a sua aplicação.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8</a:t>
            </a:fld>
            <a:endParaRPr lang="en-US" dirty="0"/>
          </a:p>
        </p:txBody>
      </p:sp>
    </p:spTree>
    <p:extLst>
      <p:ext uri="{BB962C8B-B14F-4D97-AF65-F5344CB8AC3E}">
        <p14:creationId xmlns:p14="http://schemas.microsoft.com/office/powerpoint/2010/main" xmlns="" val="9507535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smtClean="0">
                <a:solidFill>
                  <a:schemeClr val="tx1"/>
                </a:solidFill>
                <a:latin typeface="+mn-lt"/>
                <a:ea typeface="+mn-ea"/>
                <a:cs typeface="+mn-cs"/>
              </a:rPr>
              <a:t>Concluir a palestra ou formação com uma “mensagem a reter”: a mensagem-chave que deseja que os seus formandos recordem e implementem. Sua conclusão pode ser um lembrete de pontos/mensagens principais, uma revisão de conceitos - um resumo do que foi discutido. Certifique-se de que a conclusão seja relevante para o conteúdo e objectivo. </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Reserve tempo para perguntas e discussão antes de passar para o próximo tópico (se houver). Ao fazer a transição, forneça a “ponte” ou certifique-se de que a relevância do próximo tópico relativamente ao anterior é clara. </a:t>
            </a:r>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9</a:t>
            </a:fld>
            <a:endParaRPr lang="en-US" dirty="0"/>
          </a:p>
        </p:txBody>
      </p:sp>
    </p:spTree>
    <p:extLst>
      <p:ext uri="{BB962C8B-B14F-4D97-AF65-F5344CB8AC3E}">
        <p14:creationId xmlns:p14="http://schemas.microsoft.com/office/powerpoint/2010/main" xmlns="" val="15147265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F9CA243E-48ED-4522-BCD4-1E8A45931CAD}" type="datetime1">
              <a:rPr lang="en-US" smtClean="0"/>
              <a:pPr/>
              <a:t>8/30/2021</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dirty="0"/>
              <a:t>
              </a:t>
            </a:r>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2878735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161B6FC-6A88-441F-B529-9952FBB657B8}" type="datetime1">
              <a:rPr lang="en-US" smtClean="0"/>
              <a:pPr/>
              <a:t>8/30/2021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15489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01F602FF-BD80-4BA5-873D-2EAF4D4CE589}"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2675970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A3ED5035-6AB5-421A-B299-BAC8D7BCA4E2}"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2047005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8BBD6A6-0E88-43CC-B46E-8EB9E349A1CF}"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852696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EE88625-D862-4C4B-BD2E-0ACE90C1071B}" type="datetime1">
              <a:rPr lang="en-US" smtClean="0"/>
              <a:pPr/>
              <a:t>8/30/2021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499708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534D2766-10DF-44BF-BBB5-72CD556555D9}" type="datetime1">
              <a:rPr lang="en-US" smtClean="0"/>
              <a:pPr/>
              <a:t>8/30/2021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4226385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2187844-C5ED-45E6-B218-100506E2EC0B}"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1049146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F443C1F-BAB6-4805-8025-EA4F02F258FB}"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463063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69A5DE-364D-4624-8CC9-0BBEDE162FE6}"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2484089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415E625-E89C-4561-A0AB-B52AFC247693}"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1177089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A6193-0BE1-4296-9705-6CE0AEEF927B}" type="datetime1">
              <a:rPr lang="en-US" smtClean="0"/>
              <a:pPr/>
              <a:t>8/30/2021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965655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822C89E-B455-4712-BD92-9B785A4FF93E}" type="datetime1">
              <a:rPr lang="en-US" smtClean="0"/>
              <a:pPr/>
              <a:t>8/30/2021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64064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D3473C8-8C52-430B-88D6-A59A36E66BE4}" type="datetime1">
              <a:rPr lang="en-US" smtClean="0"/>
              <a:pPr/>
              <a:t>8/30/2021</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258159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F88FE6-E6A2-431F-9B26-37DED4DAB798}" type="datetime1">
              <a:rPr lang="en-US" smtClean="0"/>
              <a:pPr/>
              <a:t>8/30/2021</a:t>
            </a:fld>
            <a:endParaRPr lang="en-US" dirty="0"/>
          </a:p>
        </p:txBody>
      </p:sp>
      <p:sp>
        <p:nvSpPr>
          <p:cNvPr id="3" name="Footer Placeholder 2"/>
          <p:cNvSpPr>
            <a:spLocks noGrp="1"/>
          </p:cNvSpPr>
          <p:nvPr>
            <p:ph type="ftr" sz="quarter" idx="11"/>
          </p:nvPr>
        </p:nvSpPr>
        <p:spPr/>
        <p:txBody>
          <a:bodyPr/>
          <a:lstStyle/>
          <a:p>
            <a:r>
              <a:rPr lang="en-US" dirty="0"/>
              <a:t>
              </a:t>
            </a: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089621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EDDAC56-18AE-4DAC-80C5-DED352E83751}" type="datetime1">
              <a:rPr lang="en-US" smtClean="0"/>
              <a:pPr/>
              <a:t>8/30/2021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14378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4EC2382-08B2-4094-805F-11701A546E31}" type="datetime1">
              <a:rPr lang="en-US" smtClean="0"/>
              <a:pPr/>
              <a:t>8/30/2021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3733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D4DAF2F0-3E05-4C94-8783-29CF2CCA92E5}" type="datetime1">
              <a:rPr lang="en-US" smtClean="0"/>
              <a:pPr/>
              <a:t>8/30/2021</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dirty="0"/>
              <a:t>
              </a:t>
            </a:r>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xmlns=""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4" y="2099733"/>
            <a:ext cx="9998467" cy="2677648"/>
          </a:xfrm>
        </p:spPr>
        <p:txBody>
          <a:bodyPr/>
          <a:lstStyle/>
          <a:p>
            <a:pPr lvl="0"/>
            <a:r>
              <a:rPr lang="pt-PT" b="1" dirty="0" smtClean="0"/>
              <a:t>Princípios de Aprendizagem de Adulto</a:t>
            </a:r>
            <a:endParaRPr lang="pt-PT" dirty="0"/>
          </a:p>
        </p:txBody>
      </p:sp>
      <p:sp>
        <p:nvSpPr>
          <p:cNvPr id="3" name="Subtitle 2"/>
          <p:cNvSpPr>
            <a:spLocks noGrp="1"/>
          </p:cNvSpPr>
          <p:nvPr>
            <p:ph type="subTitle" idx="1"/>
          </p:nvPr>
        </p:nvSpPr>
        <p:spPr>
          <a:xfrm>
            <a:off x="1154954" y="4754162"/>
            <a:ext cx="8825658" cy="1612131"/>
          </a:xfrm>
        </p:spPr>
        <p:txBody>
          <a:bodyPr/>
          <a:lstStyle/>
          <a:p>
            <a:pPr lvl="0"/>
            <a:r>
              <a:rPr lang="pt-PT" dirty="0" smtClean="0"/>
              <a:t>COMO DESENVOLVER E MINISTRAR FORMAÇÃO </a:t>
            </a:r>
            <a:r>
              <a:rPr lang="pt-PT" dirty="0" smtClean="0"/>
              <a:t>DE </a:t>
            </a:r>
            <a:r>
              <a:rPr lang="pt-PT" dirty="0" smtClean="0"/>
              <a:t>ADULTOS</a:t>
            </a:r>
          </a:p>
          <a:p>
            <a:pPr lvl="0"/>
            <a:r>
              <a:rPr lang="pt-PT" dirty="0" smtClean="0"/>
              <a:t>Programa de Formação de Formadores</a:t>
            </a:r>
            <a:endParaRPr lang="pt-PT" dirty="0" smtClean="0"/>
          </a:p>
          <a:p>
            <a:pPr lvl="0"/>
            <a:r>
              <a:rPr lang="en-US" dirty="0" smtClean="0"/>
              <a:t> </a:t>
            </a:r>
            <a:r>
              <a:rPr lang="pt-PT" dirty="0" smtClean="0"/>
              <a:t>[</a:t>
            </a:r>
            <a:r>
              <a:rPr lang="pt-PT" dirty="0" smtClean="0">
                <a:solidFill>
                  <a:srgbClr val="FF0000"/>
                </a:solidFill>
              </a:rPr>
              <a:t>DATA</a:t>
            </a:r>
            <a:r>
              <a:rPr lang="pt-PT" dirty="0" smtClean="0"/>
              <a:t>]</a:t>
            </a:r>
            <a:endParaRPr lang="pt-PT" dirty="0"/>
          </a:p>
        </p:txBody>
      </p:sp>
    </p:spTree>
    <p:extLst>
      <p:ext uri="{BB962C8B-B14F-4D97-AF65-F5344CB8AC3E}">
        <p14:creationId xmlns:p14="http://schemas.microsoft.com/office/powerpoint/2010/main" xmlns="" val="3193789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pt-PT" dirty="0" smtClean="0"/>
              <a:t>Dicas para uso eficaz do PowerPoint</a:t>
            </a:r>
            <a:endParaRPr lang="pt-PT" dirty="0"/>
          </a:p>
        </p:txBody>
      </p:sp>
      <p:sp>
        <p:nvSpPr>
          <p:cNvPr id="3" name="Content Placeholder 2"/>
          <p:cNvSpPr>
            <a:spLocks noGrp="1"/>
          </p:cNvSpPr>
          <p:nvPr>
            <p:ph idx="1"/>
          </p:nvPr>
        </p:nvSpPr>
        <p:spPr>
          <a:xfrm>
            <a:off x="651353" y="2471737"/>
            <a:ext cx="9452904" cy="3740063"/>
          </a:xfrm>
        </p:spPr>
        <p:txBody>
          <a:bodyPr>
            <a:normAutofit fontScale="92500"/>
          </a:bodyPr>
          <a:lstStyle/>
          <a:p>
            <a:pPr lvl="0"/>
            <a:r>
              <a:rPr lang="pt-PT" dirty="0" smtClean="0"/>
              <a:t>Manter disposições simples e evitar colocar demasiada informação nos slides</a:t>
            </a:r>
          </a:p>
          <a:p>
            <a:pPr lvl="0"/>
            <a:r>
              <a:rPr lang="pt-PT" dirty="0" smtClean="0"/>
              <a:t>Usar imagens tanto quanto possível, pois são mais fáceis de lembrar do que texto</a:t>
            </a:r>
          </a:p>
          <a:p>
            <a:pPr lvl="1"/>
            <a:r>
              <a:rPr lang="pt-PT" dirty="0" smtClean="0"/>
              <a:t>Evitar imagens irrelevantes, pois podem causar distracção</a:t>
            </a:r>
          </a:p>
          <a:p>
            <a:pPr lvl="0"/>
            <a:r>
              <a:rPr lang="pt-PT" dirty="0" smtClean="0"/>
              <a:t>Limitar o número de pontos e a quantidade de texto em cada slide</a:t>
            </a:r>
          </a:p>
          <a:p>
            <a:pPr lvl="0"/>
            <a:r>
              <a:rPr lang="pt-PT" dirty="0" smtClean="0"/>
              <a:t>Escolha cores de fundo e de texto que sejam harmoniosas, com texto claro e de leitura fácil</a:t>
            </a:r>
          </a:p>
          <a:p>
            <a:pPr lvl="0"/>
            <a:r>
              <a:rPr lang="pt-PT" dirty="0" smtClean="0"/>
              <a:t>Ao apresentar dados, utilize gráficos claros e mantenha a informação desnecessária a um nível mínimo</a:t>
            </a:r>
          </a:p>
          <a:p>
            <a:pPr lvl="0"/>
            <a:r>
              <a:rPr lang="pt-PT" dirty="0" smtClean="0"/>
              <a:t>O PowerPoint e outras ferramentas de apresentação devem servir para reforçar o conteúdo mas não são exigidos e não devem substituir um apresentador bem preparado!</a:t>
            </a:r>
          </a:p>
          <a:p>
            <a:pPr marL="0" indent="0">
              <a:buNone/>
            </a:pPr>
            <a:endParaRPr lang="en-US" dirty="0"/>
          </a:p>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10</a:t>
            </a:fld>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89268" y="2471737"/>
            <a:ext cx="2307431" cy="1538287"/>
          </a:xfrm>
          <a:prstGeom prst="rect">
            <a:avLst/>
          </a:prstGeom>
        </p:spPr>
      </p:pic>
    </p:spTree>
    <p:extLst>
      <p:ext uri="{BB962C8B-B14F-4D97-AF65-F5344CB8AC3E}">
        <p14:creationId xmlns:p14="http://schemas.microsoft.com/office/powerpoint/2010/main" xmlns="" val="130862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06523" y="1075291"/>
            <a:ext cx="6639357" cy="706964"/>
          </a:xfrm>
        </p:spPr>
        <p:txBody>
          <a:bodyPr/>
          <a:lstStyle/>
          <a:p>
            <a:pPr lvl="0" algn="ctr"/>
            <a:r>
              <a:rPr lang="pt-PT" dirty="0" smtClean="0"/>
              <a:t>Dicas para apresentação </a:t>
            </a:r>
            <a:endParaRPr lang="pt-PT" dirty="0"/>
          </a:p>
        </p:txBody>
      </p:sp>
      <p:sp>
        <p:nvSpPr>
          <p:cNvPr id="3" name="Content Placeholder 2"/>
          <p:cNvSpPr>
            <a:spLocks noGrp="1"/>
          </p:cNvSpPr>
          <p:nvPr>
            <p:ph idx="1"/>
          </p:nvPr>
        </p:nvSpPr>
        <p:spPr/>
        <p:txBody>
          <a:bodyPr>
            <a:noAutofit/>
          </a:bodyPr>
          <a:lstStyle/>
          <a:p>
            <a:pPr lvl="0"/>
            <a:r>
              <a:rPr lang="pt-PT" sz="2000" dirty="0" smtClean="0"/>
              <a:t>Explicar o conteúdo e fornecer ligações na transição de áreas temáticas</a:t>
            </a:r>
          </a:p>
          <a:p>
            <a:pPr lvl="0"/>
            <a:r>
              <a:rPr lang="pt-PT" sz="2000" dirty="0" smtClean="0"/>
              <a:t>Incluir breves resumos ao concluir áreas temáticas longas</a:t>
            </a:r>
          </a:p>
          <a:p>
            <a:pPr lvl="0"/>
            <a:r>
              <a:rPr lang="pt-PT" sz="2000" dirty="0" smtClean="0"/>
              <a:t>Prestar atenção aos participantes para sinais de desinteresse ou falta de compreensão; repetir, reformular, fazer perguntas e dar exemplos quando necessário</a:t>
            </a:r>
          </a:p>
          <a:p>
            <a:pPr lvl="0"/>
            <a:r>
              <a:rPr lang="pt-PT" sz="2000" dirty="0" smtClean="0"/>
              <a:t>Fornecer manuais no final da palestra em vez de no início para evitar distracções</a:t>
            </a:r>
            <a:endParaRPr lang="pt-PT" sz="20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11</a:t>
            </a:fld>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95463" y="704006"/>
            <a:ext cx="1518979" cy="1518979"/>
          </a:xfrm>
          <a:prstGeom prst="rect">
            <a:avLst/>
          </a:prstGeom>
        </p:spPr>
      </p:pic>
    </p:spTree>
    <p:extLst>
      <p:ext uri="{BB962C8B-B14F-4D97-AF65-F5344CB8AC3E}">
        <p14:creationId xmlns:p14="http://schemas.microsoft.com/office/powerpoint/2010/main" xmlns="" val="30910095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2" y="973668"/>
            <a:ext cx="9259707" cy="706964"/>
          </a:xfrm>
        </p:spPr>
        <p:txBody>
          <a:bodyPr/>
          <a:lstStyle/>
          <a:p>
            <a:pPr lvl="0"/>
            <a:r>
              <a:rPr lang="pt-PT" dirty="0" smtClean="0"/>
              <a:t>Actividade em Grupos: </a:t>
            </a:r>
            <a:r>
              <a:rPr lang="en-US" dirty="0" smtClean="0"/>
              <a:t/>
            </a:r>
            <a:br>
              <a:rPr lang="en-US" dirty="0" smtClean="0"/>
            </a:br>
            <a:r>
              <a:rPr lang="pt-PT" dirty="0" smtClean="0"/>
              <a:t>Fazer uma Apresentação Experimental </a:t>
            </a:r>
            <a:endParaRPr lang="pt-PT" dirty="0"/>
          </a:p>
        </p:txBody>
      </p:sp>
      <p:sp>
        <p:nvSpPr>
          <p:cNvPr id="3" name="Content Placeholder 2"/>
          <p:cNvSpPr>
            <a:spLocks noGrp="1"/>
          </p:cNvSpPr>
          <p:nvPr>
            <p:ph idx="1"/>
          </p:nvPr>
        </p:nvSpPr>
        <p:spPr>
          <a:xfrm>
            <a:off x="363255" y="2603500"/>
            <a:ext cx="11157231" cy="3416300"/>
          </a:xfrm>
        </p:spPr>
        <p:txBody>
          <a:bodyPr>
            <a:noAutofit/>
          </a:bodyPr>
          <a:lstStyle/>
          <a:p>
            <a:pPr lvl="0"/>
            <a:r>
              <a:rPr lang="pt-PT" sz="2000" dirty="0" smtClean="0"/>
              <a:t>Preparar uma apresentação oral de cinco minutos sobre um tema de escolha que conhece bem</a:t>
            </a:r>
          </a:p>
          <a:p>
            <a:pPr lvl="1"/>
            <a:r>
              <a:rPr lang="pt-PT" dirty="0" smtClean="0"/>
              <a:t>Exemplos: utilizar um </a:t>
            </a:r>
            <a:r>
              <a:rPr lang="pt-PT" i="1" dirty="0" smtClean="0"/>
              <a:t>Smartphone</a:t>
            </a:r>
            <a:r>
              <a:rPr lang="pt-PT" dirty="0" smtClean="0"/>
              <a:t>, plantar um jardim, cozinhar a sua refeição favorita, realizar análises de dados, etc.</a:t>
            </a:r>
          </a:p>
          <a:p>
            <a:pPr lvl="1"/>
            <a:r>
              <a:rPr lang="pt-PT" dirty="0" smtClean="0"/>
              <a:t>Determinar o seu público</a:t>
            </a:r>
          </a:p>
          <a:p>
            <a:pPr lvl="1"/>
            <a:r>
              <a:rPr lang="pt-PT" dirty="0" smtClean="0"/>
              <a:t>Definir o objectivo da sua apresentação</a:t>
            </a:r>
          </a:p>
          <a:p>
            <a:pPr lvl="1"/>
            <a:r>
              <a:rPr lang="pt-PT" dirty="0" smtClean="0"/>
              <a:t>Fornecer uma breve apresentação, apresentar o conteúdo e concluir</a:t>
            </a:r>
          </a:p>
          <a:p>
            <a:pPr lvl="1"/>
            <a:r>
              <a:rPr lang="pt-PT" dirty="0" smtClean="0"/>
              <a:t>Oferecer uma “mensagem a reter” clara</a:t>
            </a:r>
          </a:p>
          <a:p>
            <a:pPr lvl="0"/>
            <a:r>
              <a:rPr lang="pt-PT" sz="2000" dirty="0" smtClean="0"/>
              <a:t>Apresentações a serem feitas em grupos pequenos</a:t>
            </a:r>
          </a:p>
          <a:p>
            <a:pPr marL="0" indent="0">
              <a:buNone/>
            </a:pPr>
            <a:r>
              <a:rPr lang="pt-PT" sz="2000" dirty="0" smtClean="0"/>
              <a:t>Dicas: Fale claramente, faça contacto visual e SORRIA! </a:t>
            </a:r>
          </a:p>
          <a:p>
            <a:pPr marL="0" indent="0">
              <a:buNone/>
            </a:pPr>
            <a:endParaRPr lang="en-US" sz="20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12</a:t>
            </a:fld>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071428" y="3482699"/>
            <a:ext cx="2562223" cy="3202778"/>
          </a:xfrm>
          <a:prstGeom prst="rect">
            <a:avLst/>
          </a:prstGeom>
        </p:spPr>
      </p:pic>
    </p:spTree>
    <p:extLst>
      <p:ext uri="{BB962C8B-B14F-4D97-AF65-F5344CB8AC3E}">
        <p14:creationId xmlns:p14="http://schemas.microsoft.com/office/powerpoint/2010/main" xmlns="" val="16695616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B00D574E-F102-4EDB-861C-21157AD79C6E}"/>
              </a:ext>
            </a:extLst>
          </p:cNvPr>
          <p:cNvSpPr>
            <a:spLocks noGrp="1"/>
          </p:cNvSpPr>
          <p:nvPr>
            <p:ph type="title"/>
          </p:nvPr>
        </p:nvSpPr>
        <p:spPr/>
        <p:txBody>
          <a:bodyPr/>
          <a:lstStyle/>
          <a:p>
            <a:pPr lvl="0"/>
            <a:r>
              <a:rPr lang="pt-PT" dirty="0" smtClean="0"/>
              <a:t>Plano de Aula Genérico</a:t>
            </a:r>
            <a:endParaRPr lang="pt-PT" dirty="0"/>
          </a:p>
        </p:txBody>
      </p:sp>
      <p:sp>
        <p:nvSpPr>
          <p:cNvPr id="3" name="Espace réservé du contenu 2">
            <a:extLst>
              <a:ext uri="{FF2B5EF4-FFF2-40B4-BE49-F238E27FC236}">
                <a16:creationId xmlns:a16="http://schemas.microsoft.com/office/drawing/2014/main" xmlns="" id="{180467C5-C50E-41BC-B628-5C746F75246E}"/>
              </a:ext>
            </a:extLst>
          </p:cNvPr>
          <p:cNvSpPr>
            <a:spLocks noGrp="1"/>
          </p:cNvSpPr>
          <p:nvPr>
            <p:ph idx="1"/>
          </p:nvPr>
        </p:nvSpPr>
        <p:spPr>
          <a:xfrm>
            <a:off x="1154955" y="2074460"/>
            <a:ext cx="8761412" cy="4783539"/>
          </a:xfrm>
        </p:spPr>
        <p:txBody>
          <a:bodyPr>
            <a:normAutofit/>
          </a:bodyPr>
          <a:lstStyle/>
          <a:p>
            <a:pPr lvl="0"/>
            <a:r>
              <a:rPr lang="pt-PT" b="1" dirty="0" smtClean="0"/>
              <a:t>Plano de aula instrutivo</a:t>
            </a:r>
            <a:endParaRPr lang="pt-PT" dirty="0" smtClean="0"/>
          </a:p>
          <a:p>
            <a:pPr lvl="1"/>
            <a:r>
              <a:rPr lang="pt-PT" dirty="0" smtClean="0"/>
              <a:t>Tópico das aulas</a:t>
            </a:r>
          </a:p>
          <a:p>
            <a:pPr lvl="1"/>
            <a:r>
              <a:rPr lang="pt-PT" dirty="0" smtClean="0"/>
              <a:t>Audiência</a:t>
            </a:r>
          </a:p>
          <a:p>
            <a:pPr lvl="1"/>
            <a:r>
              <a:rPr lang="pt-PT" dirty="0" smtClean="0"/>
              <a:t>Instrutor </a:t>
            </a:r>
          </a:p>
          <a:p>
            <a:pPr lvl="1"/>
            <a:r>
              <a:rPr lang="pt-PT" dirty="0" smtClean="0"/>
              <a:t>Objectivo de aprendizagem</a:t>
            </a:r>
          </a:p>
          <a:p>
            <a:pPr lvl="0"/>
            <a:r>
              <a:rPr lang="pt-PT" b="1" dirty="0" smtClean="0"/>
              <a:t>Prestação instrutiva </a:t>
            </a:r>
            <a:endParaRPr lang="pt-PT" dirty="0" smtClean="0"/>
          </a:p>
          <a:p>
            <a:pPr lvl="1"/>
            <a:r>
              <a:rPr lang="pt-PT" dirty="0" smtClean="0"/>
              <a:t>Introdução </a:t>
            </a:r>
          </a:p>
          <a:p>
            <a:pPr lvl="1"/>
            <a:r>
              <a:rPr lang="pt-PT" dirty="0" smtClean="0"/>
              <a:t>Conteúdo</a:t>
            </a:r>
          </a:p>
          <a:p>
            <a:pPr lvl="1"/>
            <a:r>
              <a:rPr lang="pt-PT" dirty="0" smtClean="0"/>
              <a:t>Conclusão </a:t>
            </a:r>
          </a:p>
          <a:p>
            <a:pPr lvl="0"/>
            <a:r>
              <a:rPr lang="pt-PT" b="1" dirty="0" smtClean="0"/>
              <a:t>Balanço ou avaliação</a:t>
            </a:r>
            <a:endParaRPr lang="pt-PT" dirty="0" smtClean="0"/>
          </a:p>
          <a:p>
            <a:pPr lvl="0"/>
            <a:r>
              <a:rPr lang="pt-PT" b="1" dirty="0" smtClean="0"/>
              <a:t>Materiais necessários</a:t>
            </a:r>
            <a:endParaRPr lang="pt-PT" dirty="0" smtClean="0"/>
          </a:p>
          <a:p>
            <a:endParaRPr lang="x-none" dirty="0"/>
          </a:p>
        </p:txBody>
      </p:sp>
      <p:sp>
        <p:nvSpPr>
          <p:cNvPr id="4" name="Espace réservé du numéro de diapositive 3">
            <a:extLst>
              <a:ext uri="{FF2B5EF4-FFF2-40B4-BE49-F238E27FC236}">
                <a16:creationId xmlns:a16="http://schemas.microsoft.com/office/drawing/2014/main" xmlns="" id="{06CAD23E-DF16-4C9E-9C95-03AC9E383D8D}"/>
              </a:ext>
            </a:extLst>
          </p:cNvPr>
          <p:cNvSpPr>
            <a:spLocks noGrp="1"/>
          </p:cNvSpPr>
          <p:nvPr>
            <p:ph type="sldNum" sz="quarter" idx="12"/>
          </p:nvPr>
        </p:nvSpPr>
        <p:spPr/>
        <p:txBody>
          <a:bodyPr/>
          <a:lstStyle/>
          <a:p>
            <a:fld id="{D57F1E4F-1CFF-5643-939E-217C01CDF565}" type="slidenum">
              <a:rPr lang="en-US" smtClean="0"/>
              <a:pPr/>
              <a:t>13</a:t>
            </a:fld>
            <a:endParaRPr lang="en-US" dirty="0"/>
          </a:p>
        </p:txBody>
      </p:sp>
    </p:spTree>
    <p:extLst>
      <p:ext uri="{BB962C8B-B14F-4D97-AF65-F5344CB8AC3E}">
        <p14:creationId xmlns:p14="http://schemas.microsoft.com/office/powerpoint/2010/main" xmlns="" val="6965476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D5A9EE-5202-184B-A54C-57E2644D30FC}"/>
              </a:ext>
            </a:extLst>
          </p:cNvPr>
          <p:cNvSpPr>
            <a:spLocks noGrp="1"/>
          </p:cNvSpPr>
          <p:nvPr>
            <p:ph type="title"/>
          </p:nvPr>
        </p:nvSpPr>
        <p:spPr/>
        <p:txBody>
          <a:bodyPr/>
          <a:lstStyle/>
          <a:p>
            <a:r>
              <a:rPr lang="pt-PT" dirty="0" smtClean="0"/>
              <a:t>Como é que os adultos aprendem</a:t>
            </a:r>
            <a:r>
              <a:rPr lang="en-US" dirty="0" smtClean="0"/>
              <a:t>?</a:t>
            </a:r>
            <a:endParaRPr lang="en-US" dirty="0"/>
          </a:p>
        </p:txBody>
      </p:sp>
      <p:sp>
        <p:nvSpPr>
          <p:cNvPr id="3" name="Content Placeholder 2">
            <a:extLst>
              <a:ext uri="{FF2B5EF4-FFF2-40B4-BE49-F238E27FC236}">
                <a16:creationId xmlns:a16="http://schemas.microsoft.com/office/drawing/2014/main" xmlns="" id="{D4B7A6A5-919F-9742-BDE7-73462560BBB9}"/>
              </a:ext>
            </a:extLst>
          </p:cNvPr>
          <p:cNvSpPr>
            <a:spLocks noGrp="1"/>
          </p:cNvSpPr>
          <p:nvPr>
            <p:ph idx="1"/>
          </p:nvPr>
        </p:nvSpPr>
        <p:spPr>
          <a:xfrm>
            <a:off x="469155" y="2592883"/>
            <a:ext cx="5360145" cy="3416300"/>
          </a:xfrm>
        </p:spPr>
        <p:txBody>
          <a:bodyPr/>
          <a:lstStyle/>
          <a:p>
            <a:pPr lvl="0"/>
            <a:r>
              <a:rPr lang="pt-PT" dirty="0" smtClean="0"/>
              <a:t>Querem saber “como” versus “o quê”</a:t>
            </a:r>
          </a:p>
          <a:p>
            <a:pPr lvl="0">
              <a:buNone/>
            </a:pPr>
            <a:endParaRPr lang="pt-PT" dirty="0" smtClean="0"/>
          </a:p>
          <a:p>
            <a:pPr lvl="0"/>
            <a:r>
              <a:rPr lang="pt-PT" dirty="0" smtClean="0"/>
              <a:t>Querem saber como se aplica à sua vida quotidiana/trabalho</a:t>
            </a:r>
          </a:p>
          <a:p>
            <a:pPr lvl="0">
              <a:buNone/>
            </a:pPr>
            <a:endParaRPr lang="pt-PT" dirty="0" smtClean="0"/>
          </a:p>
          <a:p>
            <a:pPr lvl="0"/>
            <a:r>
              <a:rPr lang="pt-PT" dirty="0" smtClean="0"/>
              <a:t>Querem prática, NÃO teoria</a:t>
            </a:r>
            <a:endParaRPr lang="pt-PT" dirty="0"/>
          </a:p>
        </p:txBody>
      </p:sp>
      <p:sp>
        <p:nvSpPr>
          <p:cNvPr id="4" name="Slide Number Placeholder 3">
            <a:extLst>
              <a:ext uri="{FF2B5EF4-FFF2-40B4-BE49-F238E27FC236}">
                <a16:creationId xmlns:a16="http://schemas.microsoft.com/office/drawing/2014/main" xmlns="" id="{20172D00-F401-604D-8A4B-054C3F8E559E}"/>
              </a:ext>
            </a:extLst>
          </p:cNvPr>
          <p:cNvSpPr>
            <a:spLocks noGrp="1"/>
          </p:cNvSpPr>
          <p:nvPr>
            <p:ph type="sldNum" sz="quarter" idx="12"/>
          </p:nvPr>
        </p:nvSpPr>
        <p:spPr/>
        <p:txBody>
          <a:bodyPr/>
          <a:lstStyle/>
          <a:p>
            <a:fld id="{D57F1E4F-1CFF-5643-939E-217C01CDF565}" type="slidenum">
              <a:rPr lang="en-US" smtClean="0"/>
              <a:pPr/>
              <a:t>2</a:t>
            </a:fld>
            <a:endParaRPr lang="en-US" dirty="0"/>
          </a:p>
        </p:txBody>
      </p:sp>
      <p:grpSp>
        <p:nvGrpSpPr>
          <p:cNvPr id="5" name="Group 4">
            <a:extLst>
              <a:ext uri="{FF2B5EF4-FFF2-40B4-BE49-F238E27FC236}">
                <a16:creationId xmlns:a16="http://schemas.microsoft.com/office/drawing/2014/main" xmlns="" id="{72B2C6DC-C890-EC46-B265-5D99CC627C8B}"/>
              </a:ext>
            </a:extLst>
          </p:cNvPr>
          <p:cNvGrpSpPr/>
          <p:nvPr/>
        </p:nvGrpSpPr>
        <p:grpSpPr>
          <a:xfrm>
            <a:off x="5341299" y="2128700"/>
            <a:ext cx="6635905" cy="4342148"/>
            <a:chOff x="2324099" y="1448054"/>
            <a:chExt cx="5008719" cy="4342148"/>
          </a:xfrm>
        </p:grpSpPr>
        <p:sp>
          <p:nvSpPr>
            <p:cNvPr id="6" name="TextBox 5">
              <a:extLst>
                <a:ext uri="{FF2B5EF4-FFF2-40B4-BE49-F238E27FC236}">
                  <a16:creationId xmlns:a16="http://schemas.microsoft.com/office/drawing/2014/main" xmlns="" id="{1C93FD74-880E-6747-8A54-010696C675B1}"/>
                </a:ext>
              </a:extLst>
            </p:cNvPr>
            <p:cNvSpPr txBox="1"/>
            <p:nvPr/>
          </p:nvSpPr>
          <p:spPr>
            <a:xfrm>
              <a:off x="2324099" y="5328537"/>
              <a:ext cx="4800600" cy="461665"/>
            </a:xfrm>
            <a:prstGeom prst="rect">
              <a:avLst/>
            </a:prstGeom>
            <a:noFill/>
          </p:spPr>
          <p:txBody>
            <a:bodyPr wrap="square" rtlCol="0">
              <a:spAutoFit/>
            </a:bodyPr>
            <a:lstStyle/>
            <a:p>
              <a:pPr algn="ctr"/>
              <a:r>
                <a:rPr lang="pt-PT" sz="1200" dirty="0" smtClean="0"/>
                <a:t>A Pirâmide de Aprendizagem Adaptada do Centro Nacional de Aprendizagem </a:t>
              </a:r>
            </a:p>
            <a:p>
              <a:pPr algn="ctr"/>
              <a:r>
                <a:rPr lang="pt-PT" sz="1200" dirty="0" smtClean="0"/>
                <a:t>(O Cantinho da Educação, 2018) </a:t>
              </a:r>
              <a:endParaRPr lang="pt-PT" sz="1200" dirty="0"/>
            </a:p>
          </p:txBody>
        </p:sp>
        <p:pic>
          <p:nvPicPr>
            <p:cNvPr id="7" name="Picture 6">
              <a:extLst>
                <a:ext uri="{FF2B5EF4-FFF2-40B4-BE49-F238E27FC236}">
                  <a16:creationId xmlns:a16="http://schemas.microsoft.com/office/drawing/2014/main" xmlns="" id="{87C4624B-3128-8A4E-B43D-BB36A3272C48}"/>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438662" y="1448054"/>
              <a:ext cx="4894156" cy="3934691"/>
            </a:xfrm>
            <a:prstGeom prst="rect">
              <a:avLst/>
            </a:prstGeom>
          </p:spPr>
        </p:pic>
      </p:grpSp>
    </p:spTree>
    <p:extLst>
      <p:ext uri="{BB962C8B-B14F-4D97-AF65-F5344CB8AC3E}">
        <p14:creationId xmlns:p14="http://schemas.microsoft.com/office/powerpoint/2010/main" xmlns="" val="3800598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pt-PT" dirty="0" smtClean="0"/>
              <a:t>Preparação</a:t>
            </a:r>
            <a:endParaRPr lang="pt-PT" dirty="0"/>
          </a:p>
        </p:txBody>
      </p:sp>
      <p:sp>
        <p:nvSpPr>
          <p:cNvPr id="3" name="Text Placeholder 2"/>
          <p:cNvSpPr>
            <a:spLocks noGrp="1"/>
          </p:cNvSpPr>
          <p:nvPr>
            <p:ph type="body" idx="1"/>
          </p:nvPr>
        </p:nvSpPr>
        <p:spPr>
          <a:xfrm>
            <a:off x="6895558" y="2677644"/>
            <a:ext cx="4663030" cy="2283823"/>
          </a:xfrm>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3</a:t>
            </a:fld>
            <a:endParaRPr lang="en-US" dirty="0"/>
          </a:p>
        </p:txBody>
      </p:sp>
    </p:spTree>
    <p:extLst>
      <p:ext uri="{BB962C8B-B14F-4D97-AF65-F5344CB8AC3E}">
        <p14:creationId xmlns:p14="http://schemas.microsoft.com/office/powerpoint/2010/main" xmlns="" val="29901293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31796" y="1063416"/>
            <a:ext cx="9156640" cy="706964"/>
          </a:xfrm>
        </p:spPr>
        <p:txBody>
          <a:bodyPr/>
          <a:lstStyle/>
          <a:p>
            <a:pPr lvl="0"/>
            <a:r>
              <a:rPr lang="pt-PT" dirty="0" smtClean="0"/>
              <a:t>Realização da avaliação de necessidades</a:t>
            </a:r>
            <a:endParaRPr lang="pt-PT" dirty="0"/>
          </a:p>
        </p:txBody>
      </p:sp>
      <p:sp>
        <p:nvSpPr>
          <p:cNvPr id="3" name="Content Placeholder 2"/>
          <p:cNvSpPr>
            <a:spLocks noGrp="1"/>
          </p:cNvSpPr>
          <p:nvPr>
            <p:ph idx="1"/>
          </p:nvPr>
        </p:nvSpPr>
        <p:spPr>
          <a:xfrm>
            <a:off x="522514" y="2668814"/>
            <a:ext cx="11430000" cy="3911600"/>
          </a:xfrm>
        </p:spPr>
        <p:txBody>
          <a:bodyPr>
            <a:normAutofit/>
          </a:bodyPr>
          <a:lstStyle/>
          <a:p>
            <a:pPr lvl="0"/>
            <a:r>
              <a:rPr lang="pt-PT" sz="2400" dirty="0" smtClean="0"/>
              <a:t>Determine o seu público: quem vai receber formação?</a:t>
            </a:r>
          </a:p>
          <a:p>
            <a:pPr lvl="0"/>
            <a:r>
              <a:rPr lang="pt-PT" sz="2400" dirty="0" smtClean="0"/>
              <a:t>Determinar as necessidades de aprendizagem do seu público</a:t>
            </a:r>
          </a:p>
          <a:p>
            <a:pPr lvl="1"/>
            <a:r>
              <a:rPr lang="pt-PT" sz="2200" dirty="0" smtClean="0"/>
              <a:t>O que é que já sabem sobre o reforço da capacidade da saúde pública no PDE?</a:t>
            </a:r>
          </a:p>
          <a:p>
            <a:pPr lvl="1"/>
            <a:r>
              <a:rPr lang="pt-PT" sz="2200" dirty="0" smtClean="0"/>
              <a:t>Quais são as suas áreas profissionais?</a:t>
            </a:r>
          </a:p>
          <a:p>
            <a:pPr lvl="0"/>
            <a:r>
              <a:rPr lang="pt-PT" sz="2400" dirty="0" smtClean="0"/>
              <a:t>As necessidades de aprendizagem podem ser obtidas através de um questionário, perguntando aos participantes no primeiro dia, ou através de um inquérito sobre os participantes antes da formação</a:t>
            </a:r>
            <a:endParaRPr lang="pt-PT" sz="24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4</a:t>
            </a:fld>
            <a:endParaRPr lang="en-US" dirty="0"/>
          </a:p>
        </p:txBody>
      </p:sp>
      <p:pic>
        <p:nvPicPr>
          <p:cNvPr id="7" name="Picture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38276" y="679572"/>
            <a:ext cx="1576388" cy="1576388"/>
          </a:xfrm>
          <a:prstGeom prst="rect">
            <a:avLst/>
          </a:prstGeom>
        </p:spPr>
      </p:pic>
    </p:spTree>
    <p:extLst>
      <p:ext uri="{BB962C8B-B14F-4D97-AF65-F5344CB8AC3E}">
        <p14:creationId xmlns:p14="http://schemas.microsoft.com/office/powerpoint/2010/main" xmlns="" val="6777727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2521" y="2603499"/>
            <a:ext cx="10888218" cy="3780971"/>
          </a:xfrm>
        </p:spPr>
        <p:txBody>
          <a:bodyPr>
            <a:normAutofit lnSpcReduction="10000"/>
          </a:bodyPr>
          <a:lstStyle/>
          <a:p>
            <a:pPr lvl="0"/>
            <a:r>
              <a:rPr lang="pt-PT" sz="2400" dirty="0" smtClean="0"/>
              <a:t>Qual é o objectivo geral da formação? O que é que os participantes precisam aprender e com que finalidade/contexto?</a:t>
            </a:r>
          </a:p>
          <a:p>
            <a:pPr lvl="0"/>
            <a:r>
              <a:rPr lang="pt-PT" sz="2400" dirty="0" smtClean="0"/>
              <a:t>Considerar a estruturação das áreas de conteúdo a serem apresentadas através de uma </a:t>
            </a:r>
            <a:r>
              <a:rPr lang="pt-PT" sz="2400" b="1" dirty="0" smtClean="0"/>
              <a:t>introdução, conteúdo principal e conclusão</a:t>
            </a:r>
            <a:endParaRPr lang="pt-PT" sz="2400" dirty="0" smtClean="0"/>
          </a:p>
          <a:p>
            <a:pPr lvl="0"/>
            <a:r>
              <a:rPr lang="pt-PT" sz="2400" dirty="0" smtClean="0"/>
              <a:t>Determinar como vai avaliar a palestra ou formação As opções podem incluir pré-teste/pós-teste, perguntas e respostas ou lista de verificação das competências</a:t>
            </a:r>
          </a:p>
          <a:p>
            <a:pPr lvl="0"/>
            <a:r>
              <a:rPr lang="pt-PT" sz="2400" dirty="0" smtClean="0"/>
              <a:t>Plano de aula: objectivos mesuráveis, introdução, conteúdo principal, conclusão</a:t>
            </a:r>
          </a:p>
          <a:p>
            <a:pPr lvl="0">
              <a:buNone/>
            </a:pPr>
            <a:endParaRPr lang="en-US" sz="2400" dirty="0"/>
          </a:p>
          <a:p>
            <a:pPr marL="0" lvl="0" indent="0">
              <a:buNone/>
            </a:pPr>
            <a:endParaRPr lang="en-US" sz="24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5</a:t>
            </a:fld>
            <a:endParaRPr lang="en-US" dirty="0"/>
          </a:p>
        </p:txBody>
      </p:sp>
      <p:sp>
        <p:nvSpPr>
          <p:cNvPr id="5" name="Title 1"/>
          <p:cNvSpPr>
            <a:spLocks noGrp="1"/>
          </p:cNvSpPr>
          <p:nvPr>
            <p:ph type="title"/>
          </p:nvPr>
        </p:nvSpPr>
        <p:spPr>
          <a:xfrm>
            <a:off x="2366374" y="1070784"/>
            <a:ext cx="8201866" cy="706964"/>
          </a:xfrm>
        </p:spPr>
        <p:txBody>
          <a:bodyPr/>
          <a:lstStyle/>
          <a:p>
            <a:pPr lvl="0"/>
            <a:r>
              <a:rPr lang="pt-PT" dirty="0" smtClean="0"/>
              <a:t>Formular um objectivo geral e estruturar a palestra/formação</a:t>
            </a:r>
            <a:br>
              <a:rPr lang="pt-PT" dirty="0" smtClean="0"/>
            </a:br>
            <a:endParaRPr lang="en-US" dirty="0"/>
          </a:p>
        </p:txBody>
      </p:sp>
      <p:sp>
        <p:nvSpPr>
          <p:cNvPr id="2" name="Footer Placeholder 1"/>
          <p:cNvSpPr>
            <a:spLocks noGrp="1"/>
          </p:cNvSpPr>
          <p:nvPr>
            <p:ph type="ftr" sz="quarter" idx="11"/>
          </p:nvPr>
        </p:nvSpPr>
        <p:spPr>
          <a:xfrm>
            <a:off x="528358" y="6391838"/>
            <a:ext cx="11030230" cy="323287"/>
          </a:xfrm>
        </p:spPr>
        <p:txBody>
          <a:bodyPr/>
          <a:lstStyle/>
          <a:p>
            <a:r>
              <a:rPr lang="en-US" dirty="0"/>
              <a:t> </a:t>
            </a:r>
          </a:p>
        </p:txBody>
      </p:sp>
      <p:pic>
        <p:nvPicPr>
          <p:cNvPr id="7" name="Picture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42658" y="666750"/>
            <a:ext cx="1443317" cy="1443317"/>
          </a:xfrm>
          <a:prstGeom prst="rect">
            <a:avLst/>
          </a:prstGeom>
        </p:spPr>
      </p:pic>
    </p:spTree>
    <p:extLst>
      <p:ext uri="{BB962C8B-B14F-4D97-AF65-F5344CB8AC3E}">
        <p14:creationId xmlns:p14="http://schemas.microsoft.com/office/powerpoint/2010/main" xmlns="" val="5375950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5192" y="2603500"/>
            <a:ext cx="11327363" cy="3834622"/>
          </a:xfrm>
        </p:spPr>
        <p:txBody>
          <a:bodyPr>
            <a:normAutofit/>
          </a:bodyPr>
          <a:lstStyle/>
          <a:p>
            <a:pPr lvl="0"/>
            <a:r>
              <a:rPr lang="pt-PT" sz="2400" dirty="0" smtClean="0"/>
              <a:t>Apresentar objectivos de aprendizagem - Na medida do possível torná-los CONCISOS! (Específico, mesurável, realizável, realista e calendarizado)</a:t>
            </a:r>
          </a:p>
          <a:p>
            <a:pPr lvl="0"/>
            <a:r>
              <a:rPr lang="pt-PT" sz="2400" dirty="0" smtClean="0"/>
              <a:t>Definir o que os participantes serão capazes de fazer/conhecer após a conclusão do ateliê ou formação - quais são os resultados?</a:t>
            </a:r>
          </a:p>
          <a:p>
            <a:pPr lvl="0"/>
            <a:r>
              <a:rPr lang="pt-PT" sz="2400" dirty="0" smtClean="0"/>
              <a:t>Sublinhar o valor acrescido ou a importância do conteúdo para o trabalho e/ou a vida dos participantes</a:t>
            </a:r>
          </a:p>
          <a:p>
            <a:pPr lvl="0"/>
            <a:r>
              <a:rPr lang="pt-PT" sz="2400" dirty="0" smtClean="0"/>
              <a:t>Delinear o conteúdo a ser discutido</a:t>
            </a:r>
          </a:p>
        </p:txBody>
      </p:sp>
      <p:sp>
        <p:nvSpPr>
          <p:cNvPr id="4" name="Slide Number Placeholder 3"/>
          <p:cNvSpPr>
            <a:spLocks noGrp="1"/>
          </p:cNvSpPr>
          <p:nvPr>
            <p:ph type="sldNum" sz="quarter" idx="12"/>
          </p:nvPr>
        </p:nvSpPr>
        <p:spPr/>
        <p:txBody>
          <a:bodyPr/>
          <a:lstStyle/>
          <a:p>
            <a:fld id="{D57F1E4F-1CFF-5643-939E-217C01CDF565}" type="slidenum">
              <a:rPr lang="en-US" smtClean="0"/>
              <a:pPr/>
              <a:t>6</a:t>
            </a:fld>
            <a:endParaRPr lang="en-US" dirty="0"/>
          </a:p>
        </p:txBody>
      </p:sp>
      <p:sp>
        <p:nvSpPr>
          <p:cNvPr id="5" name="Title 1"/>
          <p:cNvSpPr>
            <a:spLocks noGrp="1"/>
          </p:cNvSpPr>
          <p:nvPr>
            <p:ph type="title"/>
          </p:nvPr>
        </p:nvSpPr>
        <p:spPr>
          <a:xfrm>
            <a:off x="2788554" y="1049062"/>
            <a:ext cx="8761413" cy="706964"/>
          </a:xfrm>
        </p:spPr>
        <p:txBody>
          <a:bodyPr/>
          <a:lstStyle/>
          <a:p>
            <a:pPr lvl="0"/>
            <a:r>
              <a:rPr lang="pt-PT" dirty="0" smtClean="0"/>
              <a:t>Introdução</a:t>
            </a:r>
            <a:endParaRPr lang="pt-PT" dirty="0"/>
          </a:p>
        </p:txBody>
      </p:sp>
      <p:pic>
        <p:nvPicPr>
          <p:cNvPr id="2" name="Picture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81400" y="679572"/>
            <a:ext cx="1856650" cy="1856650"/>
          </a:xfrm>
          <a:prstGeom prst="rect">
            <a:avLst/>
          </a:prstGeom>
        </p:spPr>
      </p:pic>
    </p:spTree>
    <p:extLst>
      <p:ext uri="{BB962C8B-B14F-4D97-AF65-F5344CB8AC3E}">
        <p14:creationId xmlns:p14="http://schemas.microsoft.com/office/powerpoint/2010/main" xmlns="" val="16038313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5192" y="2603500"/>
            <a:ext cx="11327363" cy="3834622"/>
          </a:xfrm>
        </p:spPr>
        <p:txBody>
          <a:bodyPr>
            <a:normAutofit/>
          </a:bodyPr>
          <a:lstStyle/>
          <a:p>
            <a:pPr lvl="0"/>
            <a:r>
              <a:rPr lang="pt-PT" sz="2000" dirty="0" smtClean="0"/>
              <a:t>Introduzir a informação mais importante</a:t>
            </a:r>
          </a:p>
          <a:p>
            <a:pPr lvl="0"/>
            <a:r>
              <a:rPr lang="pt-PT" sz="2000" dirty="0" smtClean="0"/>
              <a:t>Passar a maior parte do tempo em tópicos que requerem mais explicações ou que são difíceis de compreender</a:t>
            </a:r>
          </a:p>
          <a:p>
            <a:pPr lvl="0"/>
            <a:r>
              <a:rPr lang="pt-PT" sz="2000" dirty="0" smtClean="0"/>
              <a:t>A aprendizagem é mais fácil quando são apresentados menos tópicos de forma clara e bem explicados do que quando se introduzem muitos tópicos ao mesmo tempo</a:t>
            </a:r>
          </a:p>
          <a:p>
            <a:pPr lvl="0"/>
            <a:r>
              <a:rPr lang="pt-PT" sz="2000" dirty="0" smtClean="0"/>
              <a:t>A informação deve ser útil e relevante, idealmente ligada ao que os participantes já sabem</a:t>
            </a:r>
          </a:p>
          <a:p>
            <a:pPr lvl="2"/>
            <a:r>
              <a:rPr lang="pt-PT" sz="1800" i="1" dirty="0" smtClean="0"/>
              <a:t>Tenha em mente que os adultos estão mais interessados em aprender informações e competências que possam ser aplicadas ao seu trabalho ou à sua vida!</a:t>
            </a:r>
            <a:endParaRPr lang="en-US" sz="18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7</a:t>
            </a:fld>
            <a:endParaRPr lang="en-US" dirty="0"/>
          </a:p>
        </p:txBody>
      </p:sp>
      <p:sp>
        <p:nvSpPr>
          <p:cNvPr id="5" name="Title 1"/>
          <p:cNvSpPr>
            <a:spLocks noGrp="1"/>
          </p:cNvSpPr>
          <p:nvPr>
            <p:ph type="title"/>
          </p:nvPr>
        </p:nvSpPr>
        <p:spPr>
          <a:xfrm>
            <a:off x="2429326" y="976233"/>
            <a:ext cx="8761413" cy="706964"/>
          </a:xfrm>
        </p:spPr>
        <p:txBody>
          <a:bodyPr/>
          <a:lstStyle/>
          <a:p>
            <a:pPr lvl="0"/>
            <a:r>
              <a:rPr lang="pt-PT" dirty="0" smtClean="0"/>
              <a:t>Corpo (ou conteúdo)</a:t>
            </a:r>
            <a:endParaRPr lang="pt-PT" dirty="0"/>
          </a:p>
        </p:txBody>
      </p:sp>
      <p:pic>
        <p:nvPicPr>
          <p:cNvPr id="6" name="Picture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02521" y="623087"/>
            <a:ext cx="1896551" cy="1886271"/>
          </a:xfrm>
          <a:prstGeom prst="rect">
            <a:avLst/>
          </a:prstGeom>
        </p:spPr>
      </p:pic>
    </p:spTree>
    <p:extLst>
      <p:ext uri="{BB962C8B-B14F-4D97-AF65-F5344CB8AC3E}">
        <p14:creationId xmlns:p14="http://schemas.microsoft.com/office/powerpoint/2010/main" xmlns="" val="15868533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10185982" cy="706964"/>
          </a:xfrm>
        </p:spPr>
        <p:txBody>
          <a:bodyPr/>
          <a:lstStyle/>
          <a:p>
            <a:pPr algn="ctr"/>
            <a:r>
              <a:rPr lang="en-US" dirty="0"/>
              <a:t>   </a:t>
            </a:r>
            <a:r>
              <a:rPr lang="en-US" dirty="0" smtClean="0"/>
              <a:t> </a:t>
            </a:r>
            <a:r>
              <a:rPr lang="pt-PT" dirty="0" smtClean="0"/>
              <a:t>Corpo (ou conteúdo) - continuação</a:t>
            </a:r>
            <a:endParaRPr lang="en-US" dirty="0"/>
          </a:p>
        </p:txBody>
      </p:sp>
      <p:sp>
        <p:nvSpPr>
          <p:cNvPr id="3" name="Content Placeholder 2"/>
          <p:cNvSpPr>
            <a:spLocks noGrp="1"/>
          </p:cNvSpPr>
          <p:nvPr>
            <p:ph idx="1"/>
          </p:nvPr>
        </p:nvSpPr>
        <p:spPr>
          <a:xfrm>
            <a:off x="590550" y="2603500"/>
            <a:ext cx="10953749" cy="3416300"/>
          </a:xfrm>
        </p:spPr>
        <p:txBody>
          <a:bodyPr>
            <a:normAutofit/>
          </a:bodyPr>
          <a:lstStyle/>
          <a:p>
            <a:pPr lvl="0"/>
            <a:r>
              <a:rPr lang="pt-PT" sz="2400" dirty="0" smtClean="0"/>
              <a:t>Engajar os participantes através de discussões, exemplos e perguntas</a:t>
            </a:r>
          </a:p>
          <a:p>
            <a:pPr lvl="0"/>
            <a:r>
              <a:rPr lang="pt-PT" sz="2400" dirty="0" smtClean="0"/>
              <a:t>A capacidade de concentração diminui após 20 minutos, pelo que se deve considerar a possibilidade de " dividir" os segmentos de aprendizagem em curtos períodos seguidos de actividades ou discussões de grupo para envolver os participantes e/ou aplicar os conhecimentos</a:t>
            </a:r>
            <a:endParaRPr lang="pt-PT" sz="24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8</a:t>
            </a:fld>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02521" y="671513"/>
            <a:ext cx="1847862" cy="1837846"/>
          </a:xfrm>
          <a:prstGeom prst="rect">
            <a:avLst/>
          </a:prstGeom>
        </p:spPr>
      </p:pic>
    </p:spTree>
    <p:extLst>
      <p:ext uri="{BB962C8B-B14F-4D97-AF65-F5344CB8AC3E}">
        <p14:creationId xmlns:p14="http://schemas.microsoft.com/office/powerpoint/2010/main" xmlns="" val="37885071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32807" y="989852"/>
            <a:ext cx="7116522" cy="706964"/>
          </a:xfrm>
        </p:spPr>
        <p:txBody>
          <a:bodyPr/>
          <a:lstStyle/>
          <a:p>
            <a:pPr lvl="0"/>
            <a:r>
              <a:rPr lang="pt-PT" dirty="0" smtClean="0"/>
              <a:t/>
            </a:r>
            <a:br>
              <a:rPr lang="pt-PT" dirty="0" smtClean="0"/>
            </a:br>
            <a:r>
              <a:rPr lang="pt-PT" dirty="0" smtClean="0"/>
              <a:t>Conclusão</a:t>
            </a:r>
            <a:br>
              <a:rPr lang="pt-PT" dirty="0" smtClean="0"/>
            </a:br>
            <a:endParaRPr lang="en-US" dirty="0"/>
          </a:p>
        </p:txBody>
      </p:sp>
      <p:sp>
        <p:nvSpPr>
          <p:cNvPr id="3" name="Content Placeholder 2"/>
          <p:cNvSpPr>
            <a:spLocks noGrp="1"/>
          </p:cNvSpPr>
          <p:nvPr>
            <p:ph idx="1"/>
          </p:nvPr>
        </p:nvSpPr>
        <p:spPr>
          <a:xfrm>
            <a:off x="526876" y="2761940"/>
            <a:ext cx="11010899" cy="3338235"/>
          </a:xfrm>
        </p:spPr>
        <p:txBody>
          <a:bodyPr>
            <a:normAutofit/>
          </a:bodyPr>
          <a:lstStyle/>
          <a:p>
            <a:pPr lvl="0"/>
            <a:r>
              <a:rPr lang="pt-PT" sz="2400" dirty="0" smtClean="0"/>
              <a:t>Qual é a "mensagem a reter"? </a:t>
            </a:r>
          </a:p>
          <a:p>
            <a:pPr lvl="0"/>
            <a:r>
              <a:rPr lang="pt-PT" sz="2400" dirty="0" smtClean="0"/>
              <a:t>Fornecer um breve resumo dos principais conceitos discutidos</a:t>
            </a:r>
          </a:p>
          <a:p>
            <a:pPr lvl="0"/>
            <a:r>
              <a:rPr lang="pt-PT" sz="2400" dirty="0" smtClean="0"/>
              <a:t>Reservar tempo para perguntas, comentários, ou esclarecimentos</a:t>
            </a:r>
          </a:p>
          <a:p>
            <a:pPr lvl="0"/>
            <a:r>
              <a:rPr lang="pt-PT" sz="2400" dirty="0" smtClean="0"/>
              <a:t>Introduzir o próximo tópico (se houver) e "fazer a ponte" ou descrever a ligação entre as áreas temáticas</a:t>
            </a:r>
            <a:endParaRPr lang="pt-PT" sz="24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9</a:t>
            </a:fld>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51741" y="679572"/>
            <a:ext cx="1788272" cy="1788272"/>
          </a:xfrm>
          <a:prstGeom prst="rect">
            <a:avLst/>
          </a:prstGeom>
        </p:spPr>
      </p:pic>
    </p:spTree>
    <p:extLst>
      <p:ext uri="{BB962C8B-B14F-4D97-AF65-F5344CB8AC3E}">
        <p14:creationId xmlns:p14="http://schemas.microsoft.com/office/powerpoint/2010/main" xmlns="" val="346845269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xmlns=""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1430</TotalTime>
  <Words>2244</Words>
  <Application>Microsoft Office PowerPoint</Application>
  <PresentationFormat>Personalizados</PresentationFormat>
  <Paragraphs>155</Paragraphs>
  <Slides>13</Slides>
  <Notes>12</Notes>
  <HiddenSlides>0</HiddenSlides>
  <MMClips>0</MMClips>
  <ScaleCrop>false</ScaleCrop>
  <HeadingPairs>
    <vt:vector size="4" baseType="variant">
      <vt:variant>
        <vt:lpstr>Tema</vt:lpstr>
      </vt:variant>
      <vt:variant>
        <vt:i4>1</vt:i4>
      </vt:variant>
      <vt:variant>
        <vt:lpstr>Títulos dos diapositivos</vt:lpstr>
      </vt:variant>
      <vt:variant>
        <vt:i4>13</vt:i4>
      </vt:variant>
    </vt:vector>
  </HeadingPairs>
  <TitlesOfParts>
    <vt:vector size="14" baseType="lpstr">
      <vt:lpstr>Ion Boardroom</vt:lpstr>
      <vt:lpstr>Princípios de Aprendizagem de Adulto</vt:lpstr>
      <vt:lpstr>Como é que os adultos aprendem?</vt:lpstr>
      <vt:lpstr>Preparação</vt:lpstr>
      <vt:lpstr>Realização da avaliação de necessidades</vt:lpstr>
      <vt:lpstr>Formular um objectivo geral e estruturar a palestra/formação </vt:lpstr>
      <vt:lpstr>Introdução</vt:lpstr>
      <vt:lpstr>Corpo (ou conteúdo)</vt:lpstr>
      <vt:lpstr>    Corpo (ou conteúdo) - continuação</vt:lpstr>
      <vt:lpstr> Conclusão </vt:lpstr>
      <vt:lpstr>Dicas para uso eficaz do PowerPoint</vt:lpstr>
      <vt:lpstr>Dicas para apresentação </vt:lpstr>
      <vt:lpstr>Actividade em Grupos:  Fazer uma Apresentação Experimental </vt:lpstr>
      <vt:lpstr>Plano de Aula Genérico</vt:lpstr>
    </vt:vector>
  </TitlesOfParts>
  <Company>Centers for Disease Control and Prevention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Hewlett-Packard Company</cp:lastModifiedBy>
  <cp:revision>115</cp:revision>
  <dcterms:created xsi:type="dcterms:W3CDTF">2018-05-15T08:59:29Z</dcterms:created>
  <dcterms:modified xsi:type="dcterms:W3CDTF">2021-08-30T08:39:38Z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b94a7b8-f06c-4dfe-bdcc-9b548fd58c31_Enabled">
    <vt:lpwstr>true</vt:lpwstr>
  </property>
  <property fmtid="{D5CDD505-2E9C-101B-9397-08002B2CF9AE}" pid="3" name="MSIP_Label_7b94a7b8-f06c-4dfe-bdcc-9b548fd58c31_SetDate">
    <vt:lpwstr>2021-04-26T21:10:23Z</vt:lpwstr>
  </property>
  <property fmtid="{D5CDD505-2E9C-101B-9397-08002B2CF9AE}" pid="4" name="MSIP_Label_7b94a7b8-f06c-4dfe-bdcc-9b548fd58c31_Method">
    <vt:lpwstr>Privileged</vt:lpwstr>
  </property>
  <property fmtid="{D5CDD505-2E9C-101B-9397-08002B2CF9AE}" pid="5" name="MSIP_Label_7b94a7b8-f06c-4dfe-bdcc-9b548fd58c31_Name">
    <vt:lpwstr>7b94a7b8-f06c-4dfe-bdcc-9b548fd58c31</vt:lpwstr>
  </property>
  <property fmtid="{D5CDD505-2E9C-101B-9397-08002B2CF9AE}" pid="6" name="MSIP_Label_7b94a7b8-f06c-4dfe-bdcc-9b548fd58c31_SiteId">
    <vt:lpwstr>9ce70869-60db-44fd-abe8-d2767077fc8f</vt:lpwstr>
  </property>
  <property fmtid="{D5CDD505-2E9C-101B-9397-08002B2CF9AE}" pid="7" name="MSIP_Label_7b94a7b8-f06c-4dfe-bdcc-9b548fd58c31_ActionId">
    <vt:lpwstr>558ee6b9-39ab-40c5-b3dc-bc8736621ba0</vt:lpwstr>
  </property>
  <property fmtid="{D5CDD505-2E9C-101B-9397-08002B2CF9AE}" pid="8" name="MSIP_Label_7b94a7b8-f06c-4dfe-bdcc-9b548fd58c31_ContentBits">
    <vt:lpwstr>0</vt:lpwstr>
  </property>
</Properties>
</file>